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18" r:id="rId2"/>
    <p:sldId id="419" r:id="rId3"/>
    <p:sldId id="420" r:id="rId4"/>
    <p:sldId id="421" r:id="rId5"/>
    <p:sldId id="422" r:id="rId6"/>
  </p:sldIdLst>
  <p:sldSz cx="9144000" cy="6858000" type="screen4x3"/>
  <p:notesSz cx="6735763" cy="986631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36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9859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075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529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71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000" dirty="0"/>
              <a:t>第</a:t>
            </a:r>
            <a:r>
              <a:rPr lang="en-US" altLang="ja-JP" sz="4000" dirty="0"/>
              <a:t>4</a:t>
            </a:r>
            <a:r>
              <a:rPr lang="ja-JP" altLang="en-US" sz="4000" dirty="0"/>
              <a:t>話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ja-JP" altLang="en-US" dirty="0"/>
              <a:t>知らない人からの</a:t>
            </a:r>
            <a:br>
              <a:rPr lang="en-US" altLang="ja-JP" dirty="0"/>
            </a:br>
            <a:r>
              <a:rPr lang="ja-JP" altLang="en-US" dirty="0"/>
              <a:t>メール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80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90" y="3465209"/>
            <a:ext cx="3487737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4. </a:t>
            </a:r>
            <a:r>
              <a:rPr lang="ja-JP" altLang="en-US"/>
              <a:t>知らない人からのメール</a:t>
            </a:r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869489"/>
            <a:ext cx="88434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ある日、見おぼえのないメールアドレスから、メールが届いていました。最新ゲームの情報が書かれていたので、鳴門くんは続きが気になり、リンクをタップしてしまいました。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 t="10585" r="11247"/>
          <a:stretch/>
        </p:blipFill>
        <p:spPr>
          <a:xfrm>
            <a:off x="-246875" y="3338053"/>
            <a:ext cx="2508992" cy="3528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グループ化 20"/>
          <p:cNvGrpSpPr/>
          <p:nvPr/>
        </p:nvGrpSpPr>
        <p:grpSpPr>
          <a:xfrm>
            <a:off x="1438354" y="2156155"/>
            <a:ext cx="5653708" cy="2852312"/>
            <a:chOff x="1438354" y="2156155"/>
            <a:chExt cx="5653708" cy="2852312"/>
          </a:xfrm>
        </p:grpSpPr>
        <p:grpSp>
          <p:nvGrpSpPr>
            <p:cNvPr id="88" name="グループ化 87"/>
            <p:cNvGrpSpPr/>
            <p:nvPr/>
          </p:nvGrpSpPr>
          <p:grpSpPr>
            <a:xfrm rot="198535">
              <a:off x="1438354" y="2156155"/>
              <a:ext cx="5653708" cy="2852312"/>
              <a:chOff x="-5223648" y="1664841"/>
              <a:chExt cx="5424994" cy="2961661"/>
            </a:xfrm>
          </p:grpSpPr>
          <p:sp>
            <p:nvSpPr>
              <p:cNvPr id="89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round/>
              </a:ln>
              <a:effectLst>
                <a:softEdge rad="254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90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5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0" name="テキスト ボックス 59"/>
            <p:cNvSpPr txBox="1"/>
            <p:nvPr/>
          </p:nvSpPr>
          <p:spPr>
            <a:xfrm>
              <a:off x="2545246" y="3310048"/>
              <a:ext cx="32890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わっ！最新ゲームのことが</a:t>
              </a:r>
              <a:br>
                <a:rPr lang="en-US" altLang="ja-JP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書かれてるぞ。</a:t>
              </a:r>
              <a:endParaRPr kumimoji="1" lang="ja-JP" altLang="en-US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817397" y="4629298"/>
            <a:ext cx="3757111" cy="1809895"/>
            <a:chOff x="1817397" y="4629298"/>
            <a:chExt cx="3757111" cy="1809895"/>
          </a:xfrm>
        </p:grpSpPr>
        <p:sp>
          <p:nvSpPr>
            <p:cNvPr id="86" name="円形吹き出し 3"/>
            <p:cNvSpPr/>
            <p:nvPr/>
          </p:nvSpPr>
          <p:spPr>
            <a:xfrm rot="5203247">
              <a:off x="2733669" y="3713026"/>
              <a:ext cx="1809895" cy="3642440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500076" y="5251820"/>
              <a:ext cx="30744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つづきが気になるから、タップしちゃえ。</a:t>
              </a:r>
              <a:endPara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258711" y="6340067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39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83" y="3545044"/>
            <a:ext cx="37988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4. </a:t>
            </a:r>
            <a:r>
              <a:rPr lang="ja-JP" altLang="en-US"/>
              <a:t>知らない人からのメール</a:t>
            </a:r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869489"/>
            <a:ext cx="884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すると、会員登録をしたので、お金を払うように書いてある画面が、表示されました。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2543310" y="1545267"/>
            <a:ext cx="6113660" cy="2658471"/>
            <a:chOff x="3206474" y="1325341"/>
            <a:chExt cx="6113660" cy="2658471"/>
          </a:xfrm>
        </p:grpSpPr>
        <p:grpSp>
          <p:nvGrpSpPr>
            <p:cNvPr id="87" name="グループ化 86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89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90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テキスト ボックス 32"/>
            <p:cNvSpPr txBox="1"/>
            <p:nvPr/>
          </p:nvSpPr>
          <p:spPr>
            <a:xfrm rot="398895">
              <a:off x="4579834" y="2265124"/>
              <a:ext cx="33686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ええっ！？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会員になんて、なってないのに、どうして？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148541" y="3552261"/>
            <a:ext cx="2596452" cy="1818419"/>
            <a:chOff x="3148541" y="3349061"/>
            <a:chExt cx="2596452" cy="1818419"/>
          </a:xfrm>
        </p:grpSpPr>
        <p:sp>
          <p:nvSpPr>
            <p:cNvPr id="82" name="雲 31"/>
            <p:cNvSpPr/>
            <p:nvPr/>
          </p:nvSpPr>
          <p:spPr>
            <a:xfrm rot="244579" flipH="1">
              <a:off x="3148541" y="3349061"/>
              <a:ext cx="2424624" cy="18184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4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36968" y="33003"/>
                    <a:pt x="39415" y="36557"/>
                    <a:pt x="43446" y="40687"/>
                  </a:cubicBezTo>
                  <a:cubicBezTo>
                    <a:pt x="38529" y="38725"/>
                    <a:pt x="37564" y="38237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44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7150" cap="rnd">
              <a:solidFill>
                <a:schemeClr val="accent5"/>
              </a:solidFill>
              <a:round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3363985" y="3825408"/>
              <a:ext cx="23810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ど、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どうしよう・・・</a:t>
              </a:r>
              <a:endParaRPr kumimoji="1" lang="ja-JP" altLang="en-US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4058" y="1823595"/>
            <a:ext cx="5292981" cy="5292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5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4. </a:t>
            </a:r>
            <a:r>
              <a:rPr lang="ja-JP" altLang="en-US"/>
              <a:t>知らない人からのメール</a:t>
            </a:r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86007" y="2490914"/>
            <a:ext cx="8571987" cy="1982787"/>
            <a:chOff x="286007" y="2490914"/>
            <a:chExt cx="8571987" cy="1982787"/>
          </a:xfrm>
        </p:grpSpPr>
        <p:sp>
          <p:nvSpPr>
            <p:cNvPr id="20" name="角丸四角形 19"/>
            <p:cNvSpPr/>
            <p:nvPr/>
          </p:nvSpPr>
          <p:spPr>
            <a:xfrm>
              <a:off x="286007" y="2490914"/>
              <a:ext cx="8571987" cy="19827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97991" y="2820587"/>
              <a:ext cx="48634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インターネットには悪い人もかくれています。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気をひく内容のメールやメッセージなどを使って、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お金をだましとろうとする人や、ウイルスをばらまこうとする人もいます。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9" t="24783" r="16528" b="38940"/>
            <a:stretch/>
          </p:blipFill>
          <p:spPr>
            <a:xfrm>
              <a:off x="5261473" y="2490914"/>
              <a:ext cx="3482478" cy="1772800"/>
            </a:xfrm>
            <a:prstGeom prst="rect">
              <a:avLst/>
            </a:prstGeom>
          </p:spPr>
        </p:pic>
      </p:grpSp>
      <p:grpSp>
        <p:nvGrpSpPr>
          <p:cNvPr id="7" name="グループ化 6"/>
          <p:cNvGrpSpPr/>
          <p:nvPr/>
        </p:nvGrpSpPr>
        <p:grpSpPr>
          <a:xfrm>
            <a:off x="42284" y="4542991"/>
            <a:ext cx="8815710" cy="2315008"/>
            <a:chOff x="42284" y="4542991"/>
            <a:chExt cx="8815710" cy="2315008"/>
          </a:xfrm>
        </p:grpSpPr>
        <p:sp>
          <p:nvSpPr>
            <p:cNvPr id="42" name="角丸四角形 41"/>
            <p:cNvSpPr/>
            <p:nvPr/>
          </p:nvSpPr>
          <p:spPr>
            <a:xfrm>
              <a:off x="286007" y="4855948"/>
              <a:ext cx="8571987" cy="181242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1" t="10312" r="16069" b="20244"/>
            <a:stretch/>
          </p:blipFill>
          <p:spPr>
            <a:xfrm>
              <a:off x="2355365" y="4651448"/>
              <a:ext cx="1885145" cy="22065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2" name="雲 31"/>
            <p:cNvSpPr/>
            <p:nvPr/>
          </p:nvSpPr>
          <p:spPr>
            <a:xfrm rot="21356095">
              <a:off x="42284" y="4542991"/>
              <a:ext cx="2695940" cy="1387392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89" y="32793"/>
                    <a:pt x="39313" y="36007"/>
                  </a:cubicBezTo>
                  <a:cubicBezTo>
                    <a:pt x="38504" y="38128"/>
                    <a:pt x="35744" y="3740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 rot="20760357">
              <a:off x="159077" y="4772595"/>
              <a:ext cx="25037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知らない人からの</a:t>
              </a:r>
              <a:endParaRPr lang="en-US" altLang="ja-JP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メールだ。家の人に</a:t>
              </a:r>
              <a:br>
                <a:rPr lang="en-US" altLang="ja-JP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聞いてみよう。</a:t>
              </a: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885570" y="4978982"/>
              <a:ext cx="48866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知らない人からのメールや、そのメールについてきたファイルは、絶対に開いてはいけません。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もし、まちがえて開いてしまっても、相手にしてはいけません。それでも心配な時には、消費生活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センターなどに相談することもできます。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51" name="ドーナツ 50"/>
          <p:cNvSpPr/>
          <p:nvPr/>
        </p:nvSpPr>
        <p:spPr>
          <a:xfrm>
            <a:off x="1721416" y="5493127"/>
            <a:ext cx="1267898" cy="1266090"/>
          </a:xfrm>
          <a:prstGeom prst="donut">
            <a:avLst>
              <a:gd name="adj" fmla="val 16648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672641" y="501844"/>
            <a:ext cx="7625858" cy="2143125"/>
            <a:chOff x="672641" y="539944"/>
            <a:chExt cx="7625858" cy="2143125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02" y="539944"/>
              <a:ext cx="2151697" cy="2143125"/>
            </a:xfrm>
            <a:prstGeom prst="rect">
              <a:avLst/>
            </a:prstGeom>
          </p:spPr>
        </p:pic>
        <p:grpSp>
          <p:nvGrpSpPr>
            <p:cNvPr id="22" name="グループ化 21"/>
            <p:cNvGrpSpPr/>
            <p:nvPr/>
          </p:nvGrpSpPr>
          <p:grpSpPr>
            <a:xfrm>
              <a:off x="672641" y="1103650"/>
              <a:ext cx="5661177" cy="1111992"/>
              <a:chOff x="672641" y="1103650"/>
              <a:chExt cx="5661177" cy="1111992"/>
            </a:xfrm>
          </p:grpSpPr>
          <p:sp>
            <p:nvSpPr>
              <p:cNvPr id="23" name="角丸四角形 28"/>
              <p:cNvSpPr/>
              <p:nvPr/>
            </p:nvSpPr>
            <p:spPr>
              <a:xfrm>
                <a:off x="672641" y="1103650"/>
                <a:ext cx="5661177" cy="1111992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72641" y="1317743"/>
                <a:ext cx="5213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何がいけなかったのか</a:t>
                </a:r>
                <a:endParaRPr kumimoji="1"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一緒に考えてみよう！</a:t>
                </a:r>
                <a:endParaRPr kumimoji="1" lang="ja-JP" altLang="en-US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194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1444624" y="859483"/>
            <a:ext cx="7566026" cy="2531417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32"/>
            <a:ext cx="1996568" cy="194727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417150" y="4346447"/>
            <a:ext cx="4572000" cy="2240620"/>
            <a:chOff x="299379" y="4520673"/>
            <a:chExt cx="4572000" cy="2240620"/>
          </a:xfrm>
        </p:grpSpPr>
        <p:sp>
          <p:nvSpPr>
            <p:cNvPr id="15" name="雲 31"/>
            <p:cNvSpPr/>
            <p:nvPr/>
          </p:nvSpPr>
          <p:spPr>
            <a:xfrm rot="197991">
              <a:off x="873042" y="4520673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 rot="21098764">
              <a:off x="299379" y="5102374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あやしいと思ったら</a:t>
              </a:r>
              <a:endParaRPr kumimoji="0" lang="en-US" altLang="ja-JP" sz="32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まず確認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 </a:t>
            </a:r>
            <a:r>
              <a:rPr lang="ja-JP" altLang="en-US" dirty="0"/>
              <a:t>知らない人からのメール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22216" y="1534506"/>
            <a:ext cx="6121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もし知っている人からのメールでも、あやしいと感じたり、こわくなったりしたら、家の人や、学校の先生に相談しましょう。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81" y="508794"/>
            <a:ext cx="6349206" cy="6349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29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4話 知らない人からのメール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301</Words>
  <PresentationFormat>画面に合わせる (4:3)</PresentationFormat>
  <Paragraphs>28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第4話  知らない人からの メール</vt:lpstr>
      <vt:lpstr>4. 知らない人からのメール</vt:lpstr>
      <vt:lpstr>4. 知らない人からのメール</vt:lpstr>
      <vt:lpstr>4. 知らない人からのメール</vt:lpstr>
      <vt:lpstr>4. 知らない人からのメール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