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34" r:id="rId2"/>
    <p:sldId id="435" r:id="rId3"/>
    <p:sldId id="436" r:id="rId4"/>
    <p:sldId id="437" r:id="rId5"/>
    <p:sldId id="438" r:id="rId6"/>
    <p:sldId id="439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41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76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10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47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23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61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4000" dirty="0"/>
              <a:t>第</a:t>
            </a:r>
            <a:r>
              <a:rPr lang="en-US" altLang="ja-JP" sz="4000" dirty="0"/>
              <a:t>7</a:t>
            </a:r>
            <a:r>
              <a:rPr lang="ja-JP" altLang="en-US" sz="4000" dirty="0"/>
              <a:t>話</a:t>
            </a:r>
            <a:br>
              <a:rPr lang="en-US" altLang="ja-JP" sz="4000" dirty="0"/>
            </a:br>
            <a:r>
              <a:rPr lang="ja-JP" altLang="en-US" dirty="0"/>
              <a:t>インターネットを</a:t>
            </a:r>
            <a:br>
              <a:rPr lang="en-US" altLang="ja-JP" dirty="0"/>
            </a:br>
            <a:r>
              <a:rPr lang="ja-JP" altLang="en-US" dirty="0"/>
              <a:t>使うときのルール</a:t>
            </a: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22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フリーフォーム 42"/>
          <p:cNvSpPr/>
          <p:nvPr/>
        </p:nvSpPr>
        <p:spPr>
          <a:xfrm>
            <a:off x="5285865" y="5314950"/>
            <a:ext cx="352425" cy="1047750"/>
          </a:xfrm>
          <a:custGeom>
            <a:avLst/>
            <a:gdLst>
              <a:gd name="connsiteX0" fmla="*/ 352425 w 352425"/>
              <a:gd name="connsiteY0" fmla="*/ 0 h 1047750"/>
              <a:gd name="connsiteX1" fmla="*/ 190500 w 352425"/>
              <a:gd name="connsiteY1" fmla="*/ 438150 h 1047750"/>
              <a:gd name="connsiteX2" fmla="*/ 0 w 352425"/>
              <a:gd name="connsiteY2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1047750">
                <a:moveTo>
                  <a:pt x="352425" y="0"/>
                </a:moveTo>
                <a:cubicBezTo>
                  <a:pt x="300831" y="131762"/>
                  <a:pt x="249237" y="263525"/>
                  <a:pt x="190500" y="438150"/>
                </a:cubicBezTo>
                <a:cubicBezTo>
                  <a:pt x="131763" y="612775"/>
                  <a:pt x="65881" y="830262"/>
                  <a:pt x="0" y="104775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>
            <a:off x="5971665" y="5267325"/>
            <a:ext cx="247650" cy="1123950"/>
          </a:xfrm>
          <a:custGeom>
            <a:avLst/>
            <a:gdLst>
              <a:gd name="connsiteX0" fmla="*/ 247650 w 247650"/>
              <a:gd name="connsiteY0" fmla="*/ 0 h 1123950"/>
              <a:gd name="connsiteX1" fmla="*/ 0 w 247650"/>
              <a:gd name="connsiteY1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1123950">
                <a:moveTo>
                  <a:pt x="247650" y="0"/>
                </a:moveTo>
                <a:lnTo>
                  <a:pt x="0" y="112395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7. </a:t>
            </a:r>
            <a:r>
              <a:rPr lang="ja-JP" altLang="en-US"/>
              <a:t>インターネットを使うときのルール</a:t>
            </a:r>
            <a:endParaRPr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美波さんは、最近、インターネットの動画サイトで動画を見ることに夢中です。</a:t>
            </a: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5961836" y="1674141"/>
            <a:ext cx="1498294" cy="1498294"/>
            <a:chOff x="1462176" y="2775678"/>
            <a:chExt cx="1498294" cy="14982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円/楕円 15"/>
            <p:cNvSpPr/>
            <p:nvPr/>
          </p:nvSpPr>
          <p:spPr>
            <a:xfrm>
              <a:off x="1462176" y="2775678"/>
              <a:ext cx="1498294" cy="149829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022810" y="2804825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070900" y="3996973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655903" y="3386324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462176" y="3386324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588400" y="3669415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399836" y="3916569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588400" y="3120013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375057" y="2882723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759869" y="3885025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523266" y="3118237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713405" y="2898651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529884" y="3669416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2196995" y="3013009"/>
              <a:ext cx="45719" cy="470872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" name="フリーフォーム 31"/>
            <p:cNvSpPr/>
            <p:nvPr/>
          </p:nvSpPr>
          <p:spPr>
            <a:xfrm rot="-8940000">
              <a:off x="2057110" y="3544463"/>
              <a:ext cx="60905" cy="311693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134204" y="3446542"/>
              <a:ext cx="154237" cy="1542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5365934" y="5435181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美波（みなみ）さん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3"/>
          <a:stretch/>
        </p:blipFill>
        <p:spPr>
          <a:xfrm>
            <a:off x="-265226" y="1991180"/>
            <a:ext cx="9476065" cy="5494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/>
          <p:cNvGrpSpPr/>
          <p:nvPr/>
        </p:nvGrpSpPr>
        <p:grpSpPr>
          <a:xfrm>
            <a:off x="43135" y="2100889"/>
            <a:ext cx="3894934" cy="2063691"/>
            <a:chOff x="43135" y="2100889"/>
            <a:chExt cx="3894934" cy="2063691"/>
          </a:xfrm>
        </p:grpSpPr>
        <p:sp>
          <p:nvSpPr>
            <p:cNvPr id="34" name="円形吹き出し 3"/>
            <p:cNvSpPr/>
            <p:nvPr/>
          </p:nvSpPr>
          <p:spPr>
            <a:xfrm rot="16396753" flipH="1">
              <a:off x="958756" y="1185268"/>
              <a:ext cx="2063691" cy="3894934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309686" y="2761443"/>
              <a:ext cx="31828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わ！この人のダンス</a:t>
              </a:r>
              <a:br>
                <a:rPr kumimoji="1" lang="en-US" altLang="ja-JP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かっこいい！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83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063" y="-1941177"/>
            <a:ext cx="9411765" cy="9411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9" name="グループ化 98"/>
          <p:cNvGrpSpPr/>
          <p:nvPr/>
        </p:nvGrpSpPr>
        <p:grpSpPr>
          <a:xfrm>
            <a:off x="22225" y="2100889"/>
            <a:ext cx="4012954" cy="2063691"/>
            <a:chOff x="43135" y="2100889"/>
            <a:chExt cx="3894934" cy="2063691"/>
          </a:xfrm>
        </p:grpSpPr>
        <p:sp>
          <p:nvSpPr>
            <p:cNvPr id="100" name="円形吹き出し 3"/>
            <p:cNvSpPr/>
            <p:nvPr/>
          </p:nvSpPr>
          <p:spPr>
            <a:xfrm rot="16396753" flipH="1">
              <a:off x="958756" y="1185268"/>
              <a:ext cx="2063691" cy="3894934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68349" y="2564702"/>
              <a:ext cx="35130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ねむい・・・</a:t>
              </a:r>
            </a:p>
            <a:p>
              <a:pPr algn="ctr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でももうちょっとだけ</a:t>
              </a:r>
              <a:endParaRPr lang="en-US" altLang="ja-JP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・・・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7. </a:t>
            </a:r>
            <a:r>
              <a:rPr lang="ja-JP" altLang="en-US"/>
              <a:t>インターネットを使うときのルール</a:t>
            </a:r>
            <a:endParaRPr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動画を見ていると時間を忘れてしまいます。今日も、寝る時間になってもやめられず、</a:t>
            </a:r>
            <a:r>
              <a:rPr lang="ja-JP" altLang="en-US" sz="22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ふかしをしてしまいました。</a:t>
            </a: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5554691" y="1821921"/>
            <a:ext cx="1290934" cy="1290934"/>
            <a:chOff x="5404410" y="1671640"/>
            <a:chExt cx="1591496" cy="15914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0" name="グループ化 79"/>
            <p:cNvGrpSpPr/>
            <p:nvPr/>
          </p:nvGrpSpPr>
          <p:grpSpPr>
            <a:xfrm>
              <a:off x="5451011" y="1713056"/>
              <a:ext cx="1498294" cy="1498294"/>
              <a:chOff x="1462176" y="2775678"/>
              <a:chExt cx="1498294" cy="1498294"/>
            </a:xfrm>
          </p:grpSpPr>
          <p:sp>
            <p:nvSpPr>
              <p:cNvPr id="81" name="円/楕円 80"/>
              <p:cNvSpPr/>
              <p:nvPr/>
            </p:nvSpPr>
            <p:spPr>
              <a:xfrm>
                <a:off x="1462176" y="2775678"/>
                <a:ext cx="1498294" cy="1498294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93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テキスト ボックス 81"/>
              <p:cNvSpPr txBox="1"/>
              <p:nvPr/>
            </p:nvSpPr>
            <p:spPr>
              <a:xfrm>
                <a:off x="2022810" y="2804825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12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2070900" y="3996973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6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4" name="テキスト ボックス 83"/>
              <p:cNvSpPr txBox="1"/>
              <p:nvPr/>
            </p:nvSpPr>
            <p:spPr>
              <a:xfrm>
                <a:off x="2655903" y="3386324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3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5" name="テキスト ボックス 84"/>
              <p:cNvSpPr txBox="1"/>
              <p:nvPr/>
            </p:nvSpPr>
            <p:spPr>
              <a:xfrm>
                <a:off x="1462176" y="3386324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9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6" name="テキスト ボックス 85"/>
              <p:cNvSpPr txBox="1"/>
              <p:nvPr/>
            </p:nvSpPr>
            <p:spPr>
              <a:xfrm>
                <a:off x="2588400" y="3669415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>
                <a:off x="2399836" y="3916569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2588400" y="3120013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2375057" y="2882723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0" name="テキスト ボックス 89"/>
              <p:cNvSpPr txBox="1"/>
              <p:nvPr/>
            </p:nvSpPr>
            <p:spPr>
              <a:xfrm>
                <a:off x="1759869" y="3885025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7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1523266" y="3118237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2" name="テキスト ボックス 91"/>
              <p:cNvSpPr txBox="1"/>
              <p:nvPr/>
            </p:nvSpPr>
            <p:spPr>
              <a:xfrm>
                <a:off x="1713405" y="2898651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11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3" name="テキスト ボックス 92"/>
              <p:cNvSpPr txBox="1"/>
              <p:nvPr/>
            </p:nvSpPr>
            <p:spPr>
              <a:xfrm>
                <a:off x="1529884" y="3669416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8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4" name="フリーフォーム 93"/>
              <p:cNvSpPr/>
              <p:nvPr/>
            </p:nvSpPr>
            <p:spPr>
              <a:xfrm>
                <a:off x="2196995" y="3013009"/>
                <a:ext cx="45719" cy="470872"/>
              </a:xfrm>
              <a:custGeom>
                <a:avLst/>
                <a:gdLst>
                  <a:gd name="connsiteX0" fmla="*/ 9189 w 78114"/>
                  <a:gd name="connsiteY0" fmla="*/ 0 h 399763"/>
                  <a:gd name="connsiteX1" fmla="*/ 59734 w 78114"/>
                  <a:gd name="connsiteY1" fmla="*/ 0 h 399763"/>
                  <a:gd name="connsiteX2" fmla="*/ 78114 w 78114"/>
                  <a:gd name="connsiteY2" fmla="*/ 399763 h 399763"/>
                  <a:gd name="connsiteX3" fmla="*/ 0 w 78114"/>
                  <a:gd name="connsiteY3" fmla="*/ 395168 h 399763"/>
                  <a:gd name="connsiteX4" fmla="*/ 9189 w 78114"/>
                  <a:gd name="connsiteY4" fmla="*/ 0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4" h="399763">
                    <a:moveTo>
                      <a:pt x="9189" y="0"/>
                    </a:moveTo>
                    <a:lnTo>
                      <a:pt x="59734" y="0"/>
                    </a:lnTo>
                    <a:lnTo>
                      <a:pt x="78114" y="399763"/>
                    </a:lnTo>
                    <a:lnTo>
                      <a:pt x="0" y="395168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95" name="フリーフォーム 94"/>
              <p:cNvSpPr/>
              <p:nvPr/>
            </p:nvSpPr>
            <p:spPr>
              <a:xfrm rot="-8940000">
                <a:off x="2057110" y="3544463"/>
                <a:ext cx="60905" cy="311693"/>
              </a:xfrm>
              <a:custGeom>
                <a:avLst/>
                <a:gdLst>
                  <a:gd name="connsiteX0" fmla="*/ 9189 w 78114"/>
                  <a:gd name="connsiteY0" fmla="*/ 0 h 399763"/>
                  <a:gd name="connsiteX1" fmla="*/ 59734 w 78114"/>
                  <a:gd name="connsiteY1" fmla="*/ 0 h 399763"/>
                  <a:gd name="connsiteX2" fmla="*/ 78114 w 78114"/>
                  <a:gd name="connsiteY2" fmla="*/ 399763 h 399763"/>
                  <a:gd name="connsiteX3" fmla="*/ 0 w 78114"/>
                  <a:gd name="connsiteY3" fmla="*/ 395168 h 399763"/>
                  <a:gd name="connsiteX4" fmla="*/ 9189 w 78114"/>
                  <a:gd name="connsiteY4" fmla="*/ 0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4" h="399763">
                    <a:moveTo>
                      <a:pt x="9189" y="0"/>
                    </a:moveTo>
                    <a:lnTo>
                      <a:pt x="59734" y="0"/>
                    </a:lnTo>
                    <a:lnTo>
                      <a:pt x="78114" y="399763"/>
                    </a:lnTo>
                    <a:lnTo>
                      <a:pt x="0" y="395168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/>
            </p:nvSpPr>
            <p:spPr>
              <a:xfrm>
                <a:off x="2134204" y="3446542"/>
                <a:ext cx="154237" cy="15423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" name="円/楕円 3"/>
            <p:cNvSpPr/>
            <p:nvPr/>
          </p:nvSpPr>
          <p:spPr>
            <a:xfrm>
              <a:off x="5404410" y="1671640"/>
              <a:ext cx="1591496" cy="1591496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208689" y="2318881"/>
            <a:ext cx="1573700" cy="1573700"/>
            <a:chOff x="6339845" y="2489083"/>
            <a:chExt cx="1573700" cy="1573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3" name="グループ化 62"/>
            <p:cNvGrpSpPr/>
            <p:nvPr/>
          </p:nvGrpSpPr>
          <p:grpSpPr>
            <a:xfrm>
              <a:off x="6379538" y="2524500"/>
              <a:ext cx="1498294" cy="1498294"/>
              <a:chOff x="3403513" y="2379031"/>
              <a:chExt cx="1498294" cy="1498294"/>
            </a:xfrm>
          </p:grpSpPr>
          <p:sp>
            <p:nvSpPr>
              <p:cNvPr id="64" name="円/楕円 63"/>
              <p:cNvSpPr/>
              <p:nvPr/>
            </p:nvSpPr>
            <p:spPr>
              <a:xfrm>
                <a:off x="3403513" y="2379031"/>
                <a:ext cx="1498294" cy="1498294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93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3964147" y="2408178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12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4012237" y="3600326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6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4597240" y="2989677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3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3403513" y="2989677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9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4529737" y="3272768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4341173" y="3519922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4529737" y="2723366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4316394" y="2486076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3701206" y="3488378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7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>
                <a:off x="3464603" y="2721590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3654742" y="2502004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11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3471221" y="3272769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8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7" name="フリーフォーム 76"/>
              <p:cNvSpPr/>
              <p:nvPr/>
            </p:nvSpPr>
            <p:spPr>
              <a:xfrm>
                <a:off x="4138332" y="2616362"/>
                <a:ext cx="45719" cy="470872"/>
              </a:xfrm>
              <a:custGeom>
                <a:avLst/>
                <a:gdLst>
                  <a:gd name="connsiteX0" fmla="*/ 9189 w 78114"/>
                  <a:gd name="connsiteY0" fmla="*/ 0 h 399763"/>
                  <a:gd name="connsiteX1" fmla="*/ 59734 w 78114"/>
                  <a:gd name="connsiteY1" fmla="*/ 0 h 399763"/>
                  <a:gd name="connsiteX2" fmla="*/ 78114 w 78114"/>
                  <a:gd name="connsiteY2" fmla="*/ 399763 h 399763"/>
                  <a:gd name="connsiteX3" fmla="*/ 0 w 78114"/>
                  <a:gd name="connsiteY3" fmla="*/ 395168 h 399763"/>
                  <a:gd name="connsiteX4" fmla="*/ 9189 w 78114"/>
                  <a:gd name="connsiteY4" fmla="*/ 0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4" h="399763">
                    <a:moveTo>
                      <a:pt x="9189" y="0"/>
                    </a:moveTo>
                    <a:lnTo>
                      <a:pt x="59734" y="0"/>
                    </a:lnTo>
                    <a:lnTo>
                      <a:pt x="78114" y="399763"/>
                    </a:lnTo>
                    <a:lnTo>
                      <a:pt x="0" y="395168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78" name="フリーフォーム 77"/>
              <p:cNvSpPr/>
              <p:nvPr/>
            </p:nvSpPr>
            <p:spPr>
              <a:xfrm rot="-7140000">
                <a:off x="3961823" y="3060325"/>
                <a:ext cx="60905" cy="311693"/>
              </a:xfrm>
              <a:custGeom>
                <a:avLst/>
                <a:gdLst>
                  <a:gd name="connsiteX0" fmla="*/ 9189 w 78114"/>
                  <a:gd name="connsiteY0" fmla="*/ 0 h 399763"/>
                  <a:gd name="connsiteX1" fmla="*/ 59734 w 78114"/>
                  <a:gd name="connsiteY1" fmla="*/ 0 h 399763"/>
                  <a:gd name="connsiteX2" fmla="*/ 78114 w 78114"/>
                  <a:gd name="connsiteY2" fmla="*/ 399763 h 399763"/>
                  <a:gd name="connsiteX3" fmla="*/ 0 w 78114"/>
                  <a:gd name="connsiteY3" fmla="*/ 395168 h 399763"/>
                  <a:gd name="connsiteX4" fmla="*/ 9189 w 78114"/>
                  <a:gd name="connsiteY4" fmla="*/ 0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4" h="399763">
                    <a:moveTo>
                      <a:pt x="9189" y="0"/>
                    </a:moveTo>
                    <a:lnTo>
                      <a:pt x="59734" y="0"/>
                    </a:lnTo>
                    <a:lnTo>
                      <a:pt x="78114" y="399763"/>
                    </a:lnTo>
                    <a:lnTo>
                      <a:pt x="0" y="395168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円/楕円 78"/>
              <p:cNvSpPr/>
              <p:nvPr/>
            </p:nvSpPr>
            <p:spPr>
              <a:xfrm>
                <a:off x="4075541" y="3049895"/>
                <a:ext cx="154237" cy="15423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7" name="円/楕円 96"/>
            <p:cNvSpPr/>
            <p:nvPr/>
          </p:nvSpPr>
          <p:spPr>
            <a:xfrm>
              <a:off x="6339845" y="2489083"/>
              <a:ext cx="1573700" cy="15737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6913903" y="3062501"/>
            <a:ext cx="1806780" cy="1806780"/>
            <a:chOff x="5059077" y="2018831"/>
            <a:chExt cx="1498294" cy="14982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円/楕円 42"/>
            <p:cNvSpPr/>
            <p:nvPr/>
          </p:nvSpPr>
          <p:spPr>
            <a:xfrm>
              <a:off x="5059077" y="2018831"/>
              <a:ext cx="1498294" cy="149829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619711" y="2047978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667801" y="3240126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252804" y="2629477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5059077" y="2629477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6185301" y="2912568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5996737" y="3159722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185301" y="2363166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971958" y="2125876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356770" y="3128178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120167" y="2361390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5310306" y="2141804"/>
              <a:ext cx="377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5126785" y="2912569"/>
              <a:ext cx="2808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5793896" y="2256162"/>
              <a:ext cx="45719" cy="470872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1" name="フリーフォーム 60"/>
            <p:cNvSpPr/>
            <p:nvPr/>
          </p:nvSpPr>
          <p:spPr>
            <a:xfrm rot="-5400000">
              <a:off x="5551828" y="2597222"/>
              <a:ext cx="60905" cy="311693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5731105" y="2689695"/>
              <a:ext cx="154237" cy="1542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38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7. </a:t>
            </a:r>
            <a:r>
              <a:rPr lang="ja-JP" altLang="en-US"/>
              <a:t>インターネットを使うときのルール</a:t>
            </a:r>
            <a:endParaRPr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次の日、美波さんは、授業中に何度も居眠りをしてしまい、先生からも注意されてしまいました。</a:t>
            </a: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404139" y="1765840"/>
            <a:ext cx="2739861" cy="1755712"/>
            <a:chOff x="6404139" y="1765840"/>
            <a:chExt cx="2739861" cy="1755712"/>
          </a:xfrm>
        </p:grpSpPr>
        <p:sp>
          <p:nvSpPr>
            <p:cNvPr id="19" name="円形吹き出し 3"/>
            <p:cNvSpPr/>
            <p:nvPr/>
          </p:nvSpPr>
          <p:spPr>
            <a:xfrm>
              <a:off x="6404139" y="1765840"/>
              <a:ext cx="2739861" cy="1755712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6583356" y="2251388"/>
              <a:ext cx="2560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美波さん、</a:t>
              </a:r>
              <a:endParaRPr kumimoji="1"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寝ちゃダメだぞ</a:t>
              </a:r>
              <a:endParaRPr kumimoji="1" lang="ja-JP" altLang="en-US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8349" y="2137626"/>
            <a:ext cx="3364684" cy="1724521"/>
            <a:chOff x="68349" y="2137626"/>
            <a:chExt cx="3364684" cy="1724521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68349" y="2137626"/>
              <a:ext cx="2672571" cy="1724521"/>
              <a:chOff x="381666" y="2651674"/>
              <a:chExt cx="3514966" cy="2596142"/>
            </a:xfrm>
            <a:solidFill>
              <a:srgbClr val="FFFFFF"/>
            </a:solidFill>
          </p:grpSpPr>
          <p:sp>
            <p:nvSpPr>
              <p:cNvPr id="15" name="円/楕円 14"/>
              <p:cNvSpPr/>
              <p:nvPr/>
            </p:nvSpPr>
            <p:spPr>
              <a:xfrm>
                <a:off x="3570374" y="4664356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" name="雲 31"/>
              <p:cNvSpPr/>
              <p:nvPr/>
            </p:nvSpPr>
            <p:spPr>
              <a:xfrm rot="197991">
                <a:off x="381666" y="2651674"/>
                <a:ext cx="3514966" cy="259614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3314700" y="4677942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3742381" y="4622860"/>
                <a:ext cx="118273" cy="11016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65" name="テキスト ボックス 64"/>
            <p:cNvSpPr txBox="1"/>
            <p:nvPr/>
          </p:nvSpPr>
          <p:spPr>
            <a:xfrm rot="21215526">
              <a:off x="506968" y="2437608"/>
              <a:ext cx="29260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昨日よふかし</a:t>
              </a:r>
              <a:endParaRPr kumimoji="1"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しちゃったから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・・・</a:t>
              </a:r>
              <a:endParaRPr kumimoji="1" lang="ja-JP" altLang="en-US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15" y="1452177"/>
            <a:ext cx="6234545" cy="623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479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7. </a:t>
            </a:r>
            <a:r>
              <a:rPr lang="ja-JP" altLang="en-US"/>
              <a:t>インターネットを使うときのルール</a:t>
            </a:r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86007" y="2679596"/>
            <a:ext cx="8571987" cy="1982787"/>
            <a:chOff x="286007" y="2679596"/>
            <a:chExt cx="8571987" cy="1982787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286007" y="2679596"/>
              <a:ext cx="8571987" cy="1982787"/>
              <a:chOff x="286007" y="2679596"/>
              <a:chExt cx="8571987" cy="1982787"/>
            </a:xfrm>
          </p:grpSpPr>
          <p:sp>
            <p:nvSpPr>
              <p:cNvPr id="49" name="角丸四角形 48"/>
              <p:cNvSpPr/>
              <p:nvPr/>
            </p:nvSpPr>
            <p:spPr>
              <a:xfrm>
                <a:off x="286007" y="2679596"/>
                <a:ext cx="8571987" cy="198278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2877108" y="2878649"/>
                <a:ext cx="5838145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長時間、インターネットをしたり、夜遅くまで起きたりしていると、生活のリズムがおかしくなって、次の日の昼間に眠くなったり、ボーッとしたりしてしまいます。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インターネットを使うときは、家の人と話し合って</a:t>
                </a:r>
                <a: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､</a:t>
                </a: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きちんと時間を決めて、適切に使用するようにしましょう。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32" name="グループ化 31"/>
            <p:cNvGrpSpPr/>
            <p:nvPr/>
          </p:nvGrpSpPr>
          <p:grpSpPr>
            <a:xfrm>
              <a:off x="512308" y="2823144"/>
              <a:ext cx="1498294" cy="1498294"/>
              <a:chOff x="5059077" y="2018831"/>
              <a:chExt cx="1498294" cy="1498294"/>
            </a:xfrm>
          </p:grpSpPr>
          <p:sp>
            <p:nvSpPr>
              <p:cNvPr id="33" name="円/楕円 32"/>
              <p:cNvSpPr/>
              <p:nvPr/>
            </p:nvSpPr>
            <p:spPr>
              <a:xfrm>
                <a:off x="5059077" y="2018831"/>
                <a:ext cx="1498294" cy="1498294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93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5619711" y="2047978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12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5667801" y="3240126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6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6252804" y="2629477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3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5059077" y="2629477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9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6185301" y="2912568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996737" y="3159722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6185301" y="2363166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5971958" y="2125876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5356770" y="3128178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7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5120167" y="2361390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5310306" y="2141804"/>
                <a:ext cx="3770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11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5126785" y="2912569"/>
                <a:ext cx="280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8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2" name="フリーフォーム 61"/>
              <p:cNvSpPr/>
              <p:nvPr/>
            </p:nvSpPr>
            <p:spPr>
              <a:xfrm>
                <a:off x="5793896" y="2256162"/>
                <a:ext cx="45719" cy="470872"/>
              </a:xfrm>
              <a:custGeom>
                <a:avLst/>
                <a:gdLst>
                  <a:gd name="connsiteX0" fmla="*/ 9189 w 78114"/>
                  <a:gd name="connsiteY0" fmla="*/ 0 h 399763"/>
                  <a:gd name="connsiteX1" fmla="*/ 59734 w 78114"/>
                  <a:gd name="connsiteY1" fmla="*/ 0 h 399763"/>
                  <a:gd name="connsiteX2" fmla="*/ 78114 w 78114"/>
                  <a:gd name="connsiteY2" fmla="*/ 399763 h 399763"/>
                  <a:gd name="connsiteX3" fmla="*/ 0 w 78114"/>
                  <a:gd name="connsiteY3" fmla="*/ 395168 h 399763"/>
                  <a:gd name="connsiteX4" fmla="*/ 9189 w 78114"/>
                  <a:gd name="connsiteY4" fmla="*/ 0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4" h="399763">
                    <a:moveTo>
                      <a:pt x="9189" y="0"/>
                    </a:moveTo>
                    <a:lnTo>
                      <a:pt x="59734" y="0"/>
                    </a:lnTo>
                    <a:lnTo>
                      <a:pt x="78114" y="399763"/>
                    </a:lnTo>
                    <a:lnTo>
                      <a:pt x="0" y="395168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3" name="フリーフォーム 62"/>
              <p:cNvSpPr/>
              <p:nvPr/>
            </p:nvSpPr>
            <p:spPr>
              <a:xfrm rot="-5400000">
                <a:off x="5551828" y="2597222"/>
                <a:ext cx="60905" cy="311693"/>
              </a:xfrm>
              <a:custGeom>
                <a:avLst/>
                <a:gdLst>
                  <a:gd name="connsiteX0" fmla="*/ 9189 w 78114"/>
                  <a:gd name="connsiteY0" fmla="*/ 0 h 399763"/>
                  <a:gd name="connsiteX1" fmla="*/ 59734 w 78114"/>
                  <a:gd name="connsiteY1" fmla="*/ 0 h 399763"/>
                  <a:gd name="connsiteX2" fmla="*/ 78114 w 78114"/>
                  <a:gd name="connsiteY2" fmla="*/ 399763 h 399763"/>
                  <a:gd name="connsiteX3" fmla="*/ 0 w 78114"/>
                  <a:gd name="connsiteY3" fmla="*/ 395168 h 399763"/>
                  <a:gd name="connsiteX4" fmla="*/ 9189 w 78114"/>
                  <a:gd name="connsiteY4" fmla="*/ 0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4" h="399763">
                    <a:moveTo>
                      <a:pt x="9189" y="0"/>
                    </a:moveTo>
                    <a:lnTo>
                      <a:pt x="59734" y="0"/>
                    </a:lnTo>
                    <a:lnTo>
                      <a:pt x="78114" y="399763"/>
                    </a:lnTo>
                    <a:lnTo>
                      <a:pt x="0" y="395168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円/楕円 63"/>
              <p:cNvSpPr/>
              <p:nvPr/>
            </p:nvSpPr>
            <p:spPr>
              <a:xfrm>
                <a:off x="5731105" y="2689695"/>
                <a:ext cx="154237" cy="15423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9" name="乗算記号 68"/>
          <p:cNvSpPr/>
          <p:nvPr/>
        </p:nvSpPr>
        <p:spPr>
          <a:xfrm rot="20932626">
            <a:off x="990535" y="2760834"/>
            <a:ext cx="2040134" cy="2013785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286006" y="4401271"/>
            <a:ext cx="8934979" cy="2368694"/>
            <a:chOff x="286006" y="4401271"/>
            <a:chExt cx="8934979" cy="2368694"/>
          </a:xfrm>
        </p:grpSpPr>
        <p:sp>
          <p:nvSpPr>
            <p:cNvPr id="71" name="角丸四角形 70"/>
            <p:cNvSpPr/>
            <p:nvPr/>
          </p:nvSpPr>
          <p:spPr>
            <a:xfrm>
              <a:off x="286006" y="4957544"/>
              <a:ext cx="8571987" cy="181242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387591" y="5263591"/>
              <a:ext cx="54988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動画を見たり</a:t>
              </a:r>
              <a: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､</a:t>
              </a: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ゲームをしたり、インターネットを使うと</a:t>
              </a:r>
              <a:b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時間を忘れてしまいがちです。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家の人に協力してもらい、ルールを作るなどして</a:t>
              </a:r>
              <a: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､</a:t>
              </a:r>
            </a:p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適切な使用時間を守るようにしましょう。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6683597" y="4763641"/>
              <a:ext cx="2537388" cy="999900"/>
              <a:chOff x="6576222" y="4622612"/>
              <a:chExt cx="2537388" cy="999900"/>
            </a:xfrm>
          </p:grpSpPr>
          <p:sp>
            <p:nvSpPr>
              <p:cNvPr id="90" name="円形吹き出し 3"/>
              <p:cNvSpPr/>
              <p:nvPr/>
            </p:nvSpPr>
            <p:spPr>
              <a:xfrm rot="5203247">
                <a:off x="7282251" y="3916583"/>
                <a:ext cx="999900" cy="2411958"/>
              </a:xfrm>
              <a:custGeom>
                <a:avLst/>
                <a:gdLst>
                  <a:gd name="connsiteX0" fmla="*/ 872341 w 2990850"/>
                  <a:gd name="connsiteY0" fmla="*/ 2228850 h 1981200"/>
                  <a:gd name="connsiteX1" fmla="*/ 760527 w 2990850"/>
                  <a:gd name="connsiteY1" fmla="*/ 1853330 h 1981200"/>
                  <a:gd name="connsiteX2" fmla="*/ 429664 w 2990850"/>
                  <a:gd name="connsiteY2" fmla="*/ 295706 h 1981200"/>
                  <a:gd name="connsiteX3" fmla="*/ 1951206 w 2990850"/>
                  <a:gd name="connsiteY3" fmla="*/ 47131 h 1981200"/>
                  <a:gd name="connsiteX4" fmla="*/ 2830792 w 2990850"/>
                  <a:gd name="connsiteY4" fmla="*/ 1436488 h 1981200"/>
                  <a:gd name="connsiteX5" fmla="*/ 1301923 w 2990850"/>
                  <a:gd name="connsiteY5" fmla="*/ 1972873 h 1981200"/>
                  <a:gd name="connsiteX6" fmla="*/ 872341 w 2990850"/>
                  <a:gd name="connsiteY6" fmla="*/ 2228850 h 1981200"/>
                  <a:gd name="connsiteX0" fmla="*/ 872506 w 2991669"/>
                  <a:gd name="connsiteY0" fmla="*/ 2228877 h 2228877"/>
                  <a:gd name="connsiteX1" fmla="*/ 835984 w 2991669"/>
                  <a:gd name="connsiteY1" fmla="*/ 2016946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872506 w 2991669"/>
                  <a:gd name="connsiteY7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  <a:gd name="connsiteX0" fmla="*/ 872506 w 2991669"/>
                  <a:gd name="connsiteY0" fmla="*/ 2228877 h 2228877"/>
                  <a:gd name="connsiteX1" fmla="*/ 881228 w 2991669"/>
                  <a:gd name="connsiteY1" fmla="*/ 2014565 h 2228877"/>
                  <a:gd name="connsiteX2" fmla="*/ 760692 w 2991669"/>
                  <a:gd name="connsiteY2" fmla="*/ 1853357 h 2228877"/>
                  <a:gd name="connsiteX3" fmla="*/ 429829 w 2991669"/>
                  <a:gd name="connsiteY3" fmla="*/ 295733 h 2228877"/>
                  <a:gd name="connsiteX4" fmla="*/ 1951371 w 2991669"/>
                  <a:gd name="connsiteY4" fmla="*/ 47158 h 2228877"/>
                  <a:gd name="connsiteX5" fmla="*/ 2830957 w 2991669"/>
                  <a:gd name="connsiteY5" fmla="*/ 1436515 h 2228877"/>
                  <a:gd name="connsiteX6" fmla="*/ 1302088 w 2991669"/>
                  <a:gd name="connsiteY6" fmla="*/ 1972900 h 2228877"/>
                  <a:gd name="connsiteX7" fmla="*/ 1152691 w 2991669"/>
                  <a:gd name="connsiteY7" fmla="*/ 2095528 h 2228877"/>
                  <a:gd name="connsiteX8" fmla="*/ 872506 w 2991669"/>
                  <a:gd name="connsiteY8" fmla="*/ 2228877 h 222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1669" h="2228877">
                    <a:moveTo>
                      <a:pt x="872506" y="2228877"/>
                    </a:moveTo>
                    <a:cubicBezTo>
                      <a:pt x="900020" y="2147121"/>
                      <a:pt x="903721" y="2086796"/>
                      <a:pt x="881228" y="2014565"/>
                    </a:cubicBezTo>
                    <a:cubicBezTo>
                      <a:pt x="866450" y="1961623"/>
                      <a:pt x="830239" y="1903918"/>
                      <a:pt x="760692" y="1853357"/>
                    </a:cubicBezTo>
                    <a:cubicBezTo>
                      <a:pt x="-96719" y="1532871"/>
                      <a:pt x="-260781" y="760506"/>
                      <a:pt x="429829" y="295733"/>
                    </a:cubicBezTo>
                    <a:cubicBezTo>
                      <a:pt x="825611" y="29375"/>
                      <a:pt x="1414011" y="-66751"/>
                      <a:pt x="1951371" y="47158"/>
                    </a:cubicBezTo>
                    <a:cubicBezTo>
                      <a:pt x="2826899" y="232753"/>
                      <a:pt x="3244736" y="892750"/>
                      <a:pt x="2830957" y="1436515"/>
                    </a:cubicBezTo>
                    <a:cubicBezTo>
                      <a:pt x="2545034" y="1812259"/>
                      <a:pt x="1931964" y="2027347"/>
                      <a:pt x="1302088" y="1972900"/>
                    </a:cubicBezTo>
                    <a:cubicBezTo>
                      <a:pt x="1246733" y="2005839"/>
                      <a:pt x="1241383" y="2031633"/>
                      <a:pt x="1152691" y="2095528"/>
                    </a:cubicBezTo>
                    <a:cubicBezTo>
                      <a:pt x="1073583" y="2161409"/>
                      <a:pt x="982570" y="2193952"/>
                      <a:pt x="872506" y="22288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7056634" y="4810129"/>
                <a:ext cx="20569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30</a:t>
                </a:r>
                <a:r>
                  <a:rPr kumimoji="1" lang="ja-JP" altLang="en-US" sz="20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分たったら</a:t>
                </a:r>
                <a:br>
                  <a:rPr kumimoji="1" lang="en-US" altLang="ja-JP" sz="20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</a:br>
                <a:r>
                  <a:rPr kumimoji="1" lang="ja-JP" altLang="en-US" sz="20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教えてね</a:t>
                </a:r>
              </a:p>
            </p:txBody>
          </p:sp>
        </p:grpSp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16"/>
            <a:stretch/>
          </p:blipFill>
          <p:spPr>
            <a:xfrm>
              <a:off x="4571999" y="4401271"/>
              <a:ext cx="3137743" cy="2355938"/>
            </a:xfrm>
            <a:prstGeom prst="rect">
              <a:avLst/>
            </a:prstGeom>
            <a:effectLst/>
          </p:spPr>
        </p:pic>
      </p:grpSp>
      <p:sp>
        <p:nvSpPr>
          <p:cNvPr id="89" name="ドーナツ 88"/>
          <p:cNvSpPr/>
          <p:nvPr/>
        </p:nvSpPr>
        <p:spPr>
          <a:xfrm>
            <a:off x="6549597" y="5550665"/>
            <a:ext cx="1309201" cy="1307334"/>
          </a:xfrm>
          <a:prstGeom prst="donut">
            <a:avLst>
              <a:gd name="adj" fmla="val 16648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  <p:grpSp>
        <p:nvGrpSpPr>
          <p:cNvPr id="44" name="グループ化 43"/>
          <p:cNvGrpSpPr/>
          <p:nvPr/>
        </p:nvGrpSpPr>
        <p:grpSpPr>
          <a:xfrm>
            <a:off x="672641" y="728552"/>
            <a:ext cx="7651257" cy="2143125"/>
            <a:chOff x="672641" y="728552"/>
            <a:chExt cx="7651257" cy="2143125"/>
          </a:xfrm>
        </p:grpSpPr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728552"/>
              <a:ext cx="2151698" cy="2143125"/>
            </a:xfrm>
            <a:prstGeom prst="rect">
              <a:avLst/>
            </a:prstGeom>
          </p:spPr>
        </p:pic>
        <p:sp>
          <p:nvSpPr>
            <p:cNvPr id="52" name="角丸四角形 28"/>
            <p:cNvSpPr/>
            <p:nvPr/>
          </p:nvSpPr>
          <p:spPr>
            <a:xfrm>
              <a:off x="672641" y="1216132"/>
              <a:ext cx="5661177" cy="1111992"/>
            </a:xfrm>
            <a:custGeom>
              <a:avLst/>
              <a:gdLst>
                <a:gd name="connsiteX0" fmla="*/ 0 w 6516914"/>
                <a:gd name="connsiteY0" fmla="*/ 555996 h 1111992"/>
                <a:gd name="connsiteX1" fmla="*/ 555996 w 6516914"/>
                <a:gd name="connsiteY1" fmla="*/ 0 h 1111992"/>
                <a:gd name="connsiteX2" fmla="*/ 5960918 w 6516914"/>
                <a:gd name="connsiteY2" fmla="*/ 0 h 1111992"/>
                <a:gd name="connsiteX3" fmla="*/ 6516914 w 6516914"/>
                <a:gd name="connsiteY3" fmla="*/ 555996 h 1111992"/>
                <a:gd name="connsiteX4" fmla="*/ 6516914 w 6516914"/>
                <a:gd name="connsiteY4" fmla="*/ 555996 h 1111992"/>
                <a:gd name="connsiteX5" fmla="*/ 5960918 w 6516914"/>
                <a:gd name="connsiteY5" fmla="*/ 1111992 h 1111992"/>
                <a:gd name="connsiteX6" fmla="*/ 555996 w 6516914"/>
                <a:gd name="connsiteY6" fmla="*/ 1111992 h 1111992"/>
                <a:gd name="connsiteX7" fmla="*/ 0 w 6516914"/>
                <a:gd name="connsiteY7" fmla="*/ 555996 h 1111992"/>
                <a:gd name="connsiteX0" fmla="*/ 0 w 6555491"/>
                <a:gd name="connsiteY0" fmla="*/ 555996 h 1111992"/>
                <a:gd name="connsiteX1" fmla="*/ 555996 w 6555491"/>
                <a:gd name="connsiteY1" fmla="*/ 0 h 1111992"/>
                <a:gd name="connsiteX2" fmla="*/ 5960918 w 6555491"/>
                <a:gd name="connsiteY2" fmla="*/ 0 h 1111992"/>
                <a:gd name="connsiteX3" fmla="*/ 6478814 w 6555491"/>
                <a:gd name="connsiteY3" fmla="*/ 350218 h 1111992"/>
                <a:gd name="connsiteX4" fmla="*/ 6516914 w 6555491"/>
                <a:gd name="connsiteY4" fmla="*/ 555996 h 1111992"/>
                <a:gd name="connsiteX5" fmla="*/ 6516914 w 6555491"/>
                <a:gd name="connsiteY5" fmla="*/ 555996 h 1111992"/>
                <a:gd name="connsiteX6" fmla="*/ 5960918 w 6555491"/>
                <a:gd name="connsiteY6" fmla="*/ 1111992 h 1111992"/>
                <a:gd name="connsiteX7" fmla="*/ 555996 w 6555491"/>
                <a:gd name="connsiteY7" fmla="*/ 1111992 h 1111992"/>
                <a:gd name="connsiteX8" fmla="*/ 0 w 6555491"/>
                <a:gd name="connsiteY8" fmla="*/ 555996 h 1111992"/>
                <a:gd name="connsiteX0" fmla="*/ 0 w 6562480"/>
                <a:gd name="connsiteY0" fmla="*/ 555996 h 1111992"/>
                <a:gd name="connsiteX1" fmla="*/ 555996 w 6562480"/>
                <a:gd name="connsiteY1" fmla="*/ 0 h 1111992"/>
                <a:gd name="connsiteX2" fmla="*/ 5960918 w 6562480"/>
                <a:gd name="connsiteY2" fmla="*/ 0 h 1111992"/>
                <a:gd name="connsiteX3" fmla="*/ 6478814 w 6562480"/>
                <a:gd name="connsiteY3" fmla="*/ 350218 h 1111992"/>
                <a:gd name="connsiteX4" fmla="*/ 6516914 w 6562480"/>
                <a:gd name="connsiteY4" fmla="*/ 555996 h 1111992"/>
                <a:gd name="connsiteX5" fmla="*/ 6516914 w 6562480"/>
                <a:gd name="connsiteY5" fmla="*/ 555996 h 1111992"/>
                <a:gd name="connsiteX6" fmla="*/ 6491514 w 6562480"/>
                <a:gd name="connsiteY6" fmla="*/ 756618 h 1111992"/>
                <a:gd name="connsiteX7" fmla="*/ 5960918 w 6562480"/>
                <a:gd name="connsiteY7" fmla="*/ 1111992 h 1111992"/>
                <a:gd name="connsiteX8" fmla="*/ 555996 w 6562480"/>
                <a:gd name="connsiteY8" fmla="*/ 1111992 h 1111992"/>
                <a:gd name="connsiteX9" fmla="*/ 0 w 6562480"/>
                <a:gd name="connsiteY9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6516914 w 7063014"/>
                <a:gd name="connsiteY4" fmla="*/ 555996 h 1111992"/>
                <a:gd name="connsiteX5" fmla="*/ 7063014 w 7063014"/>
                <a:gd name="connsiteY5" fmla="*/ 555996 h 1111992"/>
                <a:gd name="connsiteX6" fmla="*/ 6491514 w 7063014"/>
                <a:gd name="connsiteY6" fmla="*/ 756618 h 1111992"/>
                <a:gd name="connsiteX7" fmla="*/ 5960918 w 7063014"/>
                <a:gd name="connsiteY7" fmla="*/ 1111992 h 1111992"/>
                <a:gd name="connsiteX8" fmla="*/ 555996 w 7063014"/>
                <a:gd name="connsiteY8" fmla="*/ 1111992 h 1111992"/>
                <a:gd name="connsiteX9" fmla="*/ 0 w 7063014"/>
                <a:gd name="connsiteY9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7566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91514 w 7063014"/>
                <a:gd name="connsiteY3" fmla="*/ 40736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91514 w 7063014"/>
                <a:gd name="connsiteY3" fmla="*/ 40736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63014" h="1111992">
                  <a:moveTo>
                    <a:pt x="0" y="555996"/>
                  </a:moveTo>
                  <a:cubicBezTo>
                    <a:pt x="0" y="248928"/>
                    <a:pt x="248928" y="0"/>
                    <a:pt x="555996" y="0"/>
                  </a:cubicBezTo>
                  <a:lnTo>
                    <a:pt x="5960918" y="0"/>
                  </a:lnTo>
                  <a:cubicBezTo>
                    <a:pt x="6509904" y="58370"/>
                    <a:pt x="6434832" y="314702"/>
                    <a:pt x="6491514" y="407368"/>
                  </a:cubicBezTo>
                  <a:cubicBezTo>
                    <a:pt x="6675196" y="500034"/>
                    <a:pt x="6825947" y="558113"/>
                    <a:pt x="7063014" y="555996"/>
                  </a:cubicBezTo>
                  <a:cubicBezTo>
                    <a:pt x="6855581" y="725329"/>
                    <a:pt x="6622280" y="714752"/>
                    <a:pt x="6491514" y="693118"/>
                  </a:cubicBezTo>
                  <a:cubicBezTo>
                    <a:pt x="6544898" y="849284"/>
                    <a:pt x="6385021" y="1078163"/>
                    <a:pt x="5960918" y="1111992"/>
                  </a:cubicBezTo>
                  <a:lnTo>
                    <a:pt x="555996" y="1111992"/>
                  </a:lnTo>
                  <a:cubicBezTo>
                    <a:pt x="248928" y="1111992"/>
                    <a:pt x="0" y="863064"/>
                    <a:pt x="0" y="555996"/>
                  </a:cubicBezTo>
                  <a:close/>
                </a:path>
              </a:pathLst>
            </a:cu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672641" y="1430225"/>
              <a:ext cx="52138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solidFill>
                    <a:schemeClr val="accent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何がいけなかったのか</a:t>
              </a:r>
              <a:endParaRPr kumimoji="1" lang="en-US" altLang="ja-JP" sz="2400" b="1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solidFill>
                    <a:schemeClr val="accent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一緒に考えてみよう！</a:t>
              </a:r>
              <a:endParaRPr kumimoji="1" lang="ja-JP" altLang="en-US" sz="2400" b="1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171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381000" y="733424"/>
            <a:ext cx="8629650" cy="2683185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/>
          <p:cNvGrpSpPr/>
          <p:nvPr/>
        </p:nvGrpSpPr>
        <p:grpSpPr>
          <a:xfrm rot="892338">
            <a:off x="5070392" y="3854374"/>
            <a:ext cx="4286084" cy="2240620"/>
            <a:chOff x="-143640" y="3993404"/>
            <a:chExt cx="4286084" cy="2240620"/>
          </a:xfrm>
        </p:grpSpPr>
        <p:sp>
          <p:nvSpPr>
            <p:cNvPr id="36" name="雲 31"/>
            <p:cNvSpPr/>
            <p:nvPr/>
          </p:nvSpPr>
          <p:spPr>
            <a:xfrm rot="197991">
              <a:off x="253544" y="3993404"/>
              <a:ext cx="3370616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 rot="21098764">
              <a:off x="-143640" y="4592027"/>
              <a:ext cx="428608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時間をきめて</a:t>
              </a:r>
              <a:endParaRPr kumimoji="0" lang="en-US" altLang="ja-JP" sz="32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使おう！</a:t>
              </a: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978329" y="1329227"/>
            <a:ext cx="7454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インターネットを使うと、便利で楽しいことがたくさんあります。しかし、つい時間を忘れてしまうことがあるかもしれません。家の人と一緒に時間を管理しながら、上手に使いましょう。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7. </a:t>
            </a:r>
            <a:r>
              <a:rPr lang="ja-JP" altLang="en-US"/>
              <a:t>インターネットを使うときのルール</a:t>
            </a:r>
            <a:endParaRPr lang="ja-JP" altLang="en-US" dirty="0"/>
          </a:p>
        </p:txBody>
      </p:sp>
      <p:pic>
        <p:nvPicPr>
          <p:cNvPr id="2051" name="Picture 3" descr="D:\_プロジェクト\201512_徳島市教育研究所\07_illustration\ICTすだちくん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3778043"/>
            <a:ext cx="26384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87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7話 インターネットを使うときのルール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387</Words>
  <PresentationFormat>画面に合わせる (4:3)</PresentationFormat>
  <Paragraphs>91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第7話 インターネットを 使うときのルール</vt:lpstr>
      <vt:lpstr>7. インターネットを使うときのルール</vt:lpstr>
      <vt:lpstr>7. インターネットを使うときのルール</vt:lpstr>
      <vt:lpstr>7. インターネットを使うときのルール</vt:lpstr>
      <vt:lpstr>7. インターネットを使うときのルール</vt:lpstr>
      <vt:lpstr>7. インターネットを使うときのルール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