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79" r:id="rId2"/>
    <p:sldId id="480" r:id="rId3"/>
    <p:sldId id="481" r:id="rId4"/>
    <p:sldId id="482" r:id="rId5"/>
    <p:sldId id="483" r:id="rId6"/>
    <p:sldId id="484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9604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1147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34496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8301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8291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0492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15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sz="5200" dirty="0"/>
              <a:t>時間を決めているのに</a:t>
            </a:r>
            <a:br>
              <a:rPr lang="en-US" altLang="ja-JP" sz="5200" dirty="0"/>
            </a:br>
            <a:r>
              <a:rPr lang="en-US" altLang="ja-JP" sz="4800" dirty="0"/>
              <a:t>(</a:t>
            </a:r>
            <a:r>
              <a:rPr lang="ja-JP" altLang="en-US" sz="4800" dirty="0"/>
              <a:t>オンラインゲーム</a:t>
            </a:r>
            <a:r>
              <a:rPr lang="en-US" altLang="ja-JP" sz="4800" dirty="0"/>
              <a:t>)</a:t>
            </a:r>
            <a:endParaRPr lang="ja-JP" altLang="en-US" sz="48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659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鳴門くんは、オンラインゲームの対戦に熱中しています。家のルールでは「ゲームは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時間」と決まっていますが・・・。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1225887" y="2540358"/>
            <a:ext cx="2887476" cy="1383106"/>
            <a:chOff x="-320061" y="2147342"/>
            <a:chExt cx="3338989" cy="1757949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320061" y="2147342"/>
              <a:ext cx="3338989" cy="1757949"/>
              <a:chOff x="-129170" y="2666302"/>
              <a:chExt cx="4391441" cy="2646465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3874377" y="4993741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129170" y="2666302"/>
                <a:ext cx="4039338" cy="260006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3500648" y="4719988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4143998" y="5202604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-74434" y="2752596"/>
              <a:ext cx="2926065" cy="508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ものたりないよ～。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2" name="グループ化 61"/>
          <p:cNvGrpSpPr/>
          <p:nvPr/>
        </p:nvGrpSpPr>
        <p:grpSpPr>
          <a:xfrm flipH="1">
            <a:off x="1151384" y="4897800"/>
            <a:ext cx="3259811" cy="1724521"/>
            <a:chOff x="-330776" y="2137626"/>
            <a:chExt cx="3259811" cy="1724521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-330776" y="2137626"/>
              <a:ext cx="3259811" cy="1724521"/>
              <a:chOff x="-143263" y="2651674"/>
              <a:chExt cx="4287304" cy="2596142"/>
            </a:xfrm>
            <a:solidFill>
              <a:srgbClr val="FFFFFF"/>
            </a:solidFill>
          </p:grpSpPr>
          <p:sp>
            <p:nvSpPr>
              <p:cNvPr id="65" name="円/楕円 14"/>
              <p:cNvSpPr/>
              <p:nvPr/>
            </p:nvSpPr>
            <p:spPr>
              <a:xfrm>
                <a:off x="39901" y="2982573"/>
                <a:ext cx="183844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6" name="雲 31"/>
              <p:cNvSpPr/>
              <p:nvPr/>
            </p:nvSpPr>
            <p:spPr>
              <a:xfrm rot="197991">
                <a:off x="629075" y="2651674"/>
                <a:ext cx="3514966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7" name="円/楕円 16"/>
              <p:cNvSpPr/>
              <p:nvPr/>
            </p:nvSpPr>
            <p:spPr>
              <a:xfrm>
                <a:off x="242923" y="311507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円/楕円 17"/>
              <p:cNvSpPr/>
              <p:nvPr/>
            </p:nvSpPr>
            <p:spPr>
              <a:xfrm>
                <a:off x="-143263" y="2862550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4" name="テキスト ボックス 63"/>
            <p:cNvSpPr txBox="1"/>
            <p:nvPr/>
          </p:nvSpPr>
          <p:spPr>
            <a:xfrm>
              <a:off x="-172597" y="2662702"/>
              <a:ext cx="29260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あと少しだけ・・・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いいかな・・・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6372443" y="1978398"/>
            <a:ext cx="1265896" cy="1308861"/>
            <a:chOff x="2546003" y="1723870"/>
            <a:chExt cx="1265896" cy="1308861"/>
          </a:xfrm>
        </p:grpSpPr>
        <p:sp>
          <p:nvSpPr>
            <p:cNvPr id="70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フリーフォーム 82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84" name="フリーフォーム 83"/>
            <p:cNvSpPr/>
            <p:nvPr/>
          </p:nvSpPr>
          <p:spPr>
            <a:xfrm rot="12540000">
              <a:off x="3062828" y="2373993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85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03" name="円/楕円 15"/>
          <p:cNvSpPr/>
          <p:nvPr/>
        </p:nvSpPr>
        <p:spPr>
          <a:xfrm>
            <a:off x="6347949" y="1955419"/>
            <a:ext cx="1321379" cy="1321379"/>
          </a:xfrm>
          <a:prstGeom prst="ellipse">
            <a:avLst/>
          </a:prstGeom>
          <a:solidFill>
            <a:srgbClr val="FFFFFF">
              <a:alpha val="50196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rgbClr val="706453"/>
              </a:solidFill>
            </a:endParaRPr>
          </a:p>
        </p:txBody>
      </p:sp>
      <p:grpSp>
        <p:nvGrpSpPr>
          <p:cNvPr id="86" name="グループ化 85"/>
          <p:cNvGrpSpPr/>
          <p:nvPr/>
        </p:nvGrpSpPr>
        <p:grpSpPr>
          <a:xfrm>
            <a:off x="7112764" y="2676503"/>
            <a:ext cx="1470046" cy="1519940"/>
            <a:chOff x="2546003" y="1723870"/>
            <a:chExt cx="1265896" cy="1308861"/>
          </a:xfrm>
        </p:grpSpPr>
        <p:sp>
          <p:nvSpPr>
            <p:cNvPr id="87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フリーフォーム 99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01" name="フリーフォーム 100"/>
            <p:cNvSpPr/>
            <p:nvPr/>
          </p:nvSpPr>
          <p:spPr>
            <a:xfrm rot="14040000">
              <a:off x="3015623" y="2335085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02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04" name="テキスト ボックス 103"/>
          <p:cNvSpPr txBox="1"/>
          <p:nvPr/>
        </p:nvSpPr>
        <p:spPr>
          <a:xfrm>
            <a:off x="6477809" y="6294166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FBEB0137-816A-4CDC-9240-052BCCA2E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5" y="0"/>
            <a:ext cx="685800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979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E94F636-EB7F-4463-8CC7-23E2E35FE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866" y="1588812"/>
            <a:ext cx="6095238" cy="6095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時間をすぎてもゲームをやめられず、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家の人に怒られると、口答えをしてしまいます。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0" name="グループ化 19"/>
          <p:cNvGrpSpPr/>
          <p:nvPr/>
        </p:nvGrpSpPr>
        <p:grpSpPr>
          <a:xfrm>
            <a:off x="2582500" y="1823725"/>
            <a:ext cx="2278600" cy="1755712"/>
            <a:chOff x="6404138" y="1765840"/>
            <a:chExt cx="2739861" cy="1755712"/>
          </a:xfrm>
        </p:grpSpPr>
        <p:sp>
          <p:nvSpPr>
            <p:cNvPr id="21" name="円形吹き出し 3"/>
            <p:cNvSpPr/>
            <p:nvPr/>
          </p:nvSpPr>
          <p:spPr>
            <a:xfrm>
              <a:off x="6404138" y="1765840"/>
              <a:ext cx="2739861" cy="175571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6493747" y="2223679"/>
              <a:ext cx="25606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もう</a:t>
              </a:r>
              <a: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時間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すぎた</a:t>
              </a: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だろう</a:t>
              </a:r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！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2" name="グループ化 121"/>
          <p:cNvGrpSpPr/>
          <p:nvPr/>
        </p:nvGrpSpPr>
        <p:grpSpPr>
          <a:xfrm>
            <a:off x="6372443" y="1978398"/>
            <a:ext cx="1265896" cy="1308861"/>
            <a:chOff x="2546003" y="1723870"/>
            <a:chExt cx="1265896" cy="1308861"/>
          </a:xfrm>
        </p:grpSpPr>
        <p:sp>
          <p:nvSpPr>
            <p:cNvPr id="123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24" name="テキスト ボックス 123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5" name="テキスト ボックス 124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6" name="テキスト ボックス 125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7" name="テキスト ボックス 126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8" name="テキスト ボックス 127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0" name="テキスト ボックス 129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1" name="テキスト ボックス 130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2" name="テキスト ボックス 131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3" name="テキスト ボックス 132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4" name="テキスト ボックス 133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5" name="テキスト ボックス 134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6" name="フリーフォーム 135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37" name="フリーフォーム 136"/>
            <p:cNvSpPr/>
            <p:nvPr/>
          </p:nvSpPr>
          <p:spPr>
            <a:xfrm rot="14760000">
              <a:off x="3022285" y="2324430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38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57" name="円/楕円 15"/>
          <p:cNvSpPr/>
          <p:nvPr/>
        </p:nvSpPr>
        <p:spPr>
          <a:xfrm>
            <a:off x="6347949" y="1955419"/>
            <a:ext cx="1321379" cy="1321379"/>
          </a:xfrm>
          <a:prstGeom prst="ellipse">
            <a:avLst/>
          </a:prstGeom>
          <a:solidFill>
            <a:srgbClr val="FFFFFF">
              <a:alpha val="50196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rgbClr val="706453"/>
              </a:solidFill>
            </a:endParaRPr>
          </a:p>
        </p:txBody>
      </p:sp>
      <p:grpSp>
        <p:nvGrpSpPr>
          <p:cNvPr id="140" name="グループ化 139"/>
          <p:cNvGrpSpPr/>
          <p:nvPr/>
        </p:nvGrpSpPr>
        <p:grpSpPr>
          <a:xfrm>
            <a:off x="7112764" y="2676503"/>
            <a:ext cx="1470046" cy="1519940"/>
            <a:chOff x="2546003" y="1723870"/>
            <a:chExt cx="1265896" cy="1308861"/>
          </a:xfrm>
        </p:grpSpPr>
        <p:sp>
          <p:nvSpPr>
            <p:cNvPr id="141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42" name="テキスト ボックス 141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3" name="テキスト ボックス 142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4" name="テキスト ボックス 143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5" name="テキスト ボックス 144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6" name="テキスト ボックス 145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7" name="テキスト ボックス 146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8" name="テキスト ボックス 147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9" name="テキスト ボックス 148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0" name="テキスト ボックス 149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1" name="テキスト ボックス 150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2" name="テキスト ボックス 151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3" name="テキスト ボックス 152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4" name="フリーフォーム 153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55" name="フリーフォーム 154"/>
            <p:cNvSpPr/>
            <p:nvPr/>
          </p:nvSpPr>
          <p:spPr>
            <a:xfrm rot="16200000">
              <a:off x="2966493" y="2222741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56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D477C711-0485-495F-B6B7-AB096401F7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9" y="921786"/>
            <a:ext cx="6095238" cy="6095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グループ化 11"/>
          <p:cNvGrpSpPr/>
          <p:nvPr/>
        </p:nvGrpSpPr>
        <p:grpSpPr>
          <a:xfrm rot="21243625">
            <a:off x="5213678" y="4618228"/>
            <a:ext cx="3987801" cy="2354036"/>
            <a:chOff x="3206474" y="1325341"/>
            <a:chExt cx="6413396" cy="2658471"/>
          </a:xfrm>
        </p:grpSpPr>
        <p:grpSp>
          <p:nvGrpSpPr>
            <p:cNvPr id="13" name="グループ化 12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15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6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080895" y="1705436"/>
                <a:ext cx="5152790" cy="2881793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テキスト ボックス 13"/>
            <p:cNvSpPr txBox="1"/>
            <p:nvPr/>
          </p:nvSpPr>
          <p:spPr>
            <a:xfrm rot="398895">
              <a:off x="4317032" y="2268154"/>
              <a:ext cx="5302838" cy="992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あと少し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だけ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だから！！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4945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1899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ルールを守らなければ、と思うのですが、どうしても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がまんできません。鳴門くんは次の日も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ゲームをやりすぎて、家の人に怒られてしまいました。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19" name="グループ化 118"/>
          <p:cNvGrpSpPr/>
          <p:nvPr/>
        </p:nvGrpSpPr>
        <p:grpSpPr>
          <a:xfrm rot="21243625">
            <a:off x="138898" y="2309213"/>
            <a:ext cx="3821108" cy="2474120"/>
            <a:chOff x="3048451" y="1847268"/>
            <a:chExt cx="6113660" cy="2658471"/>
          </a:xfrm>
        </p:grpSpPr>
        <p:grpSp>
          <p:nvGrpSpPr>
            <p:cNvPr id="120" name="グループ化 119"/>
            <p:cNvGrpSpPr/>
            <p:nvPr/>
          </p:nvGrpSpPr>
          <p:grpSpPr>
            <a:xfrm rot="389126">
              <a:off x="3048451" y="1847268"/>
              <a:ext cx="6113660" cy="2658471"/>
              <a:chOff x="-5310662" y="2262455"/>
              <a:chExt cx="5424994" cy="2961661"/>
            </a:xfrm>
          </p:grpSpPr>
          <p:sp>
            <p:nvSpPr>
              <p:cNvPr id="122" name="爆発 2 6"/>
              <p:cNvSpPr/>
              <p:nvPr/>
            </p:nvSpPr>
            <p:spPr>
              <a:xfrm rot="1236237">
                <a:off x="-5310662" y="2262455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2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92943" y="2358210"/>
                <a:ext cx="5215833" cy="2798912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1" name="テキスト ボックス 120"/>
            <p:cNvSpPr txBox="1"/>
            <p:nvPr/>
          </p:nvSpPr>
          <p:spPr>
            <a:xfrm rot="398895">
              <a:off x="4160647" y="2764710"/>
              <a:ext cx="4022483" cy="89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もう</a:t>
              </a:r>
              <a: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時間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たっただろう！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4" name="グループ化 123"/>
          <p:cNvGrpSpPr/>
          <p:nvPr/>
        </p:nvGrpSpPr>
        <p:grpSpPr>
          <a:xfrm rot="21128005">
            <a:off x="5536856" y="2606875"/>
            <a:ext cx="3213921" cy="2156402"/>
            <a:chOff x="3206474" y="1325341"/>
            <a:chExt cx="6113660" cy="2658471"/>
          </a:xfrm>
        </p:grpSpPr>
        <p:grpSp>
          <p:nvGrpSpPr>
            <p:cNvPr id="125" name="グループ化 124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127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2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080536" y="1797008"/>
                <a:ext cx="5087267" cy="2729921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6" name="テキスト ボックス 125"/>
            <p:cNvSpPr txBox="1"/>
            <p:nvPr/>
          </p:nvSpPr>
          <p:spPr>
            <a:xfrm rot="398895">
              <a:off x="4414542" y="2293801"/>
              <a:ext cx="4022482" cy="845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あとちょっと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b="1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だけ</a:t>
              </a:r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だから！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id="{36AA26ED-2A6E-45A8-96F0-880896BA248F}"/>
              </a:ext>
            </a:extLst>
          </p:cNvPr>
          <p:cNvGrpSpPr/>
          <p:nvPr/>
        </p:nvGrpSpPr>
        <p:grpSpPr>
          <a:xfrm rot="21200179">
            <a:off x="5376202" y="4620161"/>
            <a:ext cx="4109327" cy="2032163"/>
            <a:chOff x="8015112" y="2555497"/>
            <a:chExt cx="4109327" cy="2032163"/>
          </a:xfrm>
        </p:grpSpPr>
        <p:sp>
          <p:nvSpPr>
            <p:cNvPr id="130" name="円/楕円 55"/>
            <p:cNvSpPr/>
            <p:nvPr/>
          </p:nvSpPr>
          <p:spPr>
            <a:xfrm rot="21313003" flipH="1">
              <a:off x="8670362" y="2728931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1" name="雲 31"/>
            <p:cNvSpPr/>
            <p:nvPr/>
          </p:nvSpPr>
          <p:spPr>
            <a:xfrm flipH="1">
              <a:off x="8532579" y="2921240"/>
              <a:ext cx="3071995" cy="16664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2" name="円/楕円 57"/>
            <p:cNvSpPr/>
            <p:nvPr/>
          </p:nvSpPr>
          <p:spPr>
            <a:xfrm rot="21313003" flipH="1">
              <a:off x="8529996" y="2555497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3" name="テキスト ボックス 132"/>
            <p:cNvSpPr txBox="1"/>
            <p:nvPr/>
          </p:nvSpPr>
          <p:spPr>
            <a:xfrm rot="399821">
              <a:off x="8015112" y="3390242"/>
              <a:ext cx="41093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なんでやめられ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ないんだろう・・・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16E56B5-7D5F-464F-89E6-51D79DF99C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49" t="31944"/>
          <a:stretch/>
        </p:blipFill>
        <p:spPr>
          <a:xfrm>
            <a:off x="3404222" y="2190751"/>
            <a:ext cx="3110139" cy="4667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690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286007" y="2050189"/>
            <a:ext cx="8571987" cy="2779694"/>
            <a:chOff x="286007" y="2050189"/>
            <a:chExt cx="8571987" cy="2779694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206838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322618" y="2863388"/>
              <a:ext cx="44060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今、大人でもゲームに熱中する人がふえています。中には、夜中までゲームをやめられず、生活リズムをくずして会社や学校に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いけなくなってしまった、という人もいます。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1793825C-D155-4557-93ED-9073BDDA3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3675" y="2050189"/>
              <a:ext cx="2779694" cy="277969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グループ化 5"/>
          <p:cNvGrpSpPr/>
          <p:nvPr/>
        </p:nvGrpSpPr>
        <p:grpSpPr>
          <a:xfrm>
            <a:off x="286007" y="4855948"/>
            <a:ext cx="8571987" cy="1812421"/>
            <a:chOff x="286007" y="4855948"/>
            <a:chExt cx="8571987" cy="1812421"/>
          </a:xfrm>
        </p:grpSpPr>
        <p:sp>
          <p:nvSpPr>
            <p:cNvPr id="42" name="角丸四角形 41"/>
            <p:cNvSpPr/>
            <p:nvPr/>
          </p:nvSpPr>
          <p:spPr>
            <a:xfrm>
              <a:off x="286007" y="4855948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19170" y="4908078"/>
              <a:ext cx="6298628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家庭などで決めた、ゲームに関するルールは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守りましょう。それは、あなたを危険なことから守るために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決められたものです。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Bef>
                  <a:spcPts val="600"/>
                </a:spcBef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どうしてもがまんできないときは、家の人や学校の先生と相談し、どうしたら良いか考えたり、ルールを見直したりしましょう。</a:t>
              </a:r>
            </a:p>
          </p:txBody>
        </p:sp>
      </p:grpSp>
      <p:sp>
        <p:nvSpPr>
          <p:cNvPr id="74" name="ドーナツ 73"/>
          <p:cNvSpPr/>
          <p:nvPr/>
        </p:nvSpPr>
        <p:spPr>
          <a:xfrm>
            <a:off x="7746865" y="4268469"/>
            <a:ext cx="1309201" cy="130733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12" name="グループ化 11"/>
          <p:cNvGrpSpPr/>
          <p:nvPr/>
        </p:nvGrpSpPr>
        <p:grpSpPr>
          <a:xfrm>
            <a:off x="5934378" y="4286961"/>
            <a:ext cx="1311114" cy="1311114"/>
            <a:chOff x="-945390" y="2903530"/>
            <a:chExt cx="1311114" cy="1311114"/>
          </a:xfrm>
        </p:grpSpPr>
        <p:sp>
          <p:nvSpPr>
            <p:cNvPr id="90" name="円/楕円 42"/>
            <p:cNvSpPr/>
            <p:nvPr/>
          </p:nvSpPr>
          <p:spPr>
            <a:xfrm>
              <a:off x="-945390" y="2903530"/>
              <a:ext cx="1311114" cy="131111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二等辺三角形 10"/>
            <p:cNvSpPr/>
            <p:nvPr/>
          </p:nvSpPr>
          <p:spPr>
            <a:xfrm rot="4374095">
              <a:off x="-652241" y="3364157"/>
              <a:ext cx="282849" cy="460844"/>
            </a:xfrm>
            <a:custGeom>
              <a:avLst/>
              <a:gdLst>
                <a:gd name="connsiteX0" fmla="*/ 0 w 211536"/>
                <a:gd name="connsiteY0" fmla="*/ 330505 h 330505"/>
                <a:gd name="connsiteX1" fmla="*/ 105768 w 211536"/>
                <a:gd name="connsiteY1" fmla="*/ 0 h 330505"/>
                <a:gd name="connsiteX2" fmla="*/ 211536 w 211536"/>
                <a:gd name="connsiteY2" fmla="*/ 330505 h 330505"/>
                <a:gd name="connsiteX3" fmla="*/ 0 w 211536"/>
                <a:gd name="connsiteY3" fmla="*/ 330505 h 330505"/>
                <a:gd name="connsiteX0" fmla="*/ 0 w 211536"/>
                <a:gd name="connsiteY0" fmla="*/ 330505 h 346711"/>
                <a:gd name="connsiteX1" fmla="*/ 105768 w 211536"/>
                <a:gd name="connsiteY1" fmla="*/ 0 h 346711"/>
                <a:gd name="connsiteX2" fmla="*/ 211536 w 211536"/>
                <a:gd name="connsiteY2" fmla="*/ 330505 h 346711"/>
                <a:gd name="connsiteX3" fmla="*/ 0 w 211536"/>
                <a:gd name="connsiteY3" fmla="*/ 330505 h 346711"/>
                <a:gd name="connsiteX0" fmla="*/ 0 w 211536"/>
                <a:gd name="connsiteY0" fmla="*/ 330505 h 347957"/>
                <a:gd name="connsiteX1" fmla="*/ 105768 w 211536"/>
                <a:gd name="connsiteY1" fmla="*/ 0 h 347957"/>
                <a:gd name="connsiteX2" fmla="*/ 211536 w 211536"/>
                <a:gd name="connsiteY2" fmla="*/ 330505 h 347957"/>
                <a:gd name="connsiteX3" fmla="*/ 0 w 211536"/>
                <a:gd name="connsiteY3" fmla="*/ 330505 h 347957"/>
                <a:gd name="connsiteX0" fmla="*/ 0 w 211536"/>
                <a:gd name="connsiteY0" fmla="*/ 330505 h 357893"/>
                <a:gd name="connsiteX1" fmla="*/ 105768 w 211536"/>
                <a:gd name="connsiteY1" fmla="*/ 0 h 357893"/>
                <a:gd name="connsiteX2" fmla="*/ 211536 w 211536"/>
                <a:gd name="connsiteY2" fmla="*/ 330505 h 357893"/>
                <a:gd name="connsiteX3" fmla="*/ 0 w 211536"/>
                <a:gd name="connsiteY3" fmla="*/ 330505 h 357893"/>
                <a:gd name="connsiteX0" fmla="*/ 0 w 211536"/>
                <a:gd name="connsiteY0" fmla="*/ 330505 h 359956"/>
                <a:gd name="connsiteX1" fmla="*/ 105768 w 211536"/>
                <a:gd name="connsiteY1" fmla="*/ 0 h 359956"/>
                <a:gd name="connsiteX2" fmla="*/ 211536 w 211536"/>
                <a:gd name="connsiteY2" fmla="*/ 330505 h 359956"/>
                <a:gd name="connsiteX3" fmla="*/ 0 w 211536"/>
                <a:gd name="connsiteY3" fmla="*/ 330505 h 359956"/>
                <a:gd name="connsiteX0" fmla="*/ 0 w 211536"/>
                <a:gd name="connsiteY0" fmla="*/ 330505 h 359956"/>
                <a:gd name="connsiteX1" fmla="*/ 105768 w 211536"/>
                <a:gd name="connsiteY1" fmla="*/ 0 h 359956"/>
                <a:gd name="connsiteX2" fmla="*/ 211536 w 211536"/>
                <a:gd name="connsiteY2" fmla="*/ 330505 h 359956"/>
                <a:gd name="connsiteX3" fmla="*/ 0 w 211536"/>
                <a:gd name="connsiteY3" fmla="*/ 330505 h 359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536" h="359956">
                  <a:moveTo>
                    <a:pt x="0" y="330505"/>
                  </a:moveTo>
                  <a:lnTo>
                    <a:pt x="105768" y="0"/>
                  </a:lnTo>
                  <a:lnTo>
                    <a:pt x="211536" y="330505"/>
                  </a:lnTo>
                  <a:cubicBezTo>
                    <a:pt x="138219" y="369774"/>
                    <a:pt x="53683" y="369774"/>
                    <a:pt x="0" y="330505"/>
                  </a:cubicBezTo>
                  <a:close/>
                </a:path>
              </a:pathLst>
            </a:custGeom>
            <a:solidFill>
              <a:srgbClr val="00B0F0">
                <a:alpha val="60000"/>
              </a:srgb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dirty="0">
                <a:solidFill>
                  <a:schemeClr val="tx1"/>
                </a:solidFill>
              </a:endParaRPr>
            </a:p>
          </p:txBody>
        </p:sp>
        <p:sp>
          <p:nvSpPr>
            <p:cNvPr id="91" name="テキスト ボックス 90"/>
            <p:cNvSpPr txBox="1"/>
            <p:nvPr/>
          </p:nvSpPr>
          <p:spPr>
            <a:xfrm>
              <a:off x="-454795" y="2929036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/>
            <p:cNvSpPr txBox="1"/>
            <p:nvPr/>
          </p:nvSpPr>
          <p:spPr>
            <a:xfrm>
              <a:off x="-412713" y="3972250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/>
            <p:cNvSpPr txBox="1"/>
            <p:nvPr/>
          </p:nvSpPr>
          <p:spPr>
            <a:xfrm>
              <a:off x="99206" y="3437889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/>
            <p:cNvSpPr txBox="1"/>
            <p:nvPr/>
          </p:nvSpPr>
          <p:spPr>
            <a:xfrm>
              <a:off x="-945390" y="3437889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/>
            <p:cNvSpPr txBox="1"/>
            <p:nvPr/>
          </p:nvSpPr>
          <p:spPr>
            <a:xfrm>
              <a:off x="40136" y="3685614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-124871" y="3901891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/>
            <p:cNvSpPr txBox="1"/>
            <p:nvPr/>
          </p:nvSpPr>
          <p:spPr>
            <a:xfrm>
              <a:off x="40136" y="3204848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-146554" y="2997202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-684887" y="3874288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/>
            <p:cNvSpPr txBox="1"/>
            <p:nvPr/>
          </p:nvSpPr>
          <p:spPr>
            <a:xfrm>
              <a:off x="-891932" y="3203294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1" name="テキスト ボックス 100"/>
            <p:cNvSpPr txBox="1"/>
            <p:nvPr/>
          </p:nvSpPr>
          <p:spPr>
            <a:xfrm>
              <a:off x="-725547" y="3011140"/>
              <a:ext cx="329925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-886141" y="3685614"/>
              <a:ext cx="245760" cy="242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フリーフォーム 102"/>
            <p:cNvSpPr/>
            <p:nvPr/>
          </p:nvSpPr>
          <p:spPr>
            <a:xfrm>
              <a:off x="-302371" y="3111212"/>
              <a:ext cx="40007" cy="4120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04" name="フリーフォーム 103"/>
            <p:cNvSpPr/>
            <p:nvPr/>
          </p:nvSpPr>
          <p:spPr>
            <a:xfrm rot="14527849">
              <a:off x="-468965" y="3501726"/>
              <a:ext cx="45719" cy="280025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フリーフォーム 105"/>
            <p:cNvSpPr/>
            <p:nvPr/>
          </p:nvSpPr>
          <p:spPr>
            <a:xfrm rot="16200000">
              <a:off x="-504415" y="3381446"/>
              <a:ext cx="45719" cy="290745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円/楕円 61"/>
            <p:cNvSpPr/>
            <p:nvPr/>
          </p:nvSpPr>
          <p:spPr>
            <a:xfrm>
              <a:off x="-369855" y="3480930"/>
              <a:ext cx="134968" cy="13496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7637382A-087B-4482-92A1-278E26DD39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5" t="57999"/>
          <a:stretch/>
        </p:blipFill>
        <p:spPr>
          <a:xfrm>
            <a:off x="6553199" y="4533899"/>
            <a:ext cx="2657585" cy="2346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7" name="乗算記号 42"/>
          <p:cNvSpPr/>
          <p:nvPr/>
        </p:nvSpPr>
        <p:spPr>
          <a:xfrm rot="20932626">
            <a:off x="129287" y="2979672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424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-179688" y="4168422"/>
            <a:ext cx="4572000" cy="2240620"/>
            <a:chOff x="-325999" y="3991848"/>
            <a:chExt cx="4572000" cy="2240620"/>
          </a:xfrm>
        </p:grpSpPr>
        <p:sp>
          <p:nvSpPr>
            <p:cNvPr id="6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098764">
              <a:off x="-325999" y="4653061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ルールを守って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楽しもう！</a:t>
              </a:r>
            </a:p>
          </p:txBody>
        </p:sp>
      </p:grpSp>
      <p:sp>
        <p:nvSpPr>
          <p:cNvPr id="24" name="角丸四角形 23"/>
          <p:cNvSpPr/>
          <p:nvPr/>
        </p:nvSpPr>
        <p:spPr>
          <a:xfrm>
            <a:off x="459921" y="771990"/>
            <a:ext cx="8060092" cy="300573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151805" y="1339567"/>
            <a:ext cx="70404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オンラインゲームは、誰もが楽しめるように</a:t>
            </a:r>
            <a:br>
              <a:rPr lang="en-US" altLang="ja-JP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作られています。しかし、どんなに面白いゲームでもやりすぎは良くありません。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「ルールを守る」ことも、ゲームを楽しむコツの</a:t>
            </a:r>
            <a:r>
              <a:rPr lang="en-US" altLang="ja-JP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つと考え、適切な時間･場所で遊ぶようにしましょう。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0493329-C260-4C9F-A30C-351166C6D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866" y="2274857"/>
            <a:ext cx="5036262" cy="5036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161">
            <a:off x="6374641" y="4417189"/>
            <a:ext cx="3024119" cy="28416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872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5話 時間を決めているのに(オンラインゲーム)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436</Words>
  <PresentationFormat>画面に合わせる (4:3)</PresentationFormat>
  <Paragraphs>94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第15話  時間を決めているのに (オンラインゲーム)</vt:lpstr>
      <vt:lpstr>15.時間を決めているのに(オンラインゲーム)</vt:lpstr>
      <vt:lpstr>15.時間を決めているのに(オンラインゲーム)</vt:lpstr>
      <vt:lpstr>15.時間を決めているのに(オンラインゲーム)</vt:lpstr>
      <vt:lpstr>15.時間を決めているのに(オンラインゲーム)</vt:lpstr>
      <vt:lpstr>15.時間を決めているのに(オンラインゲーム)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