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376" r:id="rId2"/>
    <p:sldId id="377" r:id="rId3"/>
    <p:sldId id="378" r:id="rId4"/>
    <p:sldId id="387" r:id="rId5"/>
    <p:sldId id="388" r:id="rId6"/>
  </p:sldIdLst>
  <p:sldSz cx="9144000" cy="6858000" type="screen4x3"/>
  <p:notesSz cx="6735763" cy="9866313"/>
  <p:custDataLst>
    <p:tags r:id="rId9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9424"/>
    <a:srgbClr val="CBA163"/>
    <a:srgbClr val="C9A865"/>
    <a:srgbClr val="D09F58"/>
    <a:srgbClr val="D6A452"/>
    <a:srgbClr val="D8A85A"/>
    <a:srgbClr val="DBB068"/>
    <a:srgbClr val="BABABA"/>
    <a:srgbClr val="CC9900"/>
    <a:srgbClr val="EFC8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75" autoAdjust="0"/>
    <p:restoredTop sz="92287" autoAdjust="0"/>
  </p:normalViewPr>
  <p:slideViewPr>
    <p:cSldViewPr snapToGrid="0">
      <p:cViewPr varScale="1">
        <p:scale>
          <a:sx n="72" d="100"/>
          <a:sy n="72" d="100"/>
        </p:scale>
        <p:origin x="1925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76" d="100"/>
          <a:sy n="76" d="100"/>
        </p:scale>
        <p:origin x="-3930" y="-90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81253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1004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53039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470734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20933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sz="4000" dirty="0"/>
              <a:t>第</a:t>
            </a:r>
            <a:r>
              <a:rPr lang="en-US" altLang="ja-JP" sz="4000" dirty="0"/>
              <a:t>17</a:t>
            </a:r>
            <a:r>
              <a:rPr lang="ja-JP" altLang="en-US" sz="4000" dirty="0"/>
              <a:t>話</a:t>
            </a:r>
            <a:br>
              <a:rPr lang="en-US" altLang="ja-JP" dirty="0"/>
            </a:br>
            <a:r>
              <a:rPr lang="ja-JP" altLang="en-US" dirty="0" err="1"/>
              <a:t>ながら</a:t>
            </a:r>
            <a:r>
              <a:rPr lang="ja-JP" altLang="en-US" dirty="0"/>
              <a:t>スマホは</a:t>
            </a:r>
            <a:br>
              <a:rPr lang="en-US" altLang="ja-JP" dirty="0"/>
            </a:br>
            <a:r>
              <a:rPr lang="ja-JP" altLang="en-US" dirty="0"/>
              <a:t>危険！！</a:t>
            </a: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/>
              <a:t>情報モラル教育</a:t>
            </a:r>
            <a:endParaRPr lang="ja-JP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9748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横断歩道 が含まれている画像&#10;&#10;自動的に生成された説明">
            <a:extLst>
              <a:ext uri="{FF2B5EF4-FFF2-40B4-BE49-F238E27FC236}">
                <a16:creationId xmlns:a16="http://schemas.microsoft.com/office/drawing/2014/main" id="{B13465C2-CDBF-4539-BB30-3B074BB30D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03"/>
          <a:stretch/>
        </p:blipFill>
        <p:spPr>
          <a:xfrm>
            <a:off x="0" y="1499820"/>
            <a:ext cx="9143999" cy="5358179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17. </a:t>
            </a:r>
            <a:r>
              <a:rPr lang="ja-JP" altLang="en-US" dirty="0" err="1"/>
              <a:t>ながら</a:t>
            </a:r>
            <a:r>
              <a:rPr lang="ja-JP" altLang="en-US" dirty="0"/>
              <a:t>スマホは危険！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8349" y="869489"/>
            <a:ext cx="88434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ある日、買い物に出かけた美波さん。スマホでお店への地図を見ながら歩いていたところ・・・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5447322" y="4783928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美波（みなみ）さん</a:t>
            </a:r>
          </a:p>
        </p:txBody>
      </p:sp>
      <p:grpSp>
        <p:nvGrpSpPr>
          <p:cNvPr id="43" name="グループ化 42"/>
          <p:cNvGrpSpPr/>
          <p:nvPr/>
        </p:nvGrpSpPr>
        <p:grpSpPr>
          <a:xfrm flipH="1">
            <a:off x="5112052" y="1867571"/>
            <a:ext cx="3510129" cy="2060126"/>
            <a:chOff x="2820579" y="4575016"/>
            <a:chExt cx="3510129" cy="2060126"/>
          </a:xfrm>
        </p:grpSpPr>
        <p:grpSp>
          <p:nvGrpSpPr>
            <p:cNvPr id="44" name="グループ化 43"/>
            <p:cNvGrpSpPr/>
            <p:nvPr/>
          </p:nvGrpSpPr>
          <p:grpSpPr>
            <a:xfrm>
              <a:off x="2875814" y="4575016"/>
              <a:ext cx="3454894" cy="2060126"/>
              <a:chOff x="348831" y="2320782"/>
              <a:chExt cx="3454894" cy="2060126"/>
            </a:xfrm>
            <a:solidFill>
              <a:srgbClr val="FFFFFF"/>
            </a:solidFill>
          </p:grpSpPr>
          <p:sp>
            <p:nvSpPr>
              <p:cNvPr id="46" name="円/楕円 40"/>
              <p:cNvSpPr/>
              <p:nvPr/>
            </p:nvSpPr>
            <p:spPr>
              <a:xfrm>
                <a:off x="3440810" y="4122894"/>
                <a:ext cx="183844" cy="171240"/>
              </a:xfrm>
              <a:prstGeom prst="ellipse">
                <a:avLst/>
              </a:prstGeom>
              <a:solidFill>
                <a:schemeClr val="bg1"/>
              </a:solidFill>
              <a:ln w="57150" cap="rnd">
                <a:solidFill>
                  <a:schemeClr val="accent2"/>
                </a:solidFill>
                <a:bevel/>
              </a:ln>
              <a:effectLst>
                <a:softEdge rad="3175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dirty="0"/>
              </a:p>
            </p:txBody>
          </p:sp>
          <p:sp>
            <p:nvSpPr>
              <p:cNvPr id="47" name="雲 31"/>
              <p:cNvSpPr/>
              <p:nvPr/>
            </p:nvSpPr>
            <p:spPr>
              <a:xfrm rot="197991">
                <a:off x="348831" y="2320782"/>
                <a:ext cx="3454894" cy="2018670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chemeClr val="bg1"/>
              </a:solidFill>
              <a:ln w="57150" cap="rnd">
                <a:solidFill>
                  <a:schemeClr val="accent2"/>
                </a:solidFill>
                <a:bevel/>
              </a:ln>
              <a:effectLst>
                <a:glow rad="63500">
                  <a:schemeClr val="accent2">
                    <a:satMod val="175000"/>
                    <a:alpha val="40000"/>
                  </a:schemeClr>
                </a:glow>
                <a:softEdge rad="3175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48" name="円/楕円 42"/>
              <p:cNvSpPr/>
              <p:nvPr/>
            </p:nvSpPr>
            <p:spPr>
              <a:xfrm>
                <a:off x="3624654" y="4270744"/>
                <a:ext cx="118273" cy="110164"/>
              </a:xfrm>
              <a:prstGeom prst="ellipse">
                <a:avLst/>
              </a:prstGeom>
              <a:solidFill>
                <a:schemeClr val="bg1"/>
              </a:solidFill>
              <a:ln w="57150" cap="rnd">
                <a:solidFill>
                  <a:schemeClr val="accent2"/>
                </a:solidFill>
                <a:bevel/>
              </a:ln>
              <a:effectLst>
                <a:softEdge rad="3175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dirty="0"/>
              </a:p>
            </p:txBody>
          </p:sp>
        </p:grpSp>
        <p:sp>
          <p:nvSpPr>
            <p:cNvPr id="45" name="テキスト ボックス 44"/>
            <p:cNvSpPr txBox="1"/>
            <p:nvPr/>
          </p:nvSpPr>
          <p:spPr>
            <a:xfrm>
              <a:off x="2820579" y="4921143"/>
              <a:ext cx="28952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えーっと、</a:t>
              </a:r>
              <a:br>
                <a:rPr kumimoji="1" lang="en-US" altLang="ja-JP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お店は</a:t>
              </a:r>
              <a:r>
                <a:rPr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次の角を</a:t>
              </a:r>
              <a:br>
                <a:rPr lang="en-US" altLang="ja-JP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曲がって・・・</a:t>
              </a:r>
              <a:endParaRPr kumimoji="1" lang="ja-JP" altLang="en-US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4" name="図 3">
            <a:extLst>
              <a:ext uri="{FF2B5EF4-FFF2-40B4-BE49-F238E27FC236}">
                <a16:creationId xmlns:a16="http://schemas.microsoft.com/office/drawing/2014/main" id="{18CA4C9F-8FCD-45E9-9690-D42399D6ED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36599" y="869489"/>
            <a:ext cx="6522398" cy="65223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77089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図 15" descr="横断歩道 が含まれている画像&#10;&#10;自動的に生成された説明">
            <a:extLst>
              <a:ext uri="{FF2B5EF4-FFF2-40B4-BE49-F238E27FC236}">
                <a16:creationId xmlns:a16="http://schemas.microsoft.com/office/drawing/2014/main" id="{2EAC0E2A-08E6-4117-866A-7D36AB1652A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03"/>
          <a:stretch/>
        </p:blipFill>
        <p:spPr>
          <a:xfrm>
            <a:off x="0" y="1499820"/>
            <a:ext cx="9143999" cy="5358179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17. </a:t>
            </a:r>
            <a:r>
              <a:rPr lang="ja-JP" altLang="en-US" dirty="0" err="1"/>
              <a:t>ながら</a:t>
            </a:r>
            <a:r>
              <a:rPr lang="ja-JP" altLang="en-US" dirty="0"/>
              <a:t>スマホは危険！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8400" y="869489"/>
            <a:ext cx="90756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前をまったく見ていなかったため、前から歩いてきた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8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お婆さんに気づかず、ぶつかって転ばせてしまいました。</a:t>
            </a:r>
            <a:endParaRPr lang="en-US" altLang="ja-JP" sz="2800" spc="-1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B96009B-D4D8-499E-A73D-9652C720F4D9}"/>
              </a:ext>
            </a:extLst>
          </p:cNvPr>
          <p:cNvGrpSpPr/>
          <p:nvPr/>
        </p:nvGrpSpPr>
        <p:grpSpPr>
          <a:xfrm>
            <a:off x="5232145" y="1638672"/>
            <a:ext cx="3980335" cy="1944493"/>
            <a:chOff x="4980858" y="1675144"/>
            <a:chExt cx="5441832" cy="2658471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9D2A9632-7D36-40F4-A463-F309118F725F}"/>
                </a:ext>
              </a:extLst>
            </p:cNvPr>
            <p:cNvGrpSpPr/>
            <p:nvPr/>
          </p:nvGrpSpPr>
          <p:grpSpPr>
            <a:xfrm rot="634344">
              <a:off x="4980858" y="1675144"/>
              <a:ext cx="5441832" cy="2658471"/>
              <a:chOff x="-5223648" y="1664841"/>
              <a:chExt cx="5424994" cy="2961661"/>
            </a:xfrm>
          </p:grpSpPr>
          <p:sp>
            <p:nvSpPr>
              <p:cNvPr id="8" name="爆発 2 6">
                <a:extLst>
                  <a:ext uri="{FF2B5EF4-FFF2-40B4-BE49-F238E27FC236}">
                    <a16:creationId xmlns:a16="http://schemas.microsoft.com/office/drawing/2014/main" id="{81013964-4150-4F04-A6B7-E0C1E2548CA8}"/>
                  </a:ext>
                </a:extLst>
              </p:cNvPr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6">
                    <a:lumMod val="75000"/>
                  </a:schemeClr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9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3F2F183F-326D-4A9B-83F1-A4E17B15BA7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68868">
                <a:off x="-5085806" y="1772060"/>
                <a:ext cx="5171212" cy="2778715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2C420700-D982-4BAB-AF2A-5B439780098A}"/>
                </a:ext>
              </a:extLst>
            </p:cNvPr>
            <p:cNvSpPr txBox="1"/>
            <p:nvPr/>
          </p:nvSpPr>
          <p:spPr>
            <a:xfrm rot="174236">
              <a:off x="5692207" y="2688138"/>
              <a:ext cx="3816413" cy="715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800" b="1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きゃあ！</a:t>
              </a:r>
            </a:p>
          </p:txBody>
        </p: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0B96009B-D4D8-499E-A73D-9652C720F4D9}"/>
              </a:ext>
            </a:extLst>
          </p:cNvPr>
          <p:cNvGrpSpPr/>
          <p:nvPr/>
        </p:nvGrpSpPr>
        <p:grpSpPr>
          <a:xfrm rot="21102575">
            <a:off x="774" y="1596011"/>
            <a:ext cx="3980335" cy="1944493"/>
            <a:chOff x="4980858" y="1675144"/>
            <a:chExt cx="5441832" cy="2658471"/>
          </a:xfrm>
        </p:grpSpPr>
        <p:grpSp>
          <p:nvGrpSpPr>
            <p:cNvPr id="25" name="グループ化 24">
              <a:extLst>
                <a:ext uri="{FF2B5EF4-FFF2-40B4-BE49-F238E27FC236}">
                  <a16:creationId xmlns:a16="http://schemas.microsoft.com/office/drawing/2014/main" id="{9D2A9632-7D36-40F4-A463-F309118F725F}"/>
                </a:ext>
              </a:extLst>
            </p:cNvPr>
            <p:cNvGrpSpPr/>
            <p:nvPr/>
          </p:nvGrpSpPr>
          <p:grpSpPr>
            <a:xfrm rot="634344">
              <a:off x="4980858" y="1675144"/>
              <a:ext cx="5441832" cy="2658471"/>
              <a:chOff x="-5223648" y="1664841"/>
              <a:chExt cx="5424994" cy="2961661"/>
            </a:xfrm>
          </p:grpSpPr>
          <p:sp>
            <p:nvSpPr>
              <p:cNvPr id="27" name="爆発 2 6">
                <a:extLst>
                  <a:ext uri="{FF2B5EF4-FFF2-40B4-BE49-F238E27FC236}">
                    <a16:creationId xmlns:a16="http://schemas.microsoft.com/office/drawing/2014/main" id="{81013964-4150-4F04-A6B7-E0C1E2548CA8}"/>
                  </a:ext>
                </a:extLst>
              </p:cNvPr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6">
                    <a:lumMod val="75000"/>
                  </a:schemeClr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28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3F2F183F-326D-4A9B-83F1-A4E17B15BA7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68868">
                <a:off x="-5085806" y="1772060"/>
                <a:ext cx="5171212" cy="2778715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2C420700-D982-4BAB-AF2A-5B439780098A}"/>
                </a:ext>
              </a:extLst>
            </p:cNvPr>
            <p:cNvSpPr txBox="1"/>
            <p:nvPr/>
          </p:nvSpPr>
          <p:spPr>
            <a:xfrm rot="174236">
              <a:off x="5692207" y="2688138"/>
              <a:ext cx="3816413" cy="715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800" b="1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痛い！</a:t>
              </a:r>
            </a:p>
          </p:txBody>
        </p:sp>
      </p:grpSp>
      <p:pic>
        <p:nvPicPr>
          <p:cNvPr id="10" name="図 9">
            <a:extLst>
              <a:ext uri="{FF2B5EF4-FFF2-40B4-BE49-F238E27FC236}">
                <a16:creationId xmlns:a16="http://schemas.microsoft.com/office/drawing/2014/main" id="{D30857A3-FC88-4406-84C7-CBD61AB584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1063" y="1137218"/>
            <a:ext cx="6160018" cy="61600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65243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グループ化 9"/>
          <p:cNvGrpSpPr/>
          <p:nvPr/>
        </p:nvGrpSpPr>
        <p:grpSpPr>
          <a:xfrm>
            <a:off x="67613" y="2080356"/>
            <a:ext cx="8790381" cy="2667005"/>
            <a:chOff x="67613" y="2080356"/>
            <a:chExt cx="8790381" cy="2667005"/>
          </a:xfrm>
        </p:grpSpPr>
        <p:grpSp>
          <p:nvGrpSpPr>
            <p:cNvPr id="2" name="グループ化 1"/>
            <p:cNvGrpSpPr/>
            <p:nvPr/>
          </p:nvGrpSpPr>
          <p:grpSpPr>
            <a:xfrm>
              <a:off x="67613" y="2080356"/>
              <a:ext cx="8790381" cy="2667005"/>
              <a:chOff x="67613" y="2080356"/>
              <a:chExt cx="8790381" cy="2667005"/>
            </a:xfrm>
          </p:grpSpPr>
          <p:sp>
            <p:nvSpPr>
              <p:cNvPr id="20" name="角丸四角形 19"/>
              <p:cNvSpPr/>
              <p:nvPr/>
            </p:nvSpPr>
            <p:spPr>
              <a:xfrm>
                <a:off x="286007" y="2490914"/>
                <a:ext cx="8571987" cy="2068386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pic>
            <p:nvPicPr>
              <p:cNvPr id="3" name="図 2">
                <a:extLst>
                  <a:ext uri="{FF2B5EF4-FFF2-40B4-BE49-F238E27FC236}">
                    <a16:creationId xmlns:a16="http://schemas.microsoft.com/office/drawing/2014/main" id="{CD12877B-50BF-4AA1-8AB2-B5669EF746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67613" y="2080356"/>
                <a:ext cx="3406147" cy="2667005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6" name="テキスト ボックス 15"/>
              <p:cNvSpPr txBox="1"/>
              <p:nvPr/>
            </p:nvSpPr>
            <p:spPr>
              <a:xfrm>
                <a:off x="3301318" y="2595101"/>
                <a:ext cx="5469477" cy="18876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スマートフォンを操作しながら歩くことを、「ながらスマホ」や「歩きスマホ」と言います。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これは、とても危険な行為です。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スマホを見ていて人や車に気づかずに、ぶつかって大ケガをしたり、時には命を落とす人もいます。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  <p:pic>
          <p:nvPicPr>
            <p:cNvPr id="4" name="図 3" descr="挿絵, テーブル が含まれている画像&#10;&#10;自動的に生成された説明">
              <a:extLst>
                <a:ext uri="{FF2B5EF4-FFF2-40B4-BE49-F238E27FC236}">
                  <a16:creationId xmlns:a16="http://schemas.microsoft.com/office/drawing/2014/main" id="{5D395C38-AB38-4A14-B50B-2FAD38285C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279" y="3753487"/>
              <a:ext cx="552450" cy="638175"/>
            </a:xfrm>
            <a:prstGeom prst="rect">
              <a:avLst/>
            </a:prstGeom>
          </p:spPr>
        </p:pic>
      </p:grpSp>
      <p:grpSp>
        <p:nvGrpSpPr>
          <p:cNvPr id="19" name="グループ化 18"/>
          <p:cNvGrpSpPr/>
          <p:nvPr/>
        </p:nvGrpSpPr>
        <p:grpSpPr>
          <a:xfrm>
            <a:off x="672641" y="541600"/>
            <a:ext cx="7771630" cy="2143125"/>
            <a:chOff x="672641" y="579700"/>
            <a:chExt cx="7771630" cy="2143125"/>
          </a:xfrm>
        </p:grpSpPr>
        <p:pic>
          <p:nvPicPr>
            <p:cNvPr id="21" name="図 2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2574" y="579700"/>
              <a:ext cx="2151697" cy="2143125"/>
            </a:xfrm>
            <a:prstGeom prst="rect">
              <a:avLst/>
            </a:prstGeom>
          </p:spPr>
        </p:pic>
        <p:grpSp>
          <p:nvGrpSpPr>
            <p:cNvPr id="22" name="グループ化 21"/>
            <p:cNvGrpSpPr/>
            <p:nvPr/>
          </p:nvGrpSpPr>
          <p:grpSpPr>
            <a:xfrm>
              <a:off x="672641" y="1103650"/>
              <a:ext cx="5661177" cy="1111992"/>
              <a:chOff x="672641" y="1103650"/>
              <a:chExt cx="5661177" cy="1111992"/>
            </a:xfrm>
          </p:grpSpPr>
          <p:sp>
            <p:nvSpPr>
              <p:cNvPr id="23" name="角丸四角形 28"/>
              <p:cNvSpPr/>
              <p:nvPr/>
            </p:nvSpPr>
            <p:spPr>
              <a:xfrm>
                <a:off x="672641" y="1103650"/>
                <a:ext cx="5661177" cy="1111992"/>
              </a:xfrm>
              <a:custGeom>
                <a:avLst/>
                <a:gdLst>
                  <a:gd name="connsiteX0" fmla="*/ 0 w 6516914"/>
                  <a:gd name="connsiteY0" fmla="*/ 555996 h 1111992"/>
                  <a:gd name="connsiteX1" fmla="*/ 555996 w 6516914"/>
                  <a:gd name="connsiteY1" fmla="*/ 0 h 1111992"/>
                  <a:gd name="connsiteX2" fmla="*/ 5960918 w 6516914"/>
                  <a:gd name="connsiteY2" fmla="*/ 0 h 1111992"/>
                  <a:gd name="connsiteX3" fmla="*/ 6516914 w 6516914"/>
                  <a:gd name="connsiteY3" fmla="*/ 555996 h 1111992"/>
                  <a:gd name="connsiteX4" fmla="*/ 6516914 w 6516914"/>
                  <a:gd name="connsiteY4" fmla="*/ 555996 h 1111992"/>
                  <a:gd name="connsiteX5" fmla="*/ 5960918 w 6516914"/>
                  <a:gd name="connsiteY5" fmla="*/ 1111992 h 1111992"/>
                  <a:gd name="connsiteX6" fmla="*/ 555996 w 6516914"/>
                  <a:gd name="connsiteY6" fmla="*/ 1111992 h 1111992"/>
                  <a:gd name="connsiteX7" fmla="*/ 0 w 6516914"/>
                  <a:gd name="connsiteY7" fmla="*/ 555996 h 1111992"/>
                  <a:gd name="connsiteX0" fmla="*/ 0 w 6555491"/>
                  <a:gd name="connsiteY0" fmla="*/ 555996 h 1111992"/>
                  <a:gd name="connsiteX1" fmla="*/ 555996 w 6555491"/>
                  <a:gd name="connsiteY1" fmla="*/ 0 h 1111992"/>
                  <a:gd name="connsiteX2" fmla="*/ 5960918 w 6555491"/>
                  <a:gd name="connsiteY2" fmla="*/ 0 h 1111992"/>
                  <a:gd name="connsiteX3" fmla="*/ 6478814 w 6555491"/>
                  <a:gd name="connsiteY3" fmla="*/ 350218 h 1111992"/>
                  <a:gd name="connsiteX4" fmla="*/ 6516914 w 6555491"/>
                  <a:gd name="connsiteY4" fmla="*/ 555996 h 1111992"/>
                  <a:gd name="connsiteX5" fmla="*/ 6516914 w 6555491"/>
                  <a:gd name="connsiteY5" fmla="*/ 555996 h 1111992"/>
                  <a:gd name="connsiteX6" fmla="*/ 5960918 w 6555491"/>
                  <a:gd name="connsiteY6" fmla="*/ 1111992 h 1111992"/>
                  <a:gd name="connsiteX7" fmla="*/ 555996 w 6555491"/>
                  <a:gd name="connsiteY7" fmla="*/ 1111992 h 1111992"/>
                  <a:gd name="connsiteX8" fmla="*/ 0 w 6555491"/>
                  <a:gd name="connsiteY8" fmla="*/ 555996 h 1111992"/>
                  <a:gd name="connsiteX0" fmla="*/ 0 w 6562480"/>
                  <a:gd name="connsiteY0" fmla="*/ 555996 h 1111992"/>
                  <a:gd name="connsiteX1" fmla="*/ 555996 w 6562480"/>
                  <a:gd name="connsiteY1" fmla="*/ 0 h 1111992"/>
                  <a:gd name="connsiteX2" fmla="*/ 5960918 w 6562480"/>
                  <a:gd name="connsiteY2" fmla="*/ 0 h 1111992"/>
                  <a:gd name="connsiteX3" fmla="*/ 6478814 w 6562480"/>
                  <a:gd name="connsiteY3" fmla="*/ 350218 h 1111992"/>
                  <a:gd name="connsiteX4" fmla="*/ 6516914 w 6562480"/>
                  <a:gd name="connsiteY4" fmla="*/ 555996 h 1111992"/>
                  <a:gd name="connsiteX5" fmla="*/ 6516914 w 6562480"/>
                  <a:gd name="connsiteY5" fmla="*/ 555996 h 1111992"/>
                  <a:gd name="connsiteX6" fmla="*/ 6491514 w 6562480"/>
                  <a:gd name="connsiteY6" fmla="*/ 756618 h 1111992"/>
                  <a:gd name="connsiteX7" fmla="*/ 5960918 w 6562480"/>
                  <a:gd name="connsiteY7" fmla="*/ 1111992 h 1111992"/>
                  <a:gd name="connsiteX8" fmla="*/ 555996 w 6562480"/>
                  <a:gd name="connsiteY8" fmla="*/ 1111992 h 1111992"/>
                  <a:gd name="connsiteX9" fmla="*/ 0 w 6562480"/>
                  <a:gd name="connsiteY9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6516914 w 7063014"/>
                  <a:gd name="connsiteY4" fmla="*/ 555996 h 1111992"/>
                  <a:gd name="connsiteX5" fmla="*/ 7063014 w 7063014"/>
                  <a:gd name="connsiteY5" fmla="*/ 555996 h 1111992"/>
                  <a:gd name="connsiteX6" fmla="*/ 6491514 w 7063014"/>
                  <a:gd name="connsiteY6" fmla="*/ 756618 h 1111992"/>
                  <a:gd name="connsiteX7" fmla="*/ 5960918 w 7063014"/>
                  <a:gd name="connsiteY7" fmla="*/ 1111992 h 1111992"/>
                  <a:gd name="connsiteX8" fmla="*/ 555996 w 7063014"/>
                  <a:gd name="connsiteY8" fmla="*/ 1111992 h 1111992"/>
                  <a:gd name="connsiteX9" fmla="*/ 0 w 7063014"/>
                  <a:gd name="connsiteY9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7566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063014" h="1111992">
                    <a:moveTo>
                      <a:pt x="0" y="555996"/>
                    </a:moveTo>
                    <a:cubicBezTo>
                      <a:pt x="0" y="248928"/>
                      <a:pt x="248928" y="0"/>
                      <a:pt x="555996" y="0"/>
                    </a:cubicBezTo>
                    <a:lnTo>
                      <a:pt x="5960918" y="0"/>
                    </a:lnTo>
                    <a:cubicBezTo>
                      <a:pt x="6509904" y="58370"/>
                      <a:pt x="6434832" y="314702"/>
                      <a:pt x="6491514" y="407368"/>
                    </a:cubicBezTo>
                    <a:cubicBezTo>
                      <a:pt x="6675196" y="500034"/>
                      <a:pt x="6825947" y="558113"/>
                      <a:pt x="7063014" y="555996"/>
                    </a:cubicBezTo>
                    <a:cubicBezTo>
                      <a:pt x="6855581" y="725329"/>
                      <a:pt x="6622280" y="714752"/>
                      <a:pt x="6491514" y="693118"/>
                    </a:cubicBezTo>
                    <a:cubicBezTo>
                      <a:pt x="6544898" y="849284"/>
                      <a:pt x="6385021" y="1078163"/>
                      <a:pt x="5960918" y="1111992"/>
                    </a:cubicBezTo>
                    <a:lnTo>
                      <a:pt x="555996" y="1111992"/>
                    </a:lnTo>
                    <a:cubicBezTo>
                      <a:pt x="248928" y="1111992"/>
                      <a:pt x="0" y="863064"/>
                      <a:pt x="0" y="555996"/>
                    </a:cubicBezTo>
                    <a:close/>
                  </a:path>
                </a:pathLst>
              </a:cu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accent6"/>
                  </a:solidFill>
                </a:endParaRPr>
              </a:p>
            </p:txBody>
          </p:sp>
          <p:sp>
            <p:nvSpPr>
              <p:cNvPr id="24" name="テキスト ボックス 23"/>
              <p:cNvSpPr txBox="1"/>
              <p:nvPr/>
            </p:nvSpPr>
            <p:spPr>
              <a:xfrm>
                <a:off x="672641" y="1317743"/>
                <a:ext cx="521380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何がいけなかったのか</a:t>
                </a:r>
                <a:endParaRPr kumimoji="1" lang="en-US" altLang="ja-JP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/>
                <a:r>
                  <a:rPr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一緒に考えてみよう！</a:t>
                </a:r>
                <a:endParaRPr kumimoji="1" lang="ja-JP" altLang="en-US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</p:grpSp>
      <p:sp>
        <p:nvSpPr>
          <p:cNvPr id="11" name="タイトル 10"/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812798"/>
          </a:xfrm>
        </p:spPr>
        <p:txBody>
          <a:bodyPr/>
          <a:lstStyle/>
          <a:p>
            <a:r>
              <a:rPr lang="en-US" altLang="ja-JP" dirty="0"/>
              <a:t>17. </a:t>
            </a:r>
            <a:r>
              <a:rPr lang="ja-JP" altLang="en-US" dirty="0" err="1"/>
              <a:t>ながら</a:t>
            </a:r>
            <a:r>
              <a:rPr lang="ja-JP" altLang="en-US" dirty="0"/>
              <a:t>スマホは危険！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5" name="フリーフォーム 24"/>
          <p:cNvSpPr/>
          <p:nvPr/>
        </p:nvSpPr>
        <p:spPr>
          <a:xfrm>
            <a:off x="1074831" y="2693926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9" name="乗算記号 42"/>
          <p:cNvSpPr/>
          <p:nvPr/>
        </p:nvSpPr>
        <p:spPr>
          <a:xfrm rot="20932626">
            <a:off x="-218245" y="1971362"/>
            <a:ext cx="2040134" cy="2013785"/>
          </a:xfrm>
          <a:prstGeom prst="mathMultiply">
            <a:avLst>
              <a:gd name="adj1" fmla="val 13871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  <p:grpSp>
        <p:nvGrpSpPr>
          <p:cNvPr id="9" name="グループ化 8"/>
          <p:cNvGrpSpPr/>
          <p:nvPr/>
        </p:nvGrpSpPr>
        <p:grpSpPr>
          <a:xfrm>
            <a:off x="286007" y="4155513"/>
            <a:ext cx="8772370" cy="2753803"/>
            <a:chOff x="286007" y="4155513"/>
            <a:chExt cx="8772370" cy="2753803"/>
          </a:xfrm>
        </p:grpSpPr>
        <p:grpSp>
          <p:nvGrpSpPr>
            <p:cNvPr id="8" name="グループ化 7"/>
            <p:cNvGrpSpPr/>
            <p:nvPr/>
          </p:nvGrpSpPr>
          <p:grpSpPr>
            <a:xfrm>
              <a:off x="286007" y="4391662"/>
              <a:ext cx="8587429" cy="2517654"/>
              <a:chOff x="286007" y="4391662"/>
              <a:chExt cx="8587429" cy="2517654"/>
            </a:xfrm>
          </p:grpSpPr>
          <p:grpSp>
            <p:nvGrpSpPr>
              <p:cNvPr id="6" name="グループ化 5"/>
              <p:cNvGrpSpPr/>
              <p:nvPr/>
            </p:nvGrpSpPr>
            <p:grpSpPr>
              <a:xfrm>
                <a:off x="286007" y="4856971"/>
                <a:ext cx="8571987" cy="1812421"/>
                <a:chOff x="286007" y="4855948"/>
                <a:chExt cx="8571987" cy="1812421"/>
              </a:xfrm>
            </p:grpSpPr>
            <p:sp>
              <p:nvSpPr>
                <p:cNvPr id="42" name="角丸四角形 41"/>
                <p:cNvSpPr/>
                <p:nvPr/>
              </p:nvSpPr>
              <p:spPr>
                <a:xfrm>
                  <a:off x="286007" y="4855948"/>
                  <a:ext cx="8571987" cy="1812421"/>
                </a:xfrm>
                <a:prstGeom prst="round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 w="38100" cap="rnd" cmpd="sng" algn="ctr">
                  <a:solidFill>
                    <a:schemeClr val="accent2"/>
                  </a:solidFill>
                  <a:prstDash val="solid"/>
                </a:ln>
                <a:effectLst/>
              </p:spPr>
              <p:txBody>
                <a:bodyPr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sp>
              <p:nvSpPr>
                <p:cNvPr id="44" name="テキスト ボックス 43"/>
                <p:cNvSpPr txBox="1"/>
                <p:nvPr/>
              </p:nvSpPr>
              <p:spPr>
                <a:xfrm>
                  <a:off x="521171" y="4892755"/>
                  <a:ext cx="5905181" cy="175945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ja-JP" altLang="en-US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  <a:t>お年寄りや障がいのある人、幼い子どもや妊婦さんなど、</a:t>
                  </a:r>
                  <a:br>
                    <a:rPr lang="en-US" altLang="ja-JP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</a:br>
                  <a:r>
                    <a:rPr lang="ja-JP" altLang="en-US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  <a:t>転ぶことが大ケガにつながる人はたくさんいます。</a:t>
                  </a:r>
                  <a:br>
                    <a:rPr lang="en-US" altLang="ja-JP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</a:br>
                  <a:r>
                    <a:rPr lang="ja-JP" altLang="en-US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  <a:t>もし巻き込んでケガをさせてしまったら、どうなるでしょうか。</a:t>
                  </a:r>
                  <a:endParaRPr lang="en-US" altLang="ja-JP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endParaRPr>
                </a:p>
                <a:p>
                  <a:pPr>
                    <a:spcAft>
                      <a:spcPts val="1000"/>
                    </a:spcAft>
                  </a:pPr>
                  <a:r>
                    <a:rPr lang="ja-JP" altLang="en-US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  <a:t>歩いたり自転車に乗ったりするときは、スマホを見ず、</a:t>
                  </a:r>
                  <a:br>
                    <a:rPr lang="en-US" altLang="ja-JP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</a:br>
                  <a:r>
                    <a:rPr lang="ja-JP" altLang="en-US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  <a:t>まわりをよく見て行動しましょう。</a:t>
                  </a:r>
                  <a:endParaRPr lang="en-US" altLang="ja-JP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endParaRPr>
                </a:p>
              </p:txBody>
            </p:sp>
          </p:grpSp>
          <p:pic>
            <p:nvPicPr>
              <p:cNvPr id="5" name="図 4" descr="人形, 時計 が含まれている画像&#10;&#10;自動的に生成された説明">
                <a:extLst>
                  <a:ext uri="{FF2B5EF4-FFF2-40B4-BE49-F238E27FC236}">
                    <a16:creationId xmlns:a16="http://schemas.microsoft.com/office/drawing/2014/main" id="{5E938034-0230-4D5F-9199-F0CAC834B1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11994" y="4391662"/>
                <a:ext cx="2961442" cy="251765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B1BC719C-5DA3-47B3-A166-01379FF64DE5}"/>
                </a:ext>
              </a:extLst>
            </p:cNvPr>
            <p:cNvGrpSpPr/>
            <p:nvPr/>
          </p:nvGrpSpPr>
          <p:grpSpPr>
            <a:xfrm rot="20915929">
              <a:off x="7580531" y="4155513"/>
              <a:ext cx="1477846" cy="1257960"/>
              <a:chOff x="5936872" y="4180285"/>
              <a:chExt cx="1477846" cy="1257960"/>
            </a:xfrm>
          </p:grpSpPr>
          <p:sp>
            <p:nvSpPr>
              <p:cNvPr id="67" name="雲 31">
                <a:extLst>
                  <a:ext uri="{FF2B5EF4-FFF2-40B4-BE49-F238E27FC236}">
                    <a16:creationId xmlns:a16="http://schemas.microsoft.com/office/drawing/2014/main" id="{3A65625E-A24A-471C-8E10-F1F3BF8A5C8B}"/>
                  </a:ext>
                </a:extLst>
              </p:cNvPr>
              <p:cNvSpPr/>
              <p:nvPr/>
            </p:nvSpPr>
            <p:spPr>
              <a:xfrm rot="1266645">
                <a:off x="5936872" y="4180285"/>
                <a:ext cx="1477846" cy="1028950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dirty="0">
                  <a:solidFill>
                    <a:schemeClr val="dk1"/>
                  </a:solidFill>
                </a:endParaRPr>
              </a:p>
            </p:txBody>
          </p:sp>
          <p:sp>
            <p:nvSpPr>
              <p:cNvPr id="68" name="テキスト ボックス 67">
                <a:extLst>
                  <a:ext uri="{FF2B5EF4-FFF2-40B4-BE49-F238E27FC236}">
                    <a16:creationId xmlns:a16="http://schemas.microsoft.com/office/drawing/2014/main" id="{BC3756E1-4E73-4D0F-8C07-005A4C286E51}"/>
                  </a:ext>
                </a:extLst>
              </p:cNvPr>
              <p:cNvSpPr txBox="1"/>
              <p:nvPr/>
            </p:nvSpPr>
            <p:spPr>
              <a:xfrm rot="673596">
                <a:off x="5976096" y="4410665"/>
                <a:ext cx="1419409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700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怪我をさせたら大変</a:t>
                </a:r>
              </a:p>
            </p:txBody>
          </p:sp>
          <p:sp>
            <p:nvSpPr>
              <p:cNvPr id="69" name="雲 31">
                <a:extLst>
                  <a:ext uri="{FF2B5EF4-FFF2-40B4-BE49-F238E27FC236}">
                    <a16:creationId xmlns:a16="http://schemas.microsoft.com/office/drawing/2014/main" id="{0D0B000B-952F-45C8-B477-7DBB34C8E631}"/>
                  </a:ext>
                </a:extLst>
              </p:cNvPr>
              <p:cNvSpPr/>
              <p:nvPr/>
            </p:nvSpPr>
            <p:spPr>
              <a:xfrm rot="101497" flipH="1">
                <a:off x="6911416" y="5235112"/>
                <a:ext cx="116048" cy="120375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dirty="0">
                  <a:solidFill>
                    <a:schemeClr val="dk1"/>
                  </a:solidFill>
                </a:endParaRPr>
              </a:p>
            </p:txBody>
          </p:sp>
          <p:sp>
            <p:nvSpPr>
              <p:cNvPr id="70" name="雲 31">
                <a:extLst>
                  <a:ext uri="{FF2B5EF4-FFF2-40B4-BE49-F238E27FC236}">
                    <a16:creationId xmlns:a16="http://schemas.microsoft.com/office/drawing/2014/main" id="{030E6DFC-B789-4238-9444-5F807E5B41CA}"/>
                  </a:ext>
                </a:extLst>
              </p:cNvPr>
              <p:cNvSpPr/>
              <p:nvPr/>
            </p:nvSpPr>
            <p:spPr>
              <a:xfrm rot="101497" flipH="1">
                <a:off x="6778257" y="5330245"/>
                <a:ext cx="108000" cy="108000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dirty="0">
                  <a:solidFill>
                    <a:schemeClr val="dk1"/>
                  </a:solidFill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3962453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10"/>
          <p:cNvSpPr/>
          <p:nvPr/>
        </p:nvSpPr>
        <p:spPr>
          <a:xfrm>
            <a:off x="239547" y="827558"/>
            <a:ext cx="8664906" cy="3001255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015625" y="1349076"/>
            <a:ext cx="711275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スマートフォンはとても便利ですが、画面ばかり見て行動すると、大きな事故を起こしてしまうかもしれません。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「自分は大丈夫」と思わず、いつも気をつけて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行動しましょう。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84084" y="3900413"/>
            <a:ext cx="4071035" cy="2204948"/>
            <a:chOff x="364336" y="4044326"/>
            <a:chExt cx="4071035" cy="2204948"/>
          </a:xfrm>
        </p:grpSpPr>
        <p:sp>
          <p:nvSpPr>
            <p:cNvPr id="6" name="雲 31"/>
            <p:cNvSpPr/>
            <p:nvPr/>
          </p:nvSpPr>
          <p:spPr>
            <a:xfrm rot="197991">
              <a:off x="561290" y="4044326"/>
              <a:ext cx="3615348" cy="2204948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7" name="正方形/長方形 6"/>
            <p:cNvSpPr/>
            <p:nvPr/>
          </p:nvSpPr>
          <p:spPr>
            <a:xfrm rot="21399976">
              <a:off x="364336" y="4346706"/>
              <a:ext cx="407103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スマホは</a:t>
              </a: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カバンや</a:t>
              </a: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ポケットに！</a:t>
              </a:r>
            </a:p>
          </p:txBody>
        </p:sp>
      </p:grp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17. </a:t>
            </a:r>
            <a:r>
              <a:rPr lang="ja-JP" altLang="en-US" dirty="0" err="1"/>
              <a:t>ながら</a:t>
            </a:r>
            <a:r>
              <a:rPr lang="ja-JP" altLang="en-US" dirty="0"/>
              <a:t>スマホは危険！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21" name="図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6161">
            <a:off x="6157449" y="3956268"/>
            <a:ext cx="3024119" cy="2841629"/>
          </a:xfrm>
          <a:prstGeom prst="rect">
            <a:avLst/>
          </a:prstGeom>
        </p:spPr>
      </p:pic>
      <p:pic>
        <p:nvPicPr>
          <p:cNvPr id="10" name="図 9" descr="人形, おもちゃ, 挿絵, 時計 が含まれている画像&#10;&#10;自動的に生成された説明">
            <a:extLst>
              <a:ext uri="{FF2B5EF4-FFF2-40B4-BE49-F238E27FC236}">
                <a16:creationId xmlns:a16="http://schemas.microsoft.com/office/drawing/2014/main" id="{48F7CD3A-218D-44F9-8A2D-7914A3ABE8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037" y="2341783"/>
            <a:ext cx="4516217" cy="45162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1244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17話 ながらスマホは危険！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9845</TotalTime>
  <Words>281</Words>
  <PresentationFormat>画面に合わせる (4:3)</PresentationFormat>
  <Paragraphs>26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3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第17話 ながらスマホは 危険！！</vt:lpstr>
      <vt:lpstr>17. ながらスマホは危険！</vt:lpstr>
      <vt:lpstr>17. ながらスマホは危険！</vt:lpstr>
      <vt:lpstr>17. ながらスマホは危険！</vt:lpstr>
      <vt:lpstr>17. ながらスマホは危険！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2019-12-18T05:51:40Z</cp:lastPrinted>
  <dcterms:created xsi:type="dcterms:W3CDTF">2016-01-27T02:00:48Z</dcterms:created>
  <dcterms:modified xsi:type="dcterms:W3CDTF">2022-08-15T08:46:28Z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