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379" r:id="rId2"/>
    <p:sldId id="382" r:id="rId3"/>
    <p:sldId id="392" r:id="rId4"/>
    <p:sldId id="393" r:id="rId5"/>
    <p:sldId id="394" r:id="rId6"/>
    <p:sldId id="395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4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9424"/>
    <a:srgbClr val="CBA163"/>
    <a:srgbClr val="C9A865"/>
    <a:srgbClr val="D09F58"/>
    <a:srgbClr val="D6A452"/>
    <a:srgbClr val="D8A85A"/>
    <a:srgbClr val="DBB068"/>
    <a:srgbClr val="BABABA"/>
    <a:srgbClr val="CC9900"/>
    <a:srgbClr val="EFC8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75" autoAdjust="0"/>
    <p:restoredTop sz="92287" autoAdjust="0"/>
  </p:normalViewPr>
  <p:slideViewPr>
    <p:cSldViewPr snapToGrid="0">
      <p:cViewPr varScale="1">
        <p:scale>
          <a:sx n="72" d="100"/>
          <a:sy n="72" d="100"/>
        </p:scale>
        <p:origin x="1925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76" d="100"/>
          <a:sy n="76" d="100"/>
        </p:scale>
        <p:origin x="-3930" y="-90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48218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24886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09750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246398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39231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16287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8" r="26766" b="53451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3" t="48627" r="36251"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7210"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4000" dirty="0"/>
              <a:t>第</a:t>
            </a:r>
            <a:r>
              <a:rPr lang="en-US" altLang="ja-JP" sz="4000" dirty="0"/>
              <a:t>18</a:t>
            </a:r>
            <a:r>
              <a:rPr lang="ja-JP" altLang="en-US" sz="4000" dirty="0"/>
              <a:t>話</a:t>
            </a:r>
            <a:r>
              <a:rPr lang="en-US" altLang="ja-JP" sz="4000" dirty="0"/>
              <a:t> </a:t>
            </a:r>
            <a:br>
              <a:rPr lang="en-US" altLang="ja-JP" sz="4000" dirty="0"/>
            </a:br>
            <a:r>
              <a:rPr lang="ja-JP" altLang="en-US" dirty="0"/>
              <a:t>海賊版は見ない！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5629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シャツ が含まれている画像&#10;&#10;自動的に生成された説明">
            <a:extLst>
              <a:ext uri="{FF2B5EF4-FFF2-40B4-BE49-F238E27FC236}">
                <a16:creationId xmlns:a16="http://schemas.microsoft.com/office/drawing/2014/main" id="{F30C4FA3-AE56-47DE-932A-04F9D185BA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424" y="1624726"/>
            <a:ext cx="5233274" cy="52332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18. </a:t>
            </a:r>
            <a:r>
              <a:rPr lang="ja-JP" altLang="en-US" dirty="0"/>
              <a:t>海賊版は見ない！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8349" y="869489"/>
            <a:ext cx="88434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インターネットを見ていて、たまたま漫画をたくさん見られるサイトを見つけた鳴門くん。しかもすべて無料です。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5" name="グループ化 4"/>
          <p:cNvGrpSpPr/>
          <p:nvPr/>
        </p:nvGrpSpPr>
        <p:grpSpPr>
          <a:xfrm>
            <a:off x="832708" y="2169731"/>
            <a:ext cx="3582414" cy="1792562"/>
            <a:chOff x="-949664" y="1751109"/>
            <a:chExt cx="4142596" cy="2278374"/>
          </a:xfrm>
        </p:grpSpPr>
        <p:grpSp>
          <p:nvGrpSpPr>
            <p:cNvPr id="7" name="グループ化 6"/>
            <p:cNvGrpSpPr/>
            <p:nvPr/>
          </p:nvGrpSpPr>
          <p:grpSpPr>
            <a:xfrm>
              <a:off x="-949664" y="1751109"/>
              <a:ext cx="4142596" cy="2278374"/>
              <a:chOff x="-957223" y="2069802"/>
              <a:chExt cx="5448345" cy="3429927"/>
            </a:xfrm>
            <a:solidFill>
              <a:srgbClr val="FFFFFF"/>
            </a:solidFill>
          </p:grpSpPr>
          <p:sp>
            <p:nvSpPr>
              <p:cNvPr id="9" name="円/楕円 14"/>
              <p:cNvSpPr/>
              <p:nvPr/>
            </p:nvSpPr>
            <p:spPr>
              <a:xfrm>
                <a:off x="4103228" y="4993742"/>
                <a:ext cx="183844" cy="171240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10" name="雲 31"/>
              <p:cNvSpPr/>
              <p:nvPr/>
            </p:nvSpPr>
            <p:spPr>
              <a:xfrm rot="197991">
                <a:off x="-957223" y="2069802"/>
                <a:ext cx="5328569" cy="3429927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31 w 43256"/>
                  <a:gd name="connsiteY1" fmla="*/ 35807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040 w 43256"/>
                  <a:gd name="connsiteY1" fmla="*/ 36090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01 w 43256"/>
                  <a:gd name="connsiteY1" fmla="*/ 37065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27" y="32330"/>
                      <a:pt x="36694" y="34480"/>
                      <a:pt x="35431" y="35960"/>
                    </a:cubicBezTo>
                    <a:cubicBezTo>
                      <a:pt x="33512" y="38209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639" y="36443"/>
                      <a:pt x="28501" y="37065"/>
                    </a:cubicBezTo>
                  </a:path>
                </a:pathLst>
              </a:custGeom>
              <a:solidFill>
                <a:srgbClr val="FFFFFF"/>
              </a:solidFill>
              <a:ln w="57150" cap="rnd">
                <a:solidFill>
                  <a:schemeClr val="accent5"/>
                </a:solidFill>
                <a:round/>
              </a:ln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/>
              </a:p>
            </p:txBody>
          </p:sp>
          <p:sp>
            <p:nvSpPr>
              <p:cNvPr id="11" name="円/楕円 16"/>
              <p:cNvSpPr/>
              <p:nvPr/>
            </p:nvSpPr>
            <p:spPr>
              <a:xfrm>
                <a:off x="3729500" y="4719989"/>
                <a:ext cx="279400" cy="260244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12" name="円/楕円 17"/>
              <p:cNvSpPr/>
              <p:nvPr/>
            </p:nvSpPr>
            <p:spPr>
              <a:xfrm>
                <a:off x="4372849" y="5202603"/>
                <a:ext cx="118273" cy="110163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8" name="テキスト ボックス 7"/>
            <p:cNvSpPr txBox="1"/>
            <p:nvPr/>
          </p:nvSpPr>
          <p:spPr>
            <a:xfrm>
              <a:off x="-332344" y="2188211"/>
              <a:ext cx="3119976" cy="14082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あれっ！</a:t>
              </a:r>
              <a:endParaRPr lang="en-US" altLang="ja-JP" sz="2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このサイト、漫画がたくさんある</a:t>
              </a:r>
              <a:endParaRPr lang="en-US" altLang="ja-JP" sz="2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62" name="グループ化 61"/>
          <p:cNvGrpSpPr/>
          <p:nvPr/>
        </p:nvGrpSpPr>
        <p:grpSpPr>
          <a:xfrm flipH="1">
            <a:off x="1493633" y="4726226"/>
            <a:ext cx="3264803" cy="1444261"/>
            <a:chOff x="-330776" y="2087943"/>
            <a:chExt cx="3264803" cy="1444261"/>
          </a:xfrm>
        </p:grpSpPr>
        <p:grpSp>
          <p:nvGrpSpPr>
            <p:cNvPr id="63" name="グループ化 62"/>
            <p:cNvGrpSpPr/>
            <p:nvPr/>
          </p:nvGrpSpPr>
          <p:grpSpPr>
            <a:xfrm>
              <a:off x="-330776" y="2087943"/>
              <a:ext cx="3264803" cy="1444261"/>
              <a:chOff x="-143263" y="2576879"/>
              <a:chExt cx="4293870" cy="2174231"/>
            </a:xfrm>
            <a:solidFill>
              <a:srgbClr val="FFFFFF"/>
            </a:solidFill>
          </p:grpSpPr>
          <p:sp>
            <p:nvSpPr>
              <p:cNvPr id="65" name="円/楕円 14"/>
              <p:cNvSpPr/>
              <p:nvPr/>
            </p:nvSpPr>
            <p:spPr>
              <a:xfrm>
                <a:off x="39901" y="2982573"/>
                <a:ext cx="183844" cy="171239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66" name="雲 31"/>
              <p:cNvSpPr/>
              <p:nvPr/>
            </p:nvSpPr>
            <p:spPr>
              <a:xfrm rot="197991">
                <a:off x="635641" y="2576879"/>
                <a:ext cx="3514966" cy="2174231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31 w 43256"/>
                  <a:gd name="connsiteY1" fmla="*/ 35807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040 w 43256"/>
                  <a:gd name="connsiteY1" fmla="*/ 36090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01 w 43256"/>
                  <a:gd name="connsiteY1" fmla="*/ 37065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27" y="32330"/>
                      <a:pt x="36694" y="34480"/>
                      <a:pt x="35431" y="35960"/>
                    </a:cubicBezTo>
                    <a:cubicBezTo>
                      <a:pt x="33512" y="38209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639" y="36443"/>
                      <a:pt x="28501" y="37065"/>
                    </a:cubicBezTo>
                  </a:path>
                </a:pathLst>
              </a:custGeom>
              <a:solidFill>
                <a:srgbClr val="FFFFFF"/>
              </a:solidFill>
              <a:ln w="57150" cap="rnd">
                <a:solidFill>
                  <a:schemeClr val="accent5"/>
                </a:solidFill>
                <a:round/>
              </a:ln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/>
              </a:p>
            </p:txBody>
          </p:sp>
          <p:sp>
            <p:nvSpPr>
              <p:cNvPr id="67" name="円/楕円 16"/>
              <p:cNvSpPr/>
              <p:nvPr/>
            </p:nvSpPr>
            <p:spPr>
              <a:xfrm>
                <a:off x="242923" y="3115072"/>
                <a:ext cx="279400" cy="260245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68" name="円/楕円 17"/>
              <p:cNvSpPr/>
              <p:nvPr/>
            </p:nvSpPr>
            <p:spPr>
              <a:xfrm>
                <a:off x="-143263" y="2862550"/>
                <a:ext cx="118273" cy="110164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64" name="テキスト ボックス 63"/>
            <p:cNvSpPr txBox="1"/>
            <p:nvPr/>
          </p:nvSpPr>
          <p:spPr>
            <a:xfrm>
              <a:off x="-285812" y="2592668"/>
              <a:ext cx="292606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しかも無料だ！</a:t>
              </a:r>
              <a:endParaRPr lang="en-US" altLang="ja-JP" sz="2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111" name="テキスト ボックス 110"/>
          <p:cNvSpPr txBox="1"/>
          <p:nvPr/>
        </p:nvSpPr>
        <p:spPr>
          <a:xfrm>
            <a:off x="6822722" y="6173934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鳴門（なると</a:t>
            </a:r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）くん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7396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コンピュータ が含まれている画像&#10;&#10;自動的に生成された説明">
            <a:extLst>
              <a:ext uri="{FF2B5EF4-FFF2-40B4-BE49-F238E27FC236}">
                <a16:creationId xmlns:a16="http://schemas.microsoft.com/office/drawing/2014/main" id="{FBA75241-67C9-469D-B038-B2D055993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741" y="1602566"/>
            <a:ext cx="5255434" cy="52554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18. </a:t>
            </a:r>
            <a:r>
              <a:rPr lang="ja-JP" altLang="en-US" dirty="0"/>
              <a:t>海賊版は見ない！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8349" y="869489"/>
            <a:ext cx="88434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違法サイトだと思ったものの、友達に教えたくなった鳴門くんは、</a:t>
            </a:r>
            <a: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でそのサイトを紹介しました。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40" name="グループ化 39"/>
          <p:cNvGrpSpPr/>
          <p:nvPr/>
        </p:nvGrpSpPr>
        <p:grpSpPr>
          <a:xfrm>
            <a:off x="5227729" y="1816914"/>
            <a:ext cx="3710906" cy="2015972"/>
            <a:chOff x="-1629613" y="1796725"/>
            <a:chExt cx="4291180" cy="2562331"/>
          </a:xfrm>
        </p:grpSpPr>
        <p:grpSp>
          <p:nvGrpSpPr>
            <p:cNvPr id="41" name="グループ化 40"/>
            <p:cNvGrpSpPr/>
            <p:nvPr/>
          </p:nvGrpSpPr>
          <p:grpSpPr>
            <a:xfrm>
              <a:off x="-1629613" y="1796725"/>
              <a:ext cx="4291180" cy="2562331"/>
              <a:chOff x="-1851493" y="2138474"/>
              <a:chExt cx="5643764" cy="3857408"/>
            </a:xfrm>
            <a:solidFill>
              <a:srgbClr val="FFFFFF"/>
            </a:solidFill>
          </p:grpSpPr>
          <p:sp>
            <p:nvSpPr>
              <p:cNvPr id="43" name="円/楕円 14"/>
              <p:cNvSpPr/>
              <p:nvPr/>
            </p:nvSpPr>
            <p:spPr>
              <a:xfrm>
                <a:off x="-968739" y="5654972"/>
                <a:ext cx="183844" cy="171240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44" name="雲 31"/>
              <p:cNvSpPr/>
              <p:nvPr/>
            </p:nvSpPr>
            <p:spPr>
              <a:xfrm rot="21402009" flipH="1">
                <a:off x="-1851493" y="2138474"/>
                <a:ext cx="5643764" cy="3462005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31 w 43256"/>
                  <a:gd name="connsiteY1" fmla="*/ 35807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040 w 43256"/>
                  <a:gd name="connsiteY1" fmla="*/ 36090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01 w 43256"/>
                  <a:gd name="connsiteY1" fmla="*/ 37065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27" y="32330"/>
                      <a:pt x="36694" y="34480"/>
                      <a:pt x="35431" y="35960"/>
                    </a:cubicBezTo>
                    <a:cubicBezTo>
                      <a:pt x="33512" y="38209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639" y="36443"/>
                      <a:pt x="28501" y="37065"/>
                    </a:cubicBezTo>
                  </a:path>
                </a:pathLst>
              </a:custGeom>
              <a:solidFill>
                <a:srgbClr val="FFFFFF"/>
              </a:solidFill>
              <a:ln w="57150" cap="rnd">
                <a:solidFill>
                  <a:schemeClr val="accent5"/>
                </a:solidFill>
                <a:round/>
              </a:ln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/>
              </a:p>
            </p:txBody>
          </p:sp>
          <p:sp>
            <p:nvSpPr>
              <p:cNvPr id="45" name="円/楕円 16"/>
              <p:cNvSpPr/>
              <p:nvPr/>
            </p:nvSpPr>
            <p:spPr>
              <a:xfrm>
                <a:off x="-784894" y="5312768"/>
                <a:ext cx="279400" cy="260245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46" name="円/楕円 17"/>
              <p:cNvSpPr/>
              <p:nvPr/>
            </p:nvSpPr>
            <p:spPr>
              <a:xfrm>
                <a:off x="-1145895" y="5908402"/>
                <a:ext cx="85144" cy="87480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42" name="テキスト ボックス 41"/>
            <p:cNvSpPr txBox="1"/>
            <p:nvPr/>
          </p:nvSpPr>
          <p:spPr>
            <a:xfrm>
              <a:off x="-1398562" y="2434356"/>
              <a:ext cx="4050212" cy="977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違法サイトかなあ・・・</a:t>
              </a:r>
              <a:br>
                <a:rPr lang="en-US" altLang="ja-JP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でも別に見てもいいよね</a:t>
              </a:r>
              <a:endParaRPr lang="en-US" altLang="ja-JP" sz="2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777418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図 50" descr="らくがき, 挿絵, 記号 が含まれている画像&#10;&#10;自動的に生成された説明">
            <a:extLst>
              <a:ext uri="{FF2B5EF4-FFF2-40B4-BE49-F238E27FC236}">
                <a16:creationId xmlns:a16="http://schemas.microsoft.com/office/drawing/2014/main" id="{EDFF9D20-29B8-4426-9A28-44FDC44603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166" y="1602261"/>
            <a:ext cx="5255739" cy="52557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18. </a:t>
            </a:r>
            <a:r>
              <a:rPr lang="ja-JP" altLang="en-US" dirty="0"/>
              <a:t>海賊版は見ない！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8349" y="869489"/>
            <a:ext cx="88434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ところが、「違法サイトを広めるな」「海賊版を平気で見るなんておかしい」と、いろんな人から怒られてしまいました。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4" name="グループ化 3"/>
          <p:cNvGrpSpPr/>
          <p:nvPr/>
        </p:nvGrpSpPr>
        <p:grpSpPr>
          <a:xfrm>
            <a:off x="5639424" y="1488942"/>
            <a:ext cx="3473484" cy="2252755"/>
            <a:chOff x="5639424" y="1488942"/>
            <a:chExt cx="3473484" cy="2252755"/>
          </a:xfrm>
        </p:grpSpPr>
        <p:grpSp>
          <p:nvGrpSpPr>
            <p:cNvPr id="35" name="グループ化 34"/>
            <p:cNvGrpSpPr/>
            <p:nvPr/>
          </p:nvGrpSpPr>
          <p:grpSpPr>
            <a:xfrm rot="816526">
              <a:off x="5639424" y="1488942"/>
              <a:ext cx="3473484" cy="2252755"/>
              <a:chOff x="-5223648" y="1664841"/>
              <a:chExt cx="5424994" cy="2961661"/>
            </a:xfrm>
          </p:grpSpPr>
          <p:sp>
            <p:nvSpPr>
              <p:cNvPr id="36" name="爆発 2 6"/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37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71619">
                <a:off x="-5185587" y="1715376"/>
                <a:ext cx="5347869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8" name="テキスト ボックス 37"/>
            <p:cNvSpPr txBox="1"/>
            <p:nvPr/>
          </p:nvSpPr>
          <p:spPr>
            <a:xfrm rot="260126">
              <a:off x="6343083" y="2240937"/>
              <a:ext cx="23004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そんなもの</a:t>
              </a:r>
              <a:br>
                <a:rPr lang="en-US" altLang="ja-JP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広めるなよ！</a:t>
              </a:r>
            </a:p>
          </p:txBody>
        </p:sp>
      </p:grpSp>
      <p:grpSp>
        <p:nvGrpSpPr>
          <p:cNvPr id="5" name="グループ化 4"/>
          <p:cNvGrpSpPr/>
          <p:nvPr/>
        </p:nvGrpSpPr>
        <p:grpSpPr>
          <a:xfrm>
            <a:off x="5696337" y="4206447"/>
            <a:ext cx="3473484" cy="2438852"/>
            <a:chOff x="5696337" y="4206447"/>
            <a:chExt cx="3473484" cy="2438852"/>
          </a:xfrm>
        </p:grpSpPr>
        <p:grpSp>
          <p:nvGrpSpPr>
            <p:cNvPr id="39" name="グループ化 38"/>
            <p:cNvGrpSpPr/>
            <p:nvPr/>
          </p:nvGrpSpPr>
          <p:grpSpPr>
            <a:xfrm rot="199934">
              <a:off x="5696337" y="4206447"/>
              <a:ext cx="3473484" cy="2438852"/>
              <a:chOff x="-5223648" y="1664841"/>
              <a:chExt cx="5424994" cy="2961661"/>
            </a:xfrm>
          </p:grpSpPr>
          <p:sp>
            <p:nvSpPr>
              <p:cNvPr id="40" name="爆発 2 6"/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41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71619">
                <a:off x="-5185587" y="1715376"/>
                <a:ext cx="5347869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2" name="テキスト ボックス 41"/>
            <p:cNvSpPr txBox="1"/>
            <p:nvPr/>
          </p:nvSpPr>
          <p:spPr>
            <a:xfrm rot="21243534">
              <a:off x="6513645" y="5034554"/>
              <a:ext cx="23004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普通に</a:t>
              </a:r>
              <a:br>
                <a:rPr lang="en-US" altLang="ja-JP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犯罪だよね</a:t>
              </a:r>
            </a:p>
          </p:txBody>
        </p:sp>
      </p:grpSp>
      <p:grpSp>
        <p:nvGrpSpPr>
          <p:cNvPr id="3" name="グループ化 2"/>
          <p:cNvGrpSpPr/>
          <p:nvPr/>
        </p:nvGrpSpPr>
        <p:grpSpPr>
          <a:xfrm>
            <a:off x="47309" y="4036313"/>
            <a:ext cx="3473484" cy="2438852"/>
            <a:chOff x="47309" y="4036313"/>
            <a:chExt cx="3473484" cy="2438852"/>
          </a:xfrm>
        </p:grpSpPr>
        <p:grpSp>
          <p:nvGrpSpPr>
            <p:cNvPr id="43" name="グループ化 42"/>
            <p:cNvGrpSpPr/>
            <p:nvPr/>
          </p:nvGrpSpPr>
          <p:grpSpPr>
            <a:xfrm rot="424041">
              <a:off x="47309" y="4036313"/>
              <a:ext cx="3473484" cy="2438852"/>
              <a:chOff x="-5223648" y="1664841"/>
              <a:chExt cx="5424994" cy="2961661"/>
            </a:xfrm>
          </p:grpSpPr>
          <p:sp>
            <p:nvSpPr>
              <p:cNvPr id="44" name="爆発 2 6"/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45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71619">
                <a:off x="-5185587" y="1715376"/>
                <a:ext cx="5347869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6" name="テキスト ボックス 45"/>
            <p:cNvSpPr txBox="1"/>
            <p:nvPr/>
          </p:nvSpPr>
          <p:spPr>
            <a:xfrm rot="21467641">
              <a:off x="948100" y="4898632"/>
              <a:ext cx="23004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ちゃんと</a:t>
              </a:r>
              <a:endParaRPr lang="en-US" altLang="ja-JP" sz="24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買いなよ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00958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グループ化 18"/>
          <p:cNvGrpSpPr/>
          <p:nvPr/>
        </p:nvGrpSpPr>
        <p:grpSpPr>
          <a:xfrm>
            <a:off x="672641" y="541600"/>
            <a:ext cx="7771630" cy="2143125"/>
            <a:chOff x="672641" y="579700"/>
            <a:chExt cx="7771630" cy="2143125"/>
          </a:xfrm>
        </p:grpSpPr>
        <p:pic>
          <p:nvPicPr>
            <p:cNvPr id="21" name="図 2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2574" y="579700"/>
              <a:ext cx="2151697" cy="2143125"/>
            </a:xfrm>
            <a:prstGeom prst="rect">
              <a:avLst/>
            </a:prstGeom>
          </p:spPr>
        </p:pic>
        <p:grpSp>
          <p:nvGrpSpPr>
            <p:cNvPr id="22" name="グループ化 21"/>
            <p:cNvGrpSpPr/>
            <p:nvPr/>
          </p:nvGrpSpPr>
          <p:grpSpPr>
            <a:xfrm>
              <a:off x="672641" y="1103650"/>
              <a:ext cx="5661177" cy="1111992"/>
              <a:chOff x="672641" y="1103650"/>
              <a:chExt cx="5661177" cy="1111992"/>
            </a:xfrm>
          </p:grpSpPr>
          <p:sp>
            <p:nvSpPr>
              <p:cNvPr id="23" name="角丸四角形 28"/>
              <p:cNvSpPr/>
              <p:nvPr/>
            </p:nvSpPr>
            <p:spPr>
              <a:xfrm>
                <a:off x="672641" y="1103650"/>
                <a:ext cx="5661177" cy="1111992"/>
              </a:xfrm>
              <a:custGeom>
                <a:avLst/>
                <a:gdLst>
                  <a:gd name="connsiteX0" fmla="*/ 0 w 6516914"/>
                  <a:gd name="connsiteY0" fmla="*/ 555996 h 1111992"/>
                  <a:gd name="connsiteX1" fmla="*/ 555996 w 6516914"/>
                  <a:gd name="connsiteY1" fmla="*/ 0 h 1111992"/>
                  <a:gd name="connsiteX2" fmla="*/ 5960918 w 6516914"/>
                  <a:gd name="connsiteY2" fmla="*/ 0 h 1111992"/>
                  <a:gd name="connsiteX3" fmla="*/ 6516914 w 6516914"/>
                  <a:gd name="connsiteY3" fmla="*/ 555996 h 1111992"/>
                  <a:gd name="connsiteX4" fmla="*/ 6516914 w 6516914"/>
                  <a:gd name="connsiteY4" fmla="*/ 555996 h 1111992"/>
                  <a:gd name="connsiteX5" fmla="*/ 5960918 w 6516914"/>
                  <a:gd name="connsiteY5" fmla="*/ 1111992 h 1111992"/>
                  <a:gd name="connsiteX6" fmla="*/ 555996 w 6516914"/>
                  <a:gd name="connsiteY6" fmla="*/ 1111992 h 1111992"/>
                  <a:gd name="connsiteX7" fmla="*/ 0 w 6516914"/>
                  <a:gd name="connsiteY7" fmla="*/ 555996 h 1111992"/>
                  <a:gd name="connsiteX0" fmla="*/ 0 w 6555491"/>
                  <a:gd name="connsiteY0" fmla="*/ 555996 h 1111992"/>
                  <a:gd name="connsiteX1" fmla="*/ 555996 w 6555491"/>
                  <a:gd name="connsiteY1" fmla="*/ 0 h 1111992"/>
                  <a:gd name="connsiteX2" fmla="*/ 5960918 w 6555491"/>
                  <a:gd name="connsiteY2" fmla="*/ 0 h 1111992"/>
                  <a:gd name="connsiteX3" fmla="*/ 6478814 w 6555491"/>
                  <a:gd name="connsiteY3" fmla="*/ 350218 h 1111992"/>
                  <a:gd name="connsiteX4" fmla="*/ 6516914 w 6555491"/>
                  <a:gd name="connsiteY4" fmla="*/ 555996 h 1111992"/>
                  <a:gd name="connsiteX5" fmla="*/ 6516914 w 6555491"/>
                  <a:gd name="connsiteY5" fmla="*/ 555996 h 1111992"/>
                  <a:gd name="connsiteX6" fmla="*/ 5960918 w 6555491"/>
                  <a:gd name="connsiteY6" fmla="*/ 1111992 h 1111992"/>
                  <a:gd name="connsiteX7" fmla="*/ 555996 w 6555491"/>
                  <a:gd name="connsiteY7" fmla="*/ 1111992 h 1111992"/>
                  <a:gd name="connsiteX8" fmla="*/ 0 w 6555491"/>
                  <a:gd name="connsiteY8" fmla="*/ 555996 h 1111992"/>
                  <a:gd name="connsiteX0" fmla="*/ 0 w 6562480"/>
                  <a:gd name="connsiteY0" fmla="*/ 555996 h 1111992"/>
                  <a:gd name="connsiteX1" fmla="*/ 555996 w 6562480"/>
                  <a:gd name="connsiteY1" fmla="*/ 0 h 1111992"/>
                  <a:gd name="connsiteX2" fmla="*/ 5960918 w 6562480"/>
                  <a:gd name="connsiteY2" fmla="*/ 0 h 1111992"/>
                  <a:gd name="connsiteX3" fmla="*/ 6478814 w 6562480"/>
                  <a:gd name="connsiteY3" fmla="*/ 350218 h 1111992"/>
                  <a:gd name="connsiteX4" fmla="*/ 6516914 w 6562480"/>
                  <a:gd name="connsiteY4" fmla="*/ 555996 h 1111992"/>
                  <a:gd name="connsiteX5" fmla="*/ 6516914 w 6562480"/>
                  <a:gd name="connsiteY5" fmla="*/ 555996 h 1111992"/>
                  <a:gd name="connsiteX6" fmla="*/ 6491514 w 6562480"/>
                  <a:gd name="connsiteY6" fmla="*/ 756618 h 1111992"/>
                  <a:gd name="connsiteX7" fmla="*/ 5960918 w 6562480"/>
                  <a:gd name="connsiteY7" fmla="*/ 1111992 h 1111992"/>
                  <a:gd name="connsiteX8" fmla="*/ 555996 w 6562480"/>
                  <a:gd name="connsiteY8" fmla="*/ 1111992 h 1111992"/>
                  <a:gd name="connsiteX9" fmla="*/ 0 w 6562480"/>
                  <a:gd name="connsiteY9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6516914 w 7063014"/>
                  <a:gd name="connsiteY4" fmla="*/ 555996 h 1111992"/>
                  <a:gd name="connsiteX5" fmla="*/ 7063014 w 7063014"/>
                  <a:gd name="connsiteY5" fmla="*/ 555996 h 1111992"/>
                  <a:gd name="connsiteX6" fmla="*/ 6491514 w 7063014"/>
                  <a:gd name="connsiteY6" fmla="*/ 756618 h 1111992"/>
                  <a:gd name="connsiteX7" fmla="*/ 5960918 w 7063014"/>
                  <a:gd name="connsiteY7" fmla="*/ 1111992 h 1111992"/>
                  <a:gd name="connsiteX8" fmla="*/ 555996 w 7063014"/>
                  <a:gd name="connsiteY8" fmla="*/ 1111992 h 1111992"/>
                  <a:gd name="connsiteX9" fmla="*/ 0 w 7063014"/>
                  <a:gd name="connsiteY9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7566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91514 w 7063014"/>
                  <a:gd name="connsiteY3" fmla="*/ 40736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91514 w 7063014"/>
                  <a:gd name="connsiteY3" fmla="*/ 40736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063014" h="1111992">
                    <a:moveTo>
                      <a:pt x="0" y="555996"/>
                    </a:moveTo>
                    <a:cubicBezTo>
                      <a:pt x="0" y="248928"/>
                      <a:pt x="248928" y="0"/>
                      <a:pt x="555996" y="0"/>
                    </a:cubicBezTo>
                    <a:lnTo>
                      <a:pt x="5960918" y="0"/>
                    </a:lnTo>
                    <a:cubicBezTo>
                      <a:pt x="6509904" y="58370"/>
                      <a:pt x="6434832" y="314702"/>
                      <a:pt x="6491514" y="407368"/>
                    </a:cubicBezTo>
                    <a:cubicBezTo>
                      <a:pt x="6675196" y="500034"/>
                      <a:pt x="6825947" y="558113"/>
                      <a:pt x="7063014" y="555996"/>
                    </a:cubicBezTo>
                    <a:cubicBezTo>
                      <a:pt x="6855581" y="725329"/>
                      <a:pt x="6622280" y="714752"/>
                      <a:pt x="6491514" y="693118"/>
                    </a:cubicBezTo>
                    <a:cubicBezTo>
                      <a:pt x="6544898" y="849284"/>
                      <a:pt x="6385021" y="1078163"/>
                      <a:pt x="5960918" y="1111992"/>
                    </a:cubicBezTo>
                    <a:lnTo>
                      <a:pt x="555996" y="1111992"/>
                    </a:lnTo>
                    <a:cubicBezTo>
                      <a:pt x="248928" y="1111992"/>
                      <a:pt x="0" y="863064"/>
                      <a:pt x="0" y="555996"/>
                    </a:cubicBezTo>
                    <a:close/>
                  </a:path>
                </a:pathLst>
              </a:cu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accent6"/>
                  </a:solidFill>
                </a:endParaRPr>
              </a:p>
            </p:txBody>
          </p:sp>
          <p:sp>
            <p:nvSpPr>
              <p:cNvPr id="24" name="テキスト ボックス 23"/>
              <p:cNvSpPr txBox="1"/>
              <p:nvPr/>
            </p:nvSpPr>
            <p:spPr>
              <a:xfrm>
                <a:off x="672641" y="1317743"/>
                <a:ext cx="521380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何がいけなかったのか</a:t>
                </a:r>
                <a:endParaRPr kumimoji="1" lang="en-US" altLang="ja-JP" sz="2400" b="1" dirty="0">
                  <a:solidFill>
                    <a:srgbClr val="62983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/>
                <a:r>
                  <a:rPr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一緒に考えてみよう！</a:t>
                </a:r>
                <a:endParaRPr kumimoji="1" lang="ja-JP" altLang="en-US" sz="2400" b="1" dirty="0">
                  <a:solidFill>
                    <a:srgbClr val="62983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</p:grpSp>
      <p:sp>
        <p:nvSpPr>
          <p:cNvPr id="11" name="タイトル 10"/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812798"/>
          </a:xfrm>
        </p:spPr>
        <p:txBody>
          <a:bodyPr/>
          <a:lstStyle/>
          <a:p>
            <a:r>
              <a:rPr lang="en-US" altLang="ja-JP" dirty="0"/>
              <a:t>18. </a:t>
            </a:r>
            <a:r>
              <a:rPr lang="ja-JP" altLang="en-US" dirty="0"/>
              <a:t>海賊版は見ない！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286007" y="2186873"/>
            <a:ext cx="8571987" cy="2516434"/>
            <a:chOff x="286007" y="2186873"/>
            <a:chExt cx="8571987" cy="2516434"/>
          </a:xfrm>
        </p:grpSpPr>
        <p:sp>
          <p:nvSpPr>
            <p:cNvPr id="20" name="角丸四角形 19"/>
            <p:cNvSpPr/>
            <p:nvPr/>
          </p:nvSpPr>
          <p:spPr>
            <a:xfrm>
              <a:off x="286007" y="2490914"/>
              <a:ext cx="8571987" cy="2068386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 cap="rnd" cmpd="sng" algn="ctr">
              <a:solidFill>
                <a:schemeClr val="accent6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6" name="テキスト ボックス 15"/>
            <p:cNvSpPr txBox="1"/>
            <p:nvPr/>
          </p:nvSpPr>
          <p:spPr>
            <a:xfrm>
              <a:off x="2908794" y="2630026"/>
              <a:ext cx="5768692" cy="17594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漫画などを無料でたくさん見られるサイトは、「勝手にコピーした海賊版」を置いている、「違法サイト」かもしれません。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そのサイトを見ることで、法律を守らずお金もうけをしようとしている人たちを、手助けしていることになります。</a:t>
              </a:r>
            </a:p>
          </p:txBody>
        </p:sp>
        <p:pic>
          <p:nvPicPr>
            <p:cNvPr id="3" name="図 2" descr="食品, 光 が含まれている画像&#10;&#10;自動的に生成された説明">
              <a:extLst>
                <a:ext uri="{FF2B5EF4-FFF2-40B4-BE49-F238E27FC236}">
                  <a16:creationId xmlns:a16="http://schemas.microsoft.com/office/drawing/2014/main" id="{87D02950-E8C5-4478-8B87-20160629E1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5809" y="2186873"/>
              <a:ext cx="1433782" cy="251643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7" name="グループ化 6"/>
          <p:cNvGrpSpPr/>
          <p:nvPr/>
        </p:nvGrpSpPr>
        <p:grpSpPr>
          <a:xfrm>
            <a:off x="286007" y="4457823"/>
            <a:ext cx="8928407" cy="2357001"/>
            <a:chOff x="286007" y="4457823"/>
            <a:chExt cx="8928407" cy="2357001"/>
          </a:xfrm>
        </p:grpSpPr>
        <p:grpSp>
          <p:nvGrpSpPr>
            <p:cNvPr id="6" name="グループ化 5"/>
            <p:cNvGrpSpPr/>
            <p:nvPr/>
          </p:nvGrpSpPr>
          <p:grpSpPr>
            <a:xfrm>
              <a:off x="286007" y="4856971"/>
              <a:ext cx="8571987" cy="1812421"/>
              <a:chOff x="286007" y="4855948"/>
              <a:chExt cx="8571987" cy="1812421"/>
            </a:xfrm>
          </p:grpSpPr>
          <p:sp>
            <p:nvSpPr>
              <p:cNvPr id="42" name="角丸四角形 41"/>
              <p:cNvSpPr/>
              <p:nvPr/>
            </p:nvSpPr>
            <p:spPr>
              <a:xfrm>
                <a:off x="286007" y="4855948"/>
                <a:ext cx="8571987" cy="1812421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2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44" name="テキスト ボックス 43"/>
              <p:cNvSpPr txBox="1"/>
              <p:nvPr/>
            </p:nvSpPr>
            <p:spPr>
              <a:xfrm>
                <a:off x="521171" y="4893456"/>
                <a:ext cx="5073655" cy="17594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きちんとお金を出して作品を買わないと、漫画家は作品を作れなくなってしまいます。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000"/>
                  </a:spcAft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海賊版が広まって、みんなお金を出さずに漫画を読もうとすれば、いずれは誰も漫画を描かなくなってしまうかもしれません。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</p:grpSp>
        <p:pic>
          <p:nvPicPr>
            <p:cNvPr id="5" name="図 4" descr="コンピュータ, 挿絵 が含まれている画像&#10;&#10;自動的に生成された説明">
              <a:extLst>
                <a:ext uri="{FF2B5EF4-FFF2-40B4-BE49-F238E27FC236}">
                  <a16:creationId xmlns:a16="http://schemas.microsoft.com/office/drawing/2014/main" id="{86975189-AD30-4188-B72F-012739C8E91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09575" y="4559300"/>
              <a:ext cx="3066294" cy="225552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65" name="グループ化 64">
              <a:extLst>
                <a:ext uri="{FF2B5EF4-FFF2-40B4-BE49-F238E27FC236}">
                  <a16:creationId xmlns:a16="http://schemas.microsoft.com/office/drawing/2014/main" id="{7319E7BD-F6E7-45B5-9BDE-54E4AF3F6076}"/>
                </a:ext>
              </a:extLst>
            </p:cNvPr>
            <p:cNvGrpSpPr/>
            <p:nvPr/>
          </p:nvGrpSpPr>
          <p:grpSpPr>
            <a:xfrm>
              <a:off x="6710652" y="4457823"/>
              <a:ext cx="2503762" cy="1143038"/>
              <a:chOff x="6448689" y="4248742"/>
              <a:chExt cx="2503762" cy="1143038"/>
            </a:xfrm>
          </p:grpSpPr>
          <p:grpSp>
            <p:nvGrpSpPr>
              <p:cNvPr id="66" name="グループ化 65">
                <a:extLst>
                  <a:ext uri="{FF2B5EF4-FFF2-40B4-BE49-F238E27FC236}">
                    <a16:creationId xmlns:a16="http://schemas.microsoft.com/office/drawing/2014/main" id="{FF35D7BD-F737-4FCE-9D71-FF39DF2C0D10}"/>
                  </a:ext>
                </a:extLst>
              </p:cNvPr>
              <p:cNvGrpSpPr/>
              <p:nvPr/>
            </p:nvGrpSpPr>
            <p:grpSpPr>
              <a:xfrm rot="299488" flipH="1">
                <a:off x="6606657" y="4248742"/>
                <a:ext cx="2208560" cy="1143038"/>
                <a:chOff x="-170578" y="2133967"/>
                <a:chExt cx="3339816" cy="2596143"/>
              </a:xfrm>
            </p:grpSpPr>
            <p:sp>
              <p:nvSpPr>
                <p:cNvPr id="68" name="円/楕円 63">
                  <a:extLst>
                    <a:ext uri="{FF2B5EF4-FFF2-40B4-BE49-F238E27FC236}">
                      <a16:creationId xmlns:a16="http://schemas.microsoft.com/office/drawing/2014/main" id="{85A1872F-B1A6-4E50-B451-63EF6E5A9A16}"/>
                    </a:ext>
                  </a:extLst>
                </p:cNvPr>
                <p:cNvSpPr/>
                <p:nvPr/>
              </p:nvSpPr>
              <p:spPr>
                <a:xfrm>
                  <a:off x="2827524" y="4375570"/>
                  <a:ext cx="183844" cy="171240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chemeClr val="accent2"/>
                  </a:solidFill>
                  <a:round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dirty="0"/>
                </a:p>
              </p:txBody>
            </p:sp>
            <p:sp>
              <p:nvSpPr>
                <p:cNvPr id="69" name="雲 31">
                  <a:extLst>
                    <a:ext uri="{FF2B5EF4-FFF2-40B4-BE49-F238E27FC236}">
                      <a16:creationId xmlns:a16="http://schemas.microsoft.com/office/drawing/2014/main" id="{A0D06360-2CF4-49B4-8DF6-D87B60EB8F94}"/>
                    </a:ext>
                  </a:extLst>
                </p:cNvPr>
                <p:cNvSpPr/>
                <p:nvPr/>
              </p:nvSpPr>
              <p:spPr>
                <a:xfrm rot="197991">
                  <a:off x="-170578" y="2133967"/>
                  <a:ext cx="3286307" cy="2596143"/>
                </a:xfrm>
                <a:custGeom>
                  <a:avLst/>
                  <a:gdLst>
                    <a:gd name="connsiteX0" fmla="*/ 3900 w 43200"/>
                    <a:gd name="connsiteY0" fmla="*/ 14370 h 43200"/>
                    <a:gd name="connsiteX1" fmla="*/ 5623 w 43200"/>
                    <a:gd name="connsiteY1" fmla="*/ 6907 h 43200"/>
                    <a:gd name="connsiteX2" fmla="*/ 14005 w 43200"/>
                    <a:gd name="connsiteY2" fmla="*/ 5202 h 43200"/>
                    <a:gd name="connsiteX3" fmla="*/ 22456 w 43200"/>
                    <a:gd name="connsiteY3" fmla="*/ 3432 h 43200"/>
                    <a:gd name="connsiteX4" fmla="*/ 25749 w 43200"/>
                    <a:gd name="connsiteY4" fmla="*/ 200 h 43200"/>
                    <a:gd name="connsiteX5" fmla="*/ 29833 w 43200"/>
                    <a:gd name="connsiteY5" fmla="*/ 2481 h 43200"/>
                    <a:gd name="connsiteX6" fmla="*/ 35463 w 43200"/>
                    <a:gd name="connsiteY6" fmla="*/ 690 h 43200"/>
                    <a:gd name="connsiteX7" fmla="*/ 38318 w 43200"/>
                    <a:gd name="connsiteY7" fmla="*/ 5576 h 43200"/>
                    <a:gd name="connsiteX8" fmla="*/ 41982 w 43200"/>
                    <a:gd name="connsiteY8" fmla="*/ 10318 h 43200"/>
                    <a:gd name="connsiteX9" fmla="*/ 41818 w 43200"/>
                    <a:gd name="connsiteY9" fmla="*/ 15460 h 43200"/>
                    <a:gd name="connsiteX10" fmla="*/ 43016 w 43200"/>
                    <a:gd name="connsiteY10" fmla="*/ 23322 h 43200"/>
                    <a:gd name="connsiteX11" fmla="*/ 37404 w 43200"/>
                    <a:gd name="connsiteY11" fmla="*/ 30204 h 43200"/>
                    <a:gd name="connsiteX12" fmla="*/ 35395 w 43200"/>
                    <a:gd name="connsiteY12" fmla="*/ 36101 h 43200"/>
                    <a:gd name="connsiteX13" fmla="*/ 28555 w 43200"/>
                    <a:gd name="connsiteY13" fmla="*/ 36815 h 43200"/>
                    <a:gd name="connsiteX14" fmla="*/ 23667 w 43200"/>
                    <a:gd name="connsiteY14" fmla="*/ 43106 h 43200"/>
                    <a:gd name="connsiteX15" fmla="*/ 16480 w 43200"/>
                    <a:gd name="connsiteY15" fmla="*/ 39266 h 43200"/>
                    <a:gd name="connsiteX16" fmla="*/ 5804 w 43200"/>
                    <a:gd name="connsiteY16" fmla="*/ 35472 h 43200"/>
                    <a:gd name="connsiteX17" fmla="*/ 1110 w 43200"/>
                    <a:gd name="connsiteY17" fmla="*/ 31250 h 43200"/>
                    <a:gd name="connsiteX18" fmla="*/ 2113 w 43200"/>
                    <a:gd name="connsiteY18" fmla="*/ 25551 h 43200"/>
                    <a:gd name="connsiteX19" fmla="*/ -5 w 43200"/>
                    <a:gd name="connsiteY19" fmla="*/ 19704 h 43200"/>
                    <a:gd name="connsiteX20" fmla="*/ 3863 w 43200"/>
                    <a:gd name="connsiteY20" fmla="*/ 14507 h 43200"/>
                    <a:gd name="connsiteX21" fmla="*/ 3900 w 43200"/>
                    <a:gd name="connsiteY21" fmla="*/ 14370 h 43200"/>
                    <a:gd name="connsiteX0" fmla="*/ 4693 w 43200"/>
                    <a:gd name="connsiteY0" fmla="*/ 26177 h 43200"/>
                    <a:gd name="connsiteX1" fmla="*/ 2160 w 43200"/>
                    <a:gd name="connsiteY1" fmla="*/ 25380 h 43200"/>
                    <a:gd name="connsiteX2" fmla="*/ 6928 w 43200"/>
                    <a:gd name="connsiteY2" fmla="*/ 34899 h 43200"/>
                    <a:gd name="connsiteX3" fmla="*/ 5820 w 43200"/>
                    <a:gd name="connsiteY3" fmla="*/ 35280 h 43200"/>
                    <a:gd name="connsiteX4" fmla="*/ 16478 w 43200"/>
                    <a:gd name="connsiteY4" fmla="*/ 39090 h 43200"/>
                    <a:gd name="connsiteX5" fmla="*/ 15810 w 43200"/>
                    <a:gd name="connsiteY5" fmla="*/ 37350 h 43200"/>
                    <a:gd name="connsiteX6" fmla="*/ 28827 w 43200"/>
                    <a:gd name="connsiteY6" fmla="*/ 34751 h 43200"/>
                    <a:gd name="connsiteX7" fmla="*/ 28560 w 43200"/>
                    <a:gd name="connsiteY7" fmla="*/ 36660 h 43200"/>
                    <a:gd name="connsiteX8" fmla="*/ 34129 w 43200"/>
                    <a:gd name="connsiteY8" fmla="*/ 22954 h 43200"/>
                    <a:gd name="connsiteX9" fmla="*/ 37380 w 43200"/>
                    <a:gd name="connsiteY9" fmla="*/ 30090 h 43200"/>
                    <a:gd name="connsiteX10" fmla="*/ 41798 w 43200"/>
                    <a:gd name="connsiteY10" fmla="*/ 15354 h 43200"/>
                    <a:gd name="connsiteX11" fmla="*/ 40350 w 43200"/>
                    <a:gd name="connsiteY11" fmla="*/ 18030 h 43200"/>
                    <a:gd name="connsiteX12" fmla="*/ 38324 w 43200"/>
                    <a:gd name="connsiteY12" fmla="*/ 5426 h 43200"/>
                    <a:gd name="connsiteX13" fmla="*/ 38400 w 43200"/>
                    <a:gd name="connsiteY13" fmla="*/ 6690 h 43200"/>
                    <a:gd name="connsiteX14" fmla="*/ 29078 w 43200"/>
                    <a:gd name="connsiteY14" fmla="*/ 3952 h 43200"/>
                    <a:gd name="connsiteX15" fmla="*/ 29820 w 43200"/>
                    <a:gd name="connsiteY15" fmla="*/ 2340 h 43200"/>
                    <a:gd name="connsiteX16" fmla="*/ 22141 w 43200"/>
                    <a:gd name="connsiteY16" fmla="*/ 4720 h 43200"/>
                    <a:gd name="connsiteX17" fmla="*/ 22500 w 43200"/>
                    <a:gd name="connsiteY17" fmla="*/ 3330 h 43200"/>
                    <a:gd name="connsiteX18" fmla="*/ 14000 w 43200"/>
                    <a:gd name="connsiteY18" fmla="*/ 5192 h 43200"/>
                    <a:gd name="connsiteX19" fmla="*/ 15300 w 43200"/>
                    <a:gd name="connsiteY19" fmla="*/ 6540 h 43200"/>
                    <a:gd name="connsiteX20" fmla="*/ 4127 w 43200"/>
                    <a:gd name="connsiteY20" fmla="*/ 15789 h 43200"/>
                    <a:gd name="connsiteX21" fmla="*/ 3900 w 43200"/>
                    <a:gd name="connsiteY21" fmla="*/ 14370 h 43200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6173 w 43256"/>
                    <a:gd name="connsiteY8" fmla="*/ 25158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14036 w 43256"/>
                    <a:gd name="connsiteY18" fmla="*/ 5051 h 43219"/>
                    <a:gd name="connsiteX19" fmla="*/ 15336 w 43256"/>
                    <a:gd name="connsiteY19" fmla="*/ 6399 h 43219"/>
                    <a:gd name="connsiteX20" fmla="*/ 4163 w 43256"/>
                    <a:gd name="connsiteY20" fmla="*/ 15648 h 43219"/>
                    <a:gd name="connsiteX21" fmla="*/ 3936 w 43256"/>
                    <a:gd name="connsiteY21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41834 w 43256"/>
                    <a:gd name="connsiteY8" fmla="*/ 15213 h 43219"/>
                    <a:gd name="connsiteX9" fmla="*/ 40386 w 43256"/>
                    <a:gd name="connsiteY9" fmla="*/ 17889 h 43219"/>
                    <a:gd name="connsiteX10" fmla="*/ 38360 w 43256"/>
                    <a:gd name="connsiteY10" fmla="*/ 5285 h 43219"/>
                    <a:gd name="connsiteX11" fmla="*/ 38436 w 43256"/>
                    <a:gd name="connsiteY11" fmla="*/ 6549 h 43219"/>
                    <a:gd name="connsiteX12" fmla="*/ 29114 w 43256"/>
                    <a:gd name="connsiteY12" fmla="*/ 3811 h 43219"/>
                    <a:gd name="connsiteX13" fmla="*/ 29856 w 43256"/>
                    <a:gd name="connsiteY13" fmla="*/ 2199 h 43219"/>
                    <a:gd name="connsiteX14" fmla="*/ 22177 w 43256"/>
                    <a:gd name="connsiteY14" fmla="*/ 4579 h 43219"/>
                    <a:gd name="connsiteX15" fmla="*/ 22536 w 43256"/>
                    <a:gd name="connsiteY15" fmla="*/ 3189 h 43219"/>
                    <a:gd name="connsiteX16" fmla="*/ 14036 w 43256"/>
                    <a:gd name="connsiteY16" fmla="*/ 5051 h 43219"/>
                    <a:gd name="connsiteX17" fmla="*/ 15336 w 43256"/>
                    <a:gd name="connsiteY17" fmla="*/ 639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28863 w 43256"/>
                    <a:gd name="connsiteY4" fmla="*/ 34610 h 43219"/>
                    <a:gd name="connsiteX5" fmla="*/ 28596 w 43256"/>
                    <a:gd name="connsiteY5" fmla="*/ 36519 h 43219"/>
                    <a:gd name="connsiteX6" fmla="*/ 41834 w 43256"/>
                    <a:gd name="connsiteY6" fmla="*/ 15213 h 43219"/>
                    <a:gd name="connsiteX7" fmla="*/ 40386 w 43256"/>
                    <a:gd name="connsiteY7" fmla="*/ 17889 h 43219"/>
                    <a:gd name="connsiteX8" fmla="*/ 38360 w 43256"/>
                    <a:gd name="connsiteY8" fmla="*/ 5285 h 43219"/>
                    <a:gd name="connsiteX9" fmla="*/ 38436 w 43256"/>
                    <a:gd name="connsiteY9" fmla="*/ 6549 h 43219"/>
                    <a:gd name="connsiteX10" fmla="*/ 29114 w 43256"/>
                    <a:gd name="connsiteY10" fmla="*/ 3811 h 43219"/>
                    <a:gd name="connsiteX11" fmla="*/ 29856 w 43256"/>
                    <a:gd name="connsiteY11" fmla="*/ 2199 h 43219"/>
                    <a:gd name="connsiteX12" fmla="*/ 22177 w 43256"/>
                    <a:gd name="connsiteY12" fmla="*/ 4579 h 43219"/>
                    <a:gd name="connsiteX13" fmla="*/ 22536 w 43256"/>
                    <a:gd name="connsiteY13" fmla="*/ 3189 h 43219"/>
                    <a:gd name="connsiteX14" fmla="*/ 14036 w 43256"/>
                    <a:gd name="connsiteY14" fmla="*/ 5051 h 43219"/>
                    <a:gd name="connsiteX15" fmla="*/ 15336 w 43256"/>
                    <a:gd name="connsiteY15" fmla="*/ 6399 h 43219"/>
                    <a:gd name="connsiteX16" fmla="*/ 4163 w 43256"/>
                    <a:gd name="connsiteY16" fmla="*/ 15648 h 43219"/>
                    <a:gd name="connsiteX17" fmla="*/ 3936 w 43256"/>
                    <a:gd name="connsiteY17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28863 w 43256"/>
                    <a:gd name="connsiteY2" fmla="*/ 34610 h 43219"/>
                    <a:gd name="connsiteX3" fmla="*/ 28596 w 43256"/>
                    <a:gd name="connsiteY3" fmla="*/ 36519 h 43219"/>
                    <a:gd name="connsiteX4" fmla="*/ 41834 w 43256"/>
                    <a:gd name="connsiteY4" fmla="*/ 15213 h 43219"/>
                    <a:gd name="connsiteX5" fmla="*/ 40386 w 43256"/>
                    <a:gd name="connsiteY5" fmla="*/ 17889 h 43219"/>
                    <a:gd name="connsiteX6" fmla="*/ 38360 w 43256"/>
                    <a:gd name="connsiteY6" fmla="*/ 5285 h 43219"/>
                    <a:gd name="connsiteX7" fmla="*/ 38436 w 43256"/>
                    <a:gd name="connsiteY7" fmla="*/ 6549 h 43219"/>
                    <a:gd name="connsiteX8" fmla="*/ 29114 w 43256"/>
                    <a:gd name="connsiteY8" fmla="*/ 3811 h 43219"/>
                    <a:gd name="connsiteX9" fmla="*/ 29856 w 43256"/>
                    <a:gd name="connsiteY9" fmla="*/ 2199 h 43219"/>
                    <a:gd name="connsiteX10" fmla="*/ 22177 w 43256"/>
                    <a:gd name="connsiteY10" fmla="*/ 4579 h 43219"/>
                    <a:gd name="connsiteX11" fmla="*/ 22536 w 43256"/>
                    <a:gd name="connsiteY11" fmla="*/ 3189 h 43219"/>
                    <a:gd name="connsiteX12" fmla="*/ 14036 w 43256"/>
                    <a:gd name="connsiteY12" fmla="*/ 5051 h 43219"/>
                    <a:gd name="connsiteX13" fmla="*/ 15336 w 43256"/>
                    <a:gd name="connsiteY13" fmla="*/ 6399 h 43219"/>
                    <a:gd name="connsiteX14" fmla="*/ 4163 w 43256"/>
                    <a:gd name="connsiteY14" fmla="*/ 15648 h 43219"/>
                    <a:gd name="connsiteX15" fmla="*/ 3936 w 43256"/>
                    <a:gd name="connsiteY15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10" fmla="*/ 14036 w 43256"/>
                    <a:gd name="connsiteY10" fmla="*/ 5051 h 43219"/>
                    <a:gd name="connsiteX11" fmla="*/ 15336 w 43256"/>
                    <a:gd name="connsiteY11" fmla="*/ 6399 h 43219"/>
                    <a:gd name="connsiteX12" fmla="*/ 4163 w 43256"/>
                    <a:gd name="connsiteY12" fmla="*/ 15648 h 43219"/>
                    <a:gd name="connsiteX13" fmla="*/ 3936 w 43256"/>
                    <a:gd name="connsiteY13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10" fmla="*/ 14036 w 43256"/>
                    <a:gd name="connsiteY10" fmla="*/ 5051 h 43219"/>
                    <a:gd name="connsiteX11" fmla="*/ 15336 w 43256"/>
                    <a:gd name="connsiteY11" fmla="*/ 63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645 w 43256"/>
                    <a:gd name="connsiteY0" fmla="*/ 34309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734 w 43256"/>
                    <a:gd name="connsiteY0" fmla="*/ 35017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8996 w 43256"/>
                    <a:gd name="connsiteY12" fmla="*/ 35250 h 43219"/>
                    <a:gd name="connsiteX13" fmla="*/ 35431 w 43256"/>
                    <a:gd name="connsiteY13" fmla="*/ 35960 h 43219"/>
                    <a:gd name="connsiteX14" fmla="*/ 28591 w 43256"/>
                    <a:gd name="connsiteY14" fmla="*/ 36674 h 43219"/>
                    <a:gd name="connsiteX15" fmla="*/ 23703 w 43256"/>
                    <a:gd name="connsiteY15" fmla="*/ 42965 h 43219"/>
                    <a:gd name="connsiteX16" fmla="*/ 16516 w 43256"/>
                    <a:gd name="connsiteY16" fmla="*/ 39125 h 43219"/>
                    <a:gd name="connsiteX17" fmla="*/ 5840 w 43256"/>
                    <a:gd name="connsiteY17" fmla="*/ 35331 h 43219"/>
                    <a:gd name="connsiteX18" fmla="*/ 1146 w 43256"/>
                    <a:gd name="connsiteY18" fmla="*/ 31109 h 43219"/>
                    <a:gd name="connsiteX19" fmla="*/ 2149 w 43256"/>
                    <a:gd name="connsiteY19" fmla="*/ 25410 h 43219"/>
                    <a:gd name="connsiteX20" fmla="*/ 31 w 43256"/>
                    <a:gd name="connsiteY20" fmla="*/ 19563 h 43219"/>
                    <a:gd name="connsiteX21" fmla="*/ 3899 w 43256"/>
                    <a:gd name="connsiteY21" fmla="*/ 14366 h 43219"/>
                    <a:gd name="connsiteX22" fmla="*/ 3936 w 43256"/>
                    <a:gd name="connsiteY22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8996 w 43256"/>
                    <a:gd name="connsiteY12" fmla="*/ 35250 h 43219"/>
                    <a:gd name="connsiteX13" fmla="*/ 35431 w 43256"/>
                    <a:gd name="connsiteY13" fmla="*/ 35960 h 43219"/>
                    <a:gd name="connsiteX14" fmla="*/ 28591 w 43256"/>
                    <a:gd name="connsiteY14" fmla="*/ 36674 h 43219"/>
                    <a:gd name="connsiteX15" fmla="*/ 23703 w 43256"/>
                    <a:gd name="connsiteY15" fmla="*/ 42965 h 43219"/>
                    <a:gd name="connsiteX16" fmla="*/ 16516 w 43256"/>
                    <a:gd name="connsiteY16" fmla="*/ 39125 h 43219"/>
                    <a:gd name="connsiteX17" fmla="*/ 5840 w 43256"/>
                    <a:gd name="connsiteY17" fmla="*/ 35331 h 43219"/>
                    <a:gd name="connsiteX18" fmla="*/ 1146 w 43256"/>
                    <a:gd name="connsiteY18" fmla="*/ 31109 h 43219"/>
                    <a:gd name="connsiteX19" fmla="*/ 2149 w 43256"/>
                    <a:gd name="connsiteY19" fmla="*/ 25410 h 43219"/>
                    <a:gd name="connsiteX20" fmla="*/ 31 w 43256"/>
                    <a:gd name="connsiteY20" fmla="*/ 19563 h 43219"/>
                    <a:gd name="connsiteX21" fmla="*/ 3899 w 43256"/>
                    <a:gd name="connsiteY21" fmla="*/ 14366 h 43219"/>
                    <a:gd name="connsiteX22" fmla="*/ 3936 w 43256"/>
                    <a:gd name="connsiteY22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146 w 43256"/>
                    <a:gd name="connsiteY13" fmla="*/ 35318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146 w 43256"/>
                    <a:gd name="connsiteY13" fmla="*/ 35318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12 w 43256"/>
                    <a:gd name="connsiteY13" fmla="*/ 35606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3256" h="43219">
                      <a:moveTo>
                        <a:pt x="3936" y="14229"/>
                      </a:moveTo>
                      <a:cubicBezTo>
                        <a:pt x="3665" y="11516"/>
                        <a:pt x="4297" y="8780"/>
                        <a:pt x="5659" y="6766"/>
                      </a:cubicBezTo>
                      <a:cubicBezTo>
                        <a:pt x="7811" y="3585"/>
                        <a:pt x="11300" y="2876"/>
                        <a:pt x="14041" y="5061"/>
                      </a:cubicBezTo>
                      <a:cubicBezTo>
                        <a:pt x="15714" y="768"/>
                        <a:pt x="19950" y="-119"/>
                        <a:pt x="22492" y="3291"/>
                      </a:cubicBezTo>
                      <a:cubicBezTo>
                        <a:pt x="23133" y="1542"/>
                        <a:pt x="24364" y="333"/>
                        <a:pt x="25785" y="59"/>
                      </a:cubicBezTo>
                      <a:cubicBezTo>
                        <a:pt x="27349" y="-243"/>
                        <a:pt x="28911" y="629"/>
                        <a:pt x="29869" y="2340"/>
                      </a:cubicBezTo>
                      <a:cubicBezTo>
                        <a:pt x="31251" y="126"/>
                        <a:pt x="33537" y="-601"/>
                        <a:pt x="35499" y="549"/>
                      </a:cubicBezTo>
                      <a:cubicBezTo>
                        <a:pt x="36994" y="1425"/>
                        <a:pt x="38066" y="3259"/>
                        <a:pt x="38354" y="5435"/>
                      </a:cubicBezTo>
                      <a:cubicBezTo>
                        <a:pt x="40082" y="6077"/>
                        <a:pt x="41458" y="7857"/>
                        <a:pt x="42018" y="10177"/>
                      </a:cubicBezTo>
                      <a:cubicBezTo>
                        <a:pt x="42425" y="11861"/>
                        <a:pt x="42367" y="13690"/>
                        <a:pt x="41854" y="15319"/>
                      </a:cubicBezTo>
                      <a:cubicBezTo>
                        <a:pt x="43115" y="17553"/>
                        <a:pt x="43556" y="20449"/>
                        <a:pt x="43052" y="23181"/>
                      </a:cubicBezTo>
                      <a:cubicBezTo>
                        <a:pt x="42382" y="26813"/>
                        <a:pt x="40164" y="29533"/>
                        <a:pt x="37440" y="30063"/>
                      </a:cubicBezTo>
                      <a:cubicBezTo>
                        <a:pt x="37480" y="30755"/>
                        <a:pt x="37355" y="31595"/>
                        <a:pt x="37012" y="32109"/>
                      </a:cubicBezTo>
                      <a:cubicBezTo>
                        <a:pt x="37971" y="31489"/>
                        <a:pt x="40489" y="32793"/>
                        <a:pt x="39313" y="36007"/>
                      </a:cubicBezTo>
                      <a:cubicBezTo>
                        <a:pt x="38504" y="38128"/>
                        <a:pt x="35744" y="37404"/>
                        <a:pt x="36050" y="35003"/>
                      </a:cubicBezTo>
                      <a:cubicBezTo>
                        <a:pt x="35764" y="35454"/>
                        <a:pt x="35423" y="35938"/>
                        <a:pt x="35118" y="36183"/>
                      </a:cubicBezTo>
                      <a:cubicBezTo>
                        <a:pt x="34125" y="36981"/>
                        <a:pt x="30740" y="38498"/>
                        <a:pt x="28591" y="36674"/>
                      </a:cubicBezTo>
                      <a:cubicBezTo>
                        <a:pt x="27896" y="39807"/>
                        <a:pt x="26035" y="42202"/>
                        <a:pt x="23703" y="42965"/>
                      </a:cubicBezTo>
                      <a:cubicBezTo>
                        <a:pt x="20955" y="43864"/>
                        <a:pt x="18087" y="42332"/>
                        <a:pt x="16516" y="39125"/>
                      </a:cubicBezTo>
                      <a:cubicBezTo>
                        <a:pt x="12808" y="42169"/>
                        <a:pt x="7992" y="40458"/>
                        <a:pt x="5840" y="35331"/>
                      </a:cubicBezTo>
                      <a:cubicBezTo>
                        <a:pt x="3726" y="35668"/>
                        <a:pt x="1741" y="33883"/>
                        <a:pt x="1146" y="31109"/>
                      </a:cubicBezTo>
                      <a:cubicBezTo>
                        <a:pt x="715" y="29102"/>
                        <a:pt x="1096" y="26936"/>
                        <a:pt x="2149" y="25410"/>
                      </a:cubicBezTo>
                      <a:cubicBezTo>
                        <a:pt x="655" y="24213"/>
                        <a:pt x="-177" y="21916"/>
                        <a:pt x="31" y="19563"/>
                      </a:cubicBezTo>
                      <a:cubicBezTo>
                        <a:pt x="275" y="16808"/>
                        <a:pt x="1881" y="14650"/>
                        <a:pt x="3899" y="14366"/>
                      </a:cubicBezTo>
                      <a:cubicBezTo>
                        <a:pt x="3911" y="14320"/>
                        <a:pt x="3924" y="14275"/>
                        <a:pt x="3936" y="14229"/>
                      </a:cubicBezTo>
                      <a:close/>
                    </a:path>
                    <a:path w="43256" h="43219" fill="none" extrusionOk="0">
                      <a:moveTo>
                        <a:pt x="28619" y="36455"/>
                      </a:moveTo>
                      <a:cubicBezTo>
                        <a:pt x="28580" y="37102"/>
                        <a:pt x="28734" y="35897"/>
                        <a:pt x="28596" y="36519"/>
                      </a:cubicBezTo>
                    </a:path>
                  </a:pathLst>
                </a:custGeom>
                <a:solidFill>
                  <a:srgbClr val="FFFFFF"/>
                </a:solidFill>
                <a:ln w="38100">
                  <a:solidFill>
                    <a:schemeClr val="accent2"/>
                  </a:solidFill>
                  <a:round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>
                    <a:solidFill>
                      <a:schemeClr val="dk1"/>
                    </a:solidFill>
                  </a:endParaRPr>
                </a:p>
              </p:txBody>
            </p:sp>
            <p:sp>
              <p:nvSpPr>
                <p:cNvPr id="70" name="円/楕円 65">
                  <a:extLst>
                    <a:ext uri="{FF2B5EF4-FFF2-40B4-BE49-F238E27FC236}">
                      <a16:creationId xmlns:a16="http://schemas.microsoft.com/office/drawing/2014/main" id="{2584E34C-7606-4F07-A56E-F8903F9F4AC3}"/>
                    </a:ext>
                  </a:extLst>
                </p:cNvPr>
                <p:cNvSpPr/>
                <p:nvPr/>
              </p:nvSpPr>
              <p:spPr>
                <a:xfrm>
                  <a:off x="3050965" y="4462377"/>
                  <a:ext cx="118273" cy="110165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chemeClr val="accent2"/>
                  </a:solidFill>
                  <a:round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/>
                </a:p>
              </p:txBody>
            </p:sp>
          </p:grpSp>
          <p:sp>
            <p:nvSpPr>
              <p:cNvPr id="67" name="テキスト ボックス 66">
                <a:extLst>
                  <a:ext uri="{FF2B5EF4-FFF2-40B4-BE49-F238E27FC236}">
                    <a16:creationId xmlns:a16="http://schemas.microsoft.com/office/drawing/2014/main" id="{CA549C64-917C-4EFB-9EA9-06DF2BDCDE0E}"/>
                  </a:ext>
                </a:extLst>
              </p:cNvPr>
              <p:cNvSpPr txBox="1"/>
              <p:nvPr/>
            </p:nvSpPr>
            <p:spPr>
              <a:xfrm rot="283480">
                <a:off x="6448689" y="4528741"/>
                <a:ext cx="2503762" cy="6155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700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買ってくれないと</a:t>
                </a:r>
              </a:p>
              <a:p>
                <a:pPr algn="ctr"/>
                <a:r>
                  <a:rPr lang="ja-JP" altLang="en-US" sz="1700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生活できない</a:t>
                </a:r>
                <a:r>
                  <a:rPr lang="en-US" altLang="ja-JP" sz="1700" dirty="0">
                    <a:solidFill>
                      <a:schemeClr val="accent2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…</a:t>
                </a:r>
              </a:p>
            </p:txBody>
          </p:sp>
        </p:grpSp>
      </p:grpSp>
      <p:sp>
        <p:nvSpPr>
          <p:cNvPr id="71" name="乗算記号 42">
            <a:extLst>
              <a:ext uri="{FF2B5EF4-FFF2-40B4-BE49-F238E27FC236}">
                <a16:creationId xmlns:a16="http://schemas.microsoft.com/office/drawing/2014/main" id="{AB6859B8-1854-43CB-A551-C47AA3CFF7D1}"/>
              </a:ext>
            </a:extLst>
          </p:cNvPr>
          <p:cNvSpPr/>
          <p:nvPr/>
        </p:nvSpPr>
        <p:spPr>
          <a:xfrm rot="20932626">
            <a:off x="-217674" y="2156607"/>
            <a:ext cx="2040134" cy="2013785"/>
          </a:xfrm>
          <a:prstGeom prst="mathMultiply">
            <a:avLst>
              <a:gd name="adj1" fmla="val 13871"/>
            </a:avLst>
          </a:prstGeom>
          <a:solidFill>
            <a:schemeClr val="bg1">
              <a:alpha val="80000"/>
            </a:schemeClr>
          </a:solidFill>
          <a:ln w="381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4463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18. </a:t>
            </a:r>
            <a:r>
              <a:rPr lang="ja-JP" altLang="en-US" dirty="0"/>
              <a:t>海賊版は見ない！</a:t>
            </a:r>
          </a:p>
        </p:txBody>
      </p:sp>
      <p:sp>
        <p:nvSpPr>
          <p:cNvPr id="31" name="角丸四角形 30"/>
          <p:cNvSpPr/>
          <p:nvPr/>
        </p:nvSpPr>
        <p:spPr>
          <a:xfrm>
            <a:off x="345744" y="786349"/>
            <a:ext cx="8664906" cy="3072221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1066050" y="1307867"/>
            <a:ext cx="729055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漫画家など、作品を作る人が時間と労力をかけたものを、タダで手に入れようとするのはおかしなことです。</a:t>
            </a: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漫画家が一生けん命作った作品を、正しくない方法で手に入れても良いのかどうか、考えてみましょう。</a:t>
            </a:r>
          </a:p>
        </p:txBody>
      </p:sp>
      <p:pic>
        <p:nvPicPr>
          <p:cNvPr id="33" name="Picture 2" descr="D:\_プロジェクト\201512_徳島市教育研究所\07_illustration\ICTすだちくん0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784" y="4740930"/>
            <a:ext cx="1690901" cy="212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" name="グループ化 44"/>
          <p:cNvGrpSpPr/>
          <p:nvPr/>
        </p:nvGrpSpPr>
        <p:grpSpPr>
          <a:xfrm rot="267310">
            <a:off x="4172117" y="3416716"/>
            <a:ext cx="4827151" cy="2135414"/>
            <a:chOff x="-1215336" y="3723478"/>
            <a:chExt cx="5170372" cy="2244875"/>
          </a:xfrm>
        </p:grpSpPr>
        <p:sp>
          <p:nvSpPr>
            <p:cNvPr id="46" name="雲 31"/>
            <p:cNvSpPr/>
            <p:nvPr/>
          </p:nvSpPr>
          <p:spPr>
            <a:xfrm rot="197991">
              <a:off x="-1215336" y="3723478"/>
              <a:ext cx="5170372" cy="2244875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>
                <a:solidFill>
                  <a:schemeClr val="dk1"/>
                </a:solidFill>
              </a:endParaRPr>
            </a:p>
          </p:txBody>
        </p:sp>
        <p:sp>
          <p:nvSpPr>
            <p:cNvPr id="47" name="正方形/長方形 46"/>
            <p:cNvSpPr/>
            <p:nvPr/>
          </p:nvSpPr>
          <p:spPr>
            <a:xfrm rot="21512690">
              <a:off x="-823793" y="4335882"/>
              <a:ext cx="4572000" cy="113243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作品はお金を支払って手に入れよう！</a:t>
              </a:r>
            </a:p>
          </p:txBody>
        </p:sp>
      </p:grpSp>
      <p:pic>
        <p:nvPicPr>
          <p:cNvPr id="4" name="図 3">
            <a:extLst>
              <a:ext uri="{FF2B5EF4-FFF2-40B4-BE49-F238E27FC236}">
                <a16:creationId xmlns:a16="http://schemas.microsoft.com/office/drawing/2014/main" id="{8AD230EA-62FA-4D30-A3D2-0F13783AFC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8965" y="3034755"/>
            <a:ext cx="3823245" cy="38232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21034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18話 海賊版は見ない！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9845</TotalTime>
  <Words>343</Words>
  <PresentationFormat>画面に合わせる (4:3)</PresentationFormat>
  <Paragraphs>30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第18話  海賊版は見ない！</vt:lpstr>
      <vt:lpstr>18. 海賊版は見ない！</vt:lpstr>
      <vt:lpstr>18. 海賊版は見ない！</vt:lpstr>
      <vt:lpstr>18. 海賊版は見ない！</vt:lpstr>
      <vt:lpstr>18. 海賊版は見ない！</vt:lpstr>
      <vt:lpstr>18. 海賊版は見ない！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2019-12-18T05:51:40Z</cp:lastPrinted>
  <dcterms:created xsi:type="dcterms:W3CDTF">2016-01-27T02:00:48Z</dcterms:created>
  <dcterms:modified xsi:type="dcterms:W3CDTF">2022-08-15T08:47:41Z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