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79" r:id="rId2"/>
    <p:sldId id="382" r:id="rId3"/>
    <p:sldId id="392" r:id="rId4"/>
    <p:sldId id="393" r:id="rId5"/>
    <p:sldId id="394" r:id="rId6"/>
    <p:sldId id="395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21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88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75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463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23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628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18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海賊版は見ない！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F30C4FA3-AE56-47DE-932A-04F9D185B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24" y="1624726"/>
            <a:ext cx="5233274" cy="5233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インターネットを見ていて、たまたま漫画をたくさん見られるサイトを見つけた鳴門くん。しかもすべて無料です。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32708" y="2169731"/>
            <a:ext cx="3582414" cy="1792562"/>
            <a:chOff x="-949664" y="1751109"/>
            <a:chExt cx="4142596" cy="22783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949664" y="1751109"/>
              <a:ext cx="4142596" cy="2278374"/>
              <a:chOff x="-957223" y="2069802"/>
              <a:chExt cx="5448345" cy="3429927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4103228" y="4993742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957223" y="2069802"/>
                <a:ext cx="5328569" cy="342992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3729500" y="4719989"/>
                <a:ext cx="279400" cy="26024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4372849" y="5202603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332344" y="2188211"/>
              <a:ext cx="3119976" cy="140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あれっ！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このサイト、漫画がたくさんある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 flipH="1">
            <a:off x="1493633" y="4726226"/>
            <a:ext cx="3264803" cy="1444261"/>
            <a:chOff x="-330776" y="2087943"/>
            <a:chExt cx="3264803" cy="144426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-330776" y="2087943"/>
              <a:ext cx="3264803" cy="1444261"/>
              <a:chOff x="-143263" y="2576879"/>
              <a:chExt cx="4293870" cy="2174231"/>
            </a:xfrm>
            <a:solidFill>
              <a:srgbClr val="FFFFFF"/>
            </a:solidFill>
          </p:grpSpPr>
          <p:sp>
            <p:nvSpPr>
              <p:cNvPr id="65" name="円/楕円 14"/>
              <p:cNvSpPr/>
              <p:nvPr/>
            </p:nvSpPr>
            <p:spPr>
              <a:xfrm>
                <a:off x="39901" y="2982573"/>
                <a:ext cx="183844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雲 31"/>
              <p:cNvSpPr/>
              <p:nvPr/>
            </p:nvSpPr>
            <p:spPr>
              <a:xfrm rot="197991">
                <a:off x="635641" y="2576879"/>
                <a:ext cx="3514966" cy="217423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67" name="円/楕円 16"/>
              <p:cNvSpPr/>
              <p:nvPr/>
            </p:nvSpPr>
            <p:spPr>
              <a:xfrm>
                <a:off x="242923" y="311507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円/楕円 17"/>
              <p:cNvSpPr/>
              <p:nvPr/>
            </p:nvSpPr>
            <p:spPr>
              <a:xfrm>
                <a:off x="-143263" y="2862550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-285812" y="2592668"/>
              <a:ext cx="2926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しかも無料だ！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1" name="テキスト ボックス 110"/>
          <p:cNvSpPr txBox="1"/>
          <p:nvPr/>
        </p:nvSpPr>
        <p:spPr>
          <a:xfrm>
            <a:off x="6822722" y="6173934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FBA75241-67C9-469D-B038-B2D055993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1" y="1602566"/>
            <a:ext cx="5255434" cy="5255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違法サイトだと思ったものの、友達に教えたくなった鳴門くんは、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でそのサイトを紹介しました。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5227729" y="1816914"/>
            <a:ext cx="3710906" cy="2015972"/>
            <a:chOff x="-1629613" y="1796725"/>
            <a:chExt cx="4291180" cy="2562331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-1629613" y="1796725"/>
              <a:ext cx="4291180" cy="2562331"/>
              <a:chOff x="-1851493" y="2138474"/>
              <a:chExt cx="5643764" cy="3857408"/>
            </a:xfrm>
            <a:solidFill>
              <a:srgbClr val="FFFFFF"/>
            </a:solidFill>
          </p:grpSpPr>
          <p:sp>
            <p:nvSpPr>
              <p:cNvPr id="43" name="円/楕円 14"/>
              <p:cNvSpPr/>
              <p:nvPr/>
            </p:nvSpPr>
            <p:spPr>
              <a:xfrm>
                <a:off x="-968739" y="5654972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雲 31"/>
              <p:cNvSpPr/>
              <p:nvPr/>
            </p:nvSpPr>
            <p:spPr>
              <a:xfrm rot="21402009" flipH="1">
                <a:off x="-1851493" y="2138474"/>
                <a:ext cx="5643764" cy="346200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5" name="円/楕円 16"/>
              <p:cNvSpPr/>
              <p:nvPr/>
            </p:nvSpPr>
            <p:spPr>
              <a:xfrm>
                <a:off x="-784894" y="5312768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円/楕円 17"/>
              <p:cNvSpPr/>
              <p:nvPr/>
            </p:nvSpPr>
            <p:spPr>
              <a:xfrm>
                <a:off x="-1145895" y="5908402"/>
                <a:ext cx="85144" cy="87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-1398562" y="2434356"/>
              <a:ext cx="4050212" cy="97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違法サイトかなあ・・・</a:t>
              </a:r>
              <a:br>
                <a:rPr lang="en-US" altLang="ja-JP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でも別に見てもいいよね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74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らくがき, 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EDFF9D20-29B8-4426-9A28-44FDC4460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66" y="1602261"/>
            <a:ext cx="5255739" cy="5255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ところが、「違法サイトを広めるな」「海賊版を平気で見るなんておかしい」と、いろんな人から怒られてしまいました。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639424" y="1488942"/>
            <a:ext cx="3473484" cy="2252755"/>
            <a:chOff x="5639424" y="1488942"/>
            <a:chExt cx="3473484" cy="2252755"/>
          </a:xfrm>
        </p:grpSpPr>
        <p:grpSp>
          <p:nvGrpSpPr>
            <p:cNvPr id="35" name="グループ化 34"/>
            <p:cNvGrpSpPr/>
            <p:nvPr/>
          </p:nvGrpSpPr>
          <p:grpSpPr>
            <a:xfrm rot="816526">
              <a:off x="5639424" y="1488942"/>
              <a:ext cx="3473484" cy="2252755"/>
              <a:chOff x="-5223648" y="1664841"/>
              <a:chExt cx="5424994" cy="2961661"/>
            </a:xfrm>
          </p:grpSpPr>
          <p:sp>
            <p:nvSpPr>
              <p:cNvPr id="36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7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テキスト ボックス 37"/>
            <p:cNvSpPr txBox="1"/>
            <p:nvPr/>
          </p:nvSpPr>
          <p:spPr>
            <a:xfrm rot="260126">
              <a:off x="6343083" y="2240937"/>
              <a:ext cx="2300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そんなもの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広めるなよ！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696337" y="4206447"/>
            <a:ext cx="3473484" cy="2438852"/>
            <a:chOff x="5696337" y="4206447"/>
            <a:chExt cx="3473484" cy="2438852"/>
          </a:xfrm>
        </p:grpSpPr>
        <p:grpSp>
          <p:nvGrpSpPr>
            <p:cNvPr id="39" name="グループ化 38"/>
            <p:cNvGrpSpPr/>
            <p:nvPr/>
          </p:nvGrpSpPr>
          <p:grpSpPr>
            <a:xfrm rot="199934">
              <a:off x="5696337" y="4206447"/>
              <a:ext cx="3473484" cy="2438852"/>
              <a:chOff x="-5223648" y="1664841"/>
              <a:chExt cx="5424994" cy="2961661"/>
            </a:xfrm>
          </p:grpSpPr>
          <p:sp>
            <p:nvSpPr>
              <p:cNvPr id="40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テキスト ボックス 41"/>
            <p:cNvSpPr txBox="1"/>
            <p:nvPr/>
          </p:nvSpPr>
          <p:spPr>
            <a:xfrm rot="21243534">
              <a:off x="6513645" y="5034554"/>
              <a:ext cx="2300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普通に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犯罪だよね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7309" y="4036313"/>
            <a:ext cx="3473484" cy="2438852"/>
            <a:chOff x="47309" y="4036313"/>
            <a:chExt cx="3473484" cy="2438852"/>
          </a:xfrm>
        </p:grpSpPr>
        <p:grpSp>
          <p:nvGrpSpPr>
            <p:cNvPr id="43" name="グループ化 42"/>
            <p:cNvGrpSpPr/>
            <p:nvPr/>
          </p:nvGrpSpPr>
          <p:grpSpPr>
            <a:xfrm rot="424041">
              <a:off x="47309" y="4036313"/>
              <a:ext cx="3473484" cy="2438852"/>
              <a:chOff x="-5223648" y="1664841"/>
              <a:chExt cx="5424994" cy="2961661"/>
            </a:xfrm>
          </p:grpSpPr>
          <p:sp>
            <p:nvSpPr>
              <p:cNvPr id="44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5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テキスト ボックス 45"/>
            <p:cNvSpPr txBox="1"/>
            <p:nvPr/>
          </p:nvSpPr>
          <p:spPr>
            <a:xfrm rot="21467641">
              <a:off x="948100" y="4898632"/>
              <a:ext cx="2300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ちゃんと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買いなよ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95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812798"/>
          </a:xfrm>
        </p:spPr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6007" y="2186873"/>
            <a:ext cx="8571987" cy="2516434"/>
            <a:chOff x="286007" y="2186873"/>
            <a:chExt cx="8571987" cy="2516434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20683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908794" y="2630026"/>
              <a:ext cx="5768692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漫画などを無料でたくさん見られるサイトは、「勝手にコピーした海賊版」を置いている、「違法サイト」かもしれません。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そのサイトを見ることで、法律を守らずお金もうけをしようとしている人たちを、手助けしていることになります。</a:t>
              </a:r>
            </a:p>
          </p:txBody>
        </p:sp>
        <p:pic>
          <p:nvPicPr>
            <p:cNvPr id="3" name="図 2" descr="食品, 光 が含まれている画像&#10;&#10;自動的に生成された説明">
              <a:extLst>
                <a:ext uri="{FF2B5EF4-FFF2-40B4-BE49-F238E27FC236}">
                  <a16:creationId xmlns:a16="http://schemas.microsoft.com/office/drawing/2014/main" id="{87D02950-E8C5-4478-8B87-20160629E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09" y="2186873"/>
              <a:ext cx="1433782" cy="25164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286007" y="4457823"/>
            <a:ext cx="8928407" cy="2357001"/>
            <a:chOff x="286007" y="4457823"/>
            <a:chExt cx="8928407" cy="235700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856971"/>
              <a:ext cx="8571987" cy="1812421"/>
              <a:chOff x="286007" y="4855948"/>
              <a:chExt cx="8571987" cy="181242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21171" y="4893456"/>
                <a:ext cx="5073655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きちんとお金を出して作品を買わないと、漫画家は作品を作れなくなってしまいます。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海賊版が広まって、みんなお金を出さずに漫画を読もうとすれば、いずれは誰も漫画を描かなくなってしまうかもしれません。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5" name="図 4" descr="コンピュータ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6975189-AD30-4188-B72F-012739C8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575" y="4559300"/>
              <a:ext cx="3066294" cy="22555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7319E7BD-F6E7-45B5-9BDE-54E4AF3F6076}"/>
                </a:ext>
              </a:extLst>
            </p:cNvPr>
            <p:cNvGrpSpPr/>
            <p:nvPr/>
          </p:nvGrpSpPr>
          <p:grpSpPr>
            <a:xfrm>
              <a:off x="6710652" y="4457823"/>
              <a:ext cx="2503762" cy="1143038"/>
              <a:chOff x="6448689" y="4248742"/>
              <a:chExt cx="2503762" cy="1143038"/>
            </a:xfrm>
          </p:grpSpPr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FF35D7BD-F737-4FCE-9D71-FF39DF2C0D10}"/>
                  </a:ext>
                </a:extLst>
              </p:cNvPr>
              <p:cNvGrpSpPr/>
              <p:nvPr/>
            </p:nvGrpSpPr>
            <p:grpSpPr>
              <a:xfrm rot="299488" flipH="1">
                <a:off x="6606657" y="4248742"/>
                <a:ext cx="2208560" cy="1143038"/>
                <a:chOff x="-170578" y="2133967"/>
                <a:chExt cx="3339816" cy="2596143"/>
              </a:xfrm>
            </p:grpSpPr>
            <p:sp>
              <p:nvSpPr>
                <p:cNvPr id="68" name="円/楕円 63">
                  <a:extLst>
                    <a:ext uri="{FF2B5EF4-FFF2-40B4-BE49-F238E27FC236}">
                      <a16:creationId xmlns:a16="http://schemas.microsoft.com/office/drawing/2014/main" id="{85A1872F-B1A6-4E50-B451-63EF6E5A9A16}"/>
                    </a:ext>
                  </a:extLst>
                </p:cNvPr>
                <p:cNvSpPr/>
                <p:nvPr/>
              </p:nvSpPr>
              <p:spPr>
                <a:xfrm>
                  <a:off x="2827524" y="4375570"/>
                  <a:ext cx="183844" cy="171240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  <p:sp>
              <p:nvSpPr>
                <p:cNvPr id="69" name="雲 31">
                  <a:extLst>
                    <a:ext uri="{FF2B5EF4-FFF2-40B4-BE49-F238E27FC236}">
                      <a16:creationId xmlns:a16="http://schemas.microsoft.com/office/drawing/2014/main" id="{A0D06360-2CF4-49B4-8DF6-D87B60EB8F94}"/>
                    </a:ext>
                  </a:extLst>
                </p:cNvPr>
                <p:cNvSpPr/>
                <p:nvPr/>
              </p:nvSpPr>
              <p:spPr>
                <a:xfrm rot="197991">
                  <a:off x="-170578" y="2133967"/>
                  <a:ext cx="3286307" cy="2596143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70" name="円/楕円 65">
                  <a:extLst>
                    <a:ext uri="{FF2B5EF4-FFF2-40B4-BE49-F238E27FC236}">
                      <a16:creationId xmlns:a16="http://schemas.microsoft.com/office/drawing/2014/main" id="{2584E34C-7606-4F07-A56E-F8903F9F4AC3}"/>
                    </a:ext>
                  </a:extLst>
                </p:cNvPr>
                <p:cNvSpPr/>
                <p:nvPr/>
              </p:nvSpPr>
              <p:spPr>
                <a:xfrm>
                  <a:off x="3050965" y="4462377"/>
                  <a:ext cx="118273" cy="11016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A549C64-917C-4EFB-9EA9-06DF2BDCDE0E}"/>
                  </a:ext>
                </a:extLst>
              </p:cNvPr>
              <p:cNvSpPr txBox="1"/>
              <p:nvPr/>
            </p:nvSpPr>
            <p:spPr>
              <a:xfrm rot="283480">
                <a:off x="6448689" y="4528741"/>
                <a:ext cx="250376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買ってくれないと</a:t>
                </a:r>
              </a:p>
              <a:p>
                <a:pPr algn="ctr"/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生活できない</a:t>
                </a:r>
                <a:r>
                  <a:rPr lang="en-US" altLang="ja-JP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…</a:t>
                </a:r>
              </a:p>
            </p:txBody>
          </p:sp>
        </p:grpSp>
      </p:grpSp>
      <p:sp>
        <p:nvSpPr>
          <p:cNvPr id="71" name="乗算記号 42">
            <a:extLst>
              <a:ext uri="{FF2B5EF4-FFF2-40B4-BE49-F238E27FC236}">
                <a16:creationId xmlns:a16="http://schemas.microsoft.com/office/drawing/2014/main" id="{AB6859B8-1854-43CB-A551-C47AA3CFF7D1}"/>
              </a:ext>
            </a:extLst>
          </p:cNvPr>
          <p:cNvSpPr/>
          <p:nvPr/>
        </p:nvSpPr>
        <p:spPr>
          <a:xfrm rot="20932626">
            <a:off x="-217674" y="2156607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4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345744" y="786349"/>
            <a:ext cx="8664906" cy="307222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66050" y="1307867"/>
            <a:ext cx="72905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漫画家など、作品を作る人が時間と労力をかけたものを、タダで手に入れようとするのはおかしなことです。</a:t>
            </a: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漫画家が一生けん命作った作品を、正しくない方法で手に入れても良いのかどうか、考えてみましょう。</a:t>
            </a:r>
          </a:p>
        </p:txBody>
      </p:sp>
      <p:pic>
        <p:nvPicPr>
          <p:cNvPr id="33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84" y="4740930"/>
            <a:ext cx="1690901" cy="2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グループ化 44"/>
          <p:cNvGrpSpPr/>
          <p:nvPr/>
        </p:nvGrpSpPr>
        <p:grpSpPr>
          <a:xfrm rot="267310">
            <a:off x="4172117" y="3416716"/>
            <a:ext cx="4827151" cy="2135414"/>
            <a:chOff x="-1215336" y="3723478"/>
            <a:chExt cx="5170372" cy="2244875"/>
          </a:xfrm>
        </p:grpSpPr>
        <p:sp>
          <p:nvSpPr>
            <p:cNvPr id="46" name="雲 31"/>
            <p:cNvSpPr/>
            <p:nvPr/>
          </p:nvSpPr>
          <p:spPr>
            <a:xfrm rot="197991">
              <a:off x="-1215336" y="3723478"/>
              <a:ext cx="5170372" cy="224487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 rot="21512690">
              <a:off x="-823793" y="4335882"/>
              <a:ext cx="4572000" cy="11324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作品はお金を支払って手に入れよう！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AD230EA-62FA-4D30-A3D2-0F13783AF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65" y="3034755"/>
            <a:ext cx="3823245" cy="3823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8話 海賊版は見ない！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343</Words>
  <PresentationFormat>画面に合わせる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第18話  海賊版は見ない！</vt:lpstr>
      <vt:lpstr>18. 海賊版は見ない！</vt:lpstr>
      <vt:lpstr>18. 海賊版は見ない！</vt:lpstr>
      <vt:lpstr>18. 海賊版は見ない！</vt:lpstr>
      <vt:lpstr>18. 海賊版は見ない！</vt:lpstr>
      <vt:lpstr>18. 海賊版は見ない！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