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81" r:id="rId2"/>
    <p:sldId id="384" r:id="rId3"/>
    <p:sldId id="385" r:id="rId4"/>
    <p:sldId id="386" r:id="rId5"/>
    <p:sldId id="398" r:id="rId6"/>
    <p:sldId id="399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3489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5704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8389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85754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7450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8351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第</a:t>
            </a:r>
            <a:r>
              <a:rPr lang="en-US" altLang="ja-JP" sz="4000" dirty="0"/>
              <a:t>20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読書感想文と著作権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6273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61AED3EA-8EF4-4CAB-A5FD-4A8D5147DA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7"/>
          <a:stretch/>
        </p:blipFill>
        <p:spPr>
          <a:xfrm>
            <a:off x="614176" y="64799"/>
            <a:ext cx="8777515" cy="67932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読書感想文の宿題に取り組んでいる美波さんは、インターネットで、ほかの人が書いた同じ本の感想を見つけました。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6721366" y="4903131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grpSp>
        <p:nvGrpSpPr>
          <p:cNvPr id="52" name="グループ化 51"/>
          <p:cNvGrpSpPr/>
          <p:nvPr/>
        </p:nvGrpSpPr>
        <p:grpSpPr>
          <a:xfrm>
            <a:off x="273965" y="2271211"/>
            <a:ext cx="3391081" cy="2340162"/>
            <a:chOff x="-132915" y="2576894"/>
            <a:chExt cx="3391081" cy="2340162"/>
          </a:xfrm>
        </p:grpSpPr>
        <p:sp>
          <p:nvSpPr>
            <p:cNvPr id="53" name="円形吹き出し 3"/>
            <p:cNvSpPr/>
            <p:nvPr/>
          </p:nvSpPr>
          <p:spPr>
            <a:xfrm flipH="1">
              <a:off x="-132915" y="2576894"/>
              <a:ext cx="3296775" cy="234016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4" name="テキスト ボックス 53"/>
            <p:cNvSpPr txBox="1"/>
            <p:nvPr/>
          </p:nvSpPr>
          <p:spPr>
            <a:xfrm>
              <a:off x="100113" y="3240199"/>
              <a:ext cx="31580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あっ、これ同じ本の感想文だ！</a:t>
              </a: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596C32F-0113-4B92-972C-47F982FCAC72}"/>
              </a:ext>
            </a:extLst>
          </p:cNvPr>
          <p:cNvCxnSpPr/>
          <p:nvPr/>
        </p:nvCxnSpPr>
        <p:spPr>
          <a:xfrm flipH="1">
            <a:off x="5650992" y="2779776"/>
            <a:ext cx="219456" cy="228600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34B35FBF-5756-4259-BEA2-22F53D6032FF}"/>
              </a:ext>
            </a:extLst>
          </p:cNvPr>
          <p:cNvCxnSpPr/>
          <p:nvPr/>
        </p:nvCxnSpPr>
        <p:spPr>
          <a:xfrm flipH="1">
            <a:off x="5669280" y="3090672"/>
            <a:ext cx="393192" cy="8229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FFFA932D-D5ED-4A8C-8803-9573E166DA92}"/>
              </a:ext>
            </a:extLst>
          </p:cNvPr>
          <p:cNvCxnSpPr/>
          <p:nvPr/>
        </p:nvCxnSpPr>
        <p:spPr>
          <a:xfrm flipH="1" flipV="1">
            <a:off x="5724144" y="3350014"/>
            <a:ext cx="329184" cy="91278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0271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名刺, ボックス, 部屋 が含まれている画像&#10;&#10;自動的に生成された説明">
            <a:extLst>
              <a:ext uri="{FF2B5EF4-FFF2-40B4-BE49-F238E27FC236}">
                <a16:creationId xmlns:a16="http://schemas.microsoft.com/office/drawing/2014/main" id="{127BFBFB-8B42-4E77-A4A3-076F52A7F9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01"/>
          <a:stretch/>
        </p:blipFill>
        <p:spPr>
          <a:xfrm>
            <a:off x="183241" y="-23533"/>
            <a:ext cx="8777515" cy="68815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自分の書こうとしたことと内容が似ていたので、その感想文をそのまま書き写して、自分の感想として提出することにしました。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5229433" y="1899009"/>
            <a:ext cx="3700036" cy="2276827"/>
            <a:chOff x="4586714" y="2114549"/>
            <a:chExt cx="3700036" cy="2276827"/>
          </a:xfrm>
        </p:grpSpPr>
        <p:sp>
          <p:nvSpPr>
            <p:cNvPr id="32" name="円形吹き出し 3"/>
            <p:cNvSpPr/>
            <p:nvPr/>
          </p:nvSpPr>
          <p:spPr>
            <a:xfrm>
              <a:off x="4586714" y="2114549"/>
              <a:ext cx="3700036" cy="227682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3" name="テキスト ボックス 32"/>
            <p:cNvSpPr txBox="1"/>
            <p:nvPr/>
          </p:nvSpPr>
          <p:spPr>
            <a:xfrm>
              <a:off x="4909536" y="2610777"/>
              <a:ext cx="3267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これマネしちゃおう！そのまま書いても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いいよね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706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ところが、先生から「ほかの人の感想をそのまま書き写してはいけない」と叱られてしまいました。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4" name="図 3" descr="人形, おもちゃ, 挿絵 が含まれている画像&#10;&#10;自動的に生成された説明">
            <a:extLst>
              <a:ext uri="{FF2B5EF4-FFF2-40B4-BE49-F238E27FC236}">
                <a16:creationId xmlns:a16="http://schemas.microsoft.com/office/drawing/2014/main" id="{3E53E5B7-D8DA-4F32-AABD-9C88575AFA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27"/>
          <a:stretch/>
        </p:blipFill>
        <p:spPr>
          <a:xfrm>
            <a:off x="1300196" y="1118391"/>
            <a:ext cx="6826972" cy="57396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3" name="グループ化 62"/>
          <p:cNvGrpSpPr/>
          <p:nvPr/>
        </p:nvGrpSpPr>
        <p:grpSpPr>
          <a:xfrm rot="20878048">
            <a:off x="-204900" y="1605329"/>
            <a:ext cx="4734303" cy="2266898"/>
            <a:chOff x="4376679" y="1307507"/>
            <a:chExt cx="5067300" cy="2426345"/>
          </a:xfrm>
        </p:grpSpPr>
        <p:grpSp>
          <p:nvGrpSpPr>
            <p:cNvPr id="64" name="グループ化 63"/>
            <p:cNvGrpSpPr/>
            <p:nvPr/>
          </p:nvGrpSpPr>
          <p:grpSpPr>
            <a:xfrm rot="1673048" flipH="1">
              <a:off x="4376679" y="1307507"/>
              <a:ext cx="5067300" cy="2426345"/>
              <a:chOff x="7733542" y="1357198"/>
              <a:chExt cx="5067300" cy="2426345"/>
            </a:xfrm>
          </p:grpSpPr>
          <p:sp>
            <p:nvSpPr>
              <p:cNvPr id="66" name="雲 31"/>
              <p:cNvSpPr/>
              <p:nvPr/>
            </p:nvSpPr>
            <p:spPr>
              <a:xfrm rot="6158944">
                <a:off x="8672359" y="771506"/>
                <a:ext cx="2143692" cy="388038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174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3787" y="31499"/>
                      <a:pt x="48174" y="29939"/>
                    </a:cubicBezTo>
                    <a:cubicBezTo>
                      <a:pt x="41679" y="34310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8174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67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1235"/>
              <a:stretch/>
            </p:blipFill>
            <p:spPr bwMode="auto">
              <a:xfrm>
                <a:off x="7733542" y="1357198"/>
                <a:ext cx="5067300" cy="17815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5" name="テキスト ボックス 64"/>
            <p:cNvSpPr txBox="1"/>
            <p:nvPr/>
          </p:nvSpPr>
          <p:spPr>
            <a:xfrm rot="902826">
              <a:off x="5704207" y="2613279"/>
              <a:ext cx="3438805" cy="510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ごめんなさい・・・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1055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/>
        </p:nvGrpSpPr>
        <p:grpSpPr>
          <a:xfrm>
            <a:off x="672641" y="541600"/>
            <a:ext cx="7771630" cy="2143125"/>
            <a:chOff x="672641" y="579700"/>
            <a:chExt cx="7771630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574" y="579700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12798"/>
          </a:xfrm>
        </p:spPr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286007" y="2391635"/>
            <a:ext cx="8571987" cy="2179324"/>
            <a:chOff x="286007" y="2391635"/>
            <a:chExt cx="8571987" cy="2179324"/>
          </a:xfrm>
        </p:grpSpPr>
        <p:sp>
          <p:nvSpPr>
            <p:cNvPr id="20" name="角丸四角形 19"/>
            <p:cNvSpPr/>
            <p:nvPr/>
          </p:nvSpPr>
          <p:spPr>
            <a:xfrm>
              <a:off x="286007" y="2490914"/>
              <a:ext cx="8571987" cy="206838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268045" y="2672326"/>
              <a:ext cx="5478077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人が書いたすべての文章には、「著作権」があります。小説やシナリオのような物語になっていない、感想文でも同じです。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たとえ短い感想文でも、それは書いた人の作品であり、他人が勝手に使って良いものではありません。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4" name="図 3" descr="コンピュータ が含まれている画像&#10;&#10;自動的に生成された説明">
              <a:extLst>
                <a:ext uri="{FF2B5EF4-FFF2-40B4-BE49-F238E27FC236}">
                  <a16:creationId xmlns:a16="http://schemas.microsoft.com/office/drawing/2014/main" id="{BDFBA446-6B77-41DD-9744-1E7B28D3D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276" y="2391635"/>
              <a:ext cx="2903531" cy="217932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" name="グループ化 4"/>
          <p:cNvGrpSpPr/>
          <p:nvPr/>
        </p:nvGrpSpPr>
        <p:grpSpPr>
          <a:xfrm>
            <a:off x="286007" y="4686938"/>
            <a:ext cx="8571987" cy="1994610"/>
            <a:chOff x="286007" y="4686938"/>
            <a:chExt cx="8571987" cy="1994610"/>
          </a:xfrm>
        </p:grpSpPr>
        <p:sp>
          <p:nvSpPr>
            <p:cNvPr id="42" name="角丸四角形 41"/>
            <p:cNvSpPr/>
            <p:nvPr/>
          </p:nvSpPr>
          <p:spPr>
            <a:xfrm>
              <a:off x="286007" y="4869127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11449" y="4949851"/>
              <a:ext cx="53705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414335" y="5049498"/>
              <a:ext cx="5878239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誰かが書いた文章を、そのまま「自分のもの」として使うことは、絶対にやめましょう。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どうしてもその文章を紹介したいときは、「誰が書いたのか」をきちんと書いたうえで、「引用」するようにしましょう。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9" name="図 8" descr="黒い背景と白い文字&#10;&#10;自動的に生成された説明">
              <a:extLst>
                <a:ext uri="{FF2B5EF4-FFF2-40B4-BE49-F238E27FC236}">
                  <a16:creationId xmlns:a16="http://schemas.microsoft.com/office/drawing/2014/main" id="{A55C7B4E-4AEF-45B6-B2F4-B0638B09D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7310" y="4686938"/>
              <a:ext cx="1645924" cy="19568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7" name="グループ化 6"/>
          <p:cNvGrpSpPr/>
          <p:nvPr/>
        </p:nvGrpSpPr>
        <p:grpSpPr>
          <a:xfrm>
            <a:off x="1544264" y="2569856"/>
            <a:ext cx="1555368" cy="756865"/>
            <a:chOff x="1544264" y="2569856"/>
            <a:chExt cx="1555368" cy="756865"/>
          </a:xfrm>
        </p:grpSpPr>
        <p:sp>
          <p:nvSpPr>
            <p:cNvPr id="26" name="楕円 25"/>
            <p:cNvSpPr/>
            <p:nvPr/>
          </p:nvSpPr>
          <p:spPr>
            <a:xfrm>
              <a:off x="1649101" y="2569856"/>
              <a:ext cx="1345695" cy="756865"/>
            </a:xfrm>
            <a:prstGeom prst="ellipse">
              <a:avLst/>
            </a:prstGeom>
            <a:solidFill>
              <a:srgbClr val="449424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1544264" y="2746417"/>
              <a:ext cx="15553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著作権</a:t>
              </a: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6146222" y="5049498"/>
            <a:ext cx="1555368" cy="935398"/>
            <a:chOff x="6146222" y="5049498"/>
            <a:chExt cx="1555368" cy="935398"/>
          </a:xfrm>
        </p:grpSpPr>
        <p:sp>
          <p:nvSpPr>
            <p:cNvPr id="28" name="円形吹き出し 27"/>
            <p:cNvSpPr/>
            <p:nvPr/>
          </p:nvSpPr>
          <p:spPr>
            <a:xfrm>
              <a:off x="6441118" y="5049498"/>
              <a:ext cx="989046" cy="935398"/>
            </a:xfrm>
            <a:prstGeom prst="wedgeEllipseCallout">
              <a:avLst>
                <a:gd name="adj1" fmla="val 59060"/>
                <a:gd name="adj2" fmla="val 38855"/>
              </a:avLst>
            </a:pr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6146222" y="5332531"/>
              <a:ext cx="15553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 dirty="0">
                  <a:solidFill>
                    <a:srgbClr val="C000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メイリオ" panose="020B0604030504040204" pitchFamily="50" charset="-128"/>
                </a:rPr>
                <a:t>引用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4942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-291944" y="3634560"/>
            <a:ext cx="4572000" cy="2240620"/>
            <a:chOff x="-319825" y="3991848"/>
            <a:chExt cx="4572000" cy="2240620"/>
          </a:xfrm>
        </p:grpSpPr>
        <p:sp>
          <p:nvSpPr>
            <p:cNvPr id="7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 rot="21333461">
              <a:off x="-319825" y="4591398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自分の感想は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自分の言葉で</a:t>
              </a:r>
            </a:p>
          </p:txBody>
        </p:sp>
      </p:grpSp>
      <p:sp>
        <p:nvSpPr>
          <p:cNvPr id="20" name="角丸四角形 19"/>
          <p:cNvSpPr/>
          <p:nvPr/>
        </p:nvSpPr>
        <p:spPr>
          <a:xfrm>
            <a:off x="261066" y="859483"/>
            <a:ext cx="8621868" cy="296612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28642" y="1480771"/>
            <a:ext cx="728671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誰かの作品を「自分のものだ」とウソをつくことは、「盗作」というとても悪質な行為です。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誰かのものを盗んだりせず、自分の言葉で自分らしい文章を書きましょう。</a:t>
            </a: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12798"/>
          </a:xfrm>
        </p:spPr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F27A203-3096-4AA9-BB49-D78618EB25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57"/>
          <a:stretch/>
        </p:blipFill>
        <p:spPr>
          <a:xfrm>
            <a:off x="2780522" y="1257840"/>
            <a:ext cx="6353532" cy="56001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図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570" y="4265422"/>
            <a:ext cx="2562067" cy="24438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633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20話 読書感想文と著作権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336</Words>
  <PresentationFormat>画面に合わせる (4:3)</PresentationFormat>
  <Paragraphs>27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第20話  読書感想文と著作権</vt:lpstr>
      <vt:lpstr>20. 読書感想文と著作権</vt:lpstr>
      <vt:lpstr>20. 読書感想文と著作権</vt:lpstr>
      <vt:lpstr>20. 読書感想文と著作権</vt:lpstr>
      <vt:lpstr>20. 読書感想文と著作権</vt:lpstr>
      <vt:lpstr>20. 読書感想文と著作権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