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81" r:id="rId2"/>
    <p:sldId id="384" r:id="rId3"/>
    <p:sldId id="385" r:id="rId4"/>
    <p:sldId id="386" r:id="rId5"/>
    <p:sldId id="398" r:id="rId6"/>
    <p:sldId id="399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348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70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838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575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7450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835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第</a:t>
            </a:r>
            <a:r>
              <a:rPr lang="en-US" altLang="ja-JP" sz="4000" dirty="0"/>
              <a:t>20</a:t>
            </a:r>
            <a:r>
              <a:rPr lang="ja-JP" altLang="en-US" sz="4000" dirty="0"/>
              <a:t>話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ja-JP" altLang="en-US" dirty="0"/>
              <a:t>読書感想文と著作権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27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61AED3EA-8EF4-4CAB-A5FD-4A8D5147DA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7"/>
          <a:stretch/>
        </p:blipFill>
        <p:spPr>
          <a:xfrm>
            <a:off x="614176" y="64799"/>
            <a:ext cx="8777515" cy="6793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20. </a:t>
            </a:r>
            <a:r>
              <a:rPr lang="ja-JP" altLang="en-US" dirty="0"/>
              <a:t>読書感想文と著作権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読書感想文の宿題に取り組んでいる美波さんは、インターネットで、ほかの人が書いた同じ本の感想を見つけました。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721366" y="4903131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美波（みなみ）さん</a:t>
            </a:r>
          </a:p>
        </p:txBody>
      </p:sp>
      <p:grpSp>
        <p:nvGrpSpPr>
          <p:cNvPr id="52" name="グループ化 51"/>
          <p:cNvGrpSpPr/>
          <p:nvPr/>
        </p:nvGrpSpPr>
        <p:grpSpPr>
          <a:xfrm>
            <a:off x="273965" y="2271211"/>
            <a:ext cx="3391081" cy="2340162"/>
            <a:chOff x="-132915" y="2576894"/>
            <a:chExt cx="3391081" cy="2340162"/>
          </a:xfrm>
        </p:grpSpPr>
        <p:sp>
          <p:nvSpPr>
            <p:cNvPr id="53" name="円形吹き出し 3"/>
            <p:cNvSpPr/>
            <p:nvPr/>
          </p:nvSpPr>
          <p:spPr>
            <a:xfrm flipH="1">
              <a:off x="-132915" y="2576894"/>
              <a:ext cx="3296775" cy="2340162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100113" y="3240199"/>
              <a:ext cx="3158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あっ、これ同じ本の感想文だ！</a:t>
              </a:r>
            </a:p>
          </p:txBody>
        </p:sp>
      </p:grp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596C32F-0113-4B92-972C-47F982FCAC72}"/>
              </a:ext>
            </a:extLst>
          </p:cNvPr>
          <p:cNvCxnSpPr/>
          <p:nvPr/>
        </p:nvCxnSpPr>
        <p:spPr>
          <a:xfrm flipH="1">
            <a:off x="5650992" y="2779776"/>
            <a:ext cx="219456" cy="22860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4B35FBF-5756-4259-BEA2-22F53D6032FF}"/>
              </a:ext>
            </a:extLst>
          </p:cNvPr>
          <p:cNvCxnSpPr/>
          <p:nvPr/>
        </p:nvCxnSpPr>
        <p:spPr>
          <a:xfrm flipH="1">
            <a:off x="5669280" y="3090672"/>
            <a:ext cx="393192" cy="82296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FFA932D-D5ED-4A8C-8803-9573E166DA92}"/>
              </a:ext>
            </a:extLst>
          </p:cNvPr>
          <p:cNvCxnSpPr/>
          <p:nvPr/>
        </p:nvCxnSpPr>
        <p:spPr>
          <a:xfrm flipH="1" flipV="1">
            <a:off x="5724144" y="3350014"/>
            <a:ext cx="329184" cy="91278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027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名刺, ボックス, 部屋 が含まれている画像&#10;&#10;自動的に生成された説明">
            <a:extLst>
              <a:ext uri="{FF2B5EF4-FFF2-40B4-BE49-F238E27FC236}">
                <a16:creationId xmlns:a16="http://schemas.microsoft.com/office/drawing/2014/main" id="{127BFBFB-8B42-4E77-A4A3-076F52A7F9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1"/>
          <a:stretch/>
        </p:blipFill>
        <p:spPr>
          <a:xfrm>
            <a:off x="183241" y="-23533"/>
            <a:ext cx="8777515" cy="6881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20. </a:t>
            </a:r>
            <a:r>
              <a:rPr lang="ja-JP" altLang="en-US" dirty="0"/>
              <a:t>読書感想文と著作権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自分の書こうとしたことと内容が似ていたので、その感想文をそのまま書き写して、自分の感想として提出することにしました。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5229433" y="1899009"/>
            <a:ext cx="3700036" cy="2276827"/>
            <a:chOff x="4586714" y="2114549"/>
            <a:chExt cx="3700036" cy="2276827"/>
          </a:xfrm>
        </p:grpSpPr>
        <p:sp>
          <p:nvSpPr>
            <p:cNvPr id="32" name="円形吹き出し 3"/>
            <p:cNvSpPr/>
            <p:nvPr/>
          </p:nvSpPr>
          <p:spPr>
            <a:xfrm>
              <a:off x="4586714" y="2114549"/>
              <a:ext cx="3700036" cy="2276827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909536" y="2610777"/>
              <a:ext cx="3267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これマネしちゃおう！そのまま書いても</a:t>
              </a:r>
              <a:endParaRPr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いいよね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0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20. </a:t>
            </a:r>
            <a:r>
              <a:rPr lang="ja-JP" altLang="en-US" dirty="0"/>
              <a:t>読書感想文と著作権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49" y="869489"/>
            <a:ext cx="884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ところが、先生から「ほかの人の感想をそのまま書き写してはいけない」と叱られてしまいました。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 descr="人形, 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3E53E5B7-D8DA-4F32-AABD-9C88575AFA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7"/>
          <a:stretch/>
        </p:blipFill>
        <p:spPr>
          <a:xfrm>
            <a:off x="1300196" y="1118391"/>
            <a:ext cx="6826972" cy="5739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3" name="グループ化 62"/>
          <p:cNvGrpSpPr/>
          <p:nvPr/>
        </p:nvGrpSpPr>
        <p:grpSpPr>
          <a:xfrm rot="20878048">
            <a:off x="-204900" y="1605329"/>
            <a:ext cx="4734303" cy="2266898"/>
            <a:chOff x="4376679" y="1307507"/>
            <a:chExt cx="5067300" cy="2426345"/>
          </a:xfrm>
        </p:grpSpPr>
        <p:grpSp>
          <p:nvGrpSpPr>
            <p:cNvPr id="64" name="グループ化 63"/>
            <p:cNvGrpSpPr/>
            <p:nvPr/>
          </p:nvGrpSpPr>
          <p:grpSpPr>
            <a:xfrm rot="1673048" flipH="1">
              <a:off x="4376679" y="1307507"/>
              <a:ext cx="5067300" cy="2426345"/>
              <a:chOff x="7733542" y="1357198"/>
              <a:chExt cx="5067300" cy="2426345"/>
            </a:xfrm>
          </p:grpSpPr>
          <p:sp>
            <p:nvSpPr>
              <p:cNvPr id="66" name="雲 31"/>
              <p:cNvSpPr/>
              <p:nvPr/>
            </p:nvSpPr>
            <p:spPr>
              <a:xfrm rot="6158944">
                <a:off x="8672359" y="771506"/>
                <a:ext cx="2143692" cy="388038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982 w 43256"/>
                  <a:gd name="connsiteY14" fmla="*/ 35098 h 43219"/>
                  <a:gd name="connsiteX15" fmla="*/ 35606 w 43256"/>
                  <a:gd name="connsiteY15" fmla="*/ 35594 h 43219"/>
                  <a:gd name="connsiteX16" fmla="*/ 35118 w 43256"/>
                  <a:gd name="connsiteY16" fmla="*/ 36183 h 43219"/>
                  <a:gd name="connsiteX17" fmla="*/ 28591 w 43256"/>
                  <a:gd name="connsiteY17" fmla="*/ 36674 h 43219"/>
                  <a:gd name="connsiteX18" fmla="*/ 23703 w 43256"/>
                  <a:gd name="connsiteY18" fmla="*/ 42965 h 43219"/>
                  <a:gd name="connsiteX19" fmla="*/ 16516 w 43256"/>
                  <a:gd name="connsiteY19" fmla="*/ 39125 h 43219"/>
                  <a:gd name="connsiteX20" fmla="*/ 5840 w 43256"/>
                  <a:gd name="connsiteY20" fmla="*/ 35331 h 43219"/>
                  <a:gd name="connsiteX21" fmla="*/ 1146 w 43256"/>
                  <a:gd name="connsiteY21" fmla="*/ 31109 h 43219"/>
                  <a:gd name="connsiteX22" fmla="*/ 2149 w 43256"/>
                  <a:gd name="connsiteY22" fmla="*/ 25410 h 43219"/>
                  <a:gd name="connsiteX23" fmla="*/ 31 w 43256"/>
                  <a:gd name="connsiteY23" fmla="*/ 19563 h 43219"/>
                  <a:gd name="connsiteX24" fmla="*/ 3899 w 43256"/>
                  <a:gd name="connsiteY24" fmla="*/ 14366 h 43219"/>
                  <a:gd name="connsiteX25" fmla="*/ 3936 w 43256"/>
                  <a:gd name="connsiteY25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118 w 43256"/>
                  <a:gd name="connsiteY14" fmla="*/ 36183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175 w 43367"/>
                  <a:gd name="connsiteY12" fmla="*/ 39794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36183 w 43367"/>
                  <a:gd name="connsiteY12" fmla="*/ 41947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5306"/>
                  <a:gd name="connsiteY0" fmla="*/ 14229 h 43219"/>
                  <a:gd name="connsiteX1" fmla="*/ 5659 w 45306"/>
                  <a:gd name="connsiteY1" fmla="*/ 6766 h 43219"/>
                  <a:gd name="connsiteX2" fmla="*/ 14041 w 45306"/>
                  <a:gd name="connsiteY2" fmla="*/ 5061 h 43219"/>
                  <a:gd name="connsiteX3" fmla="*/ 22492 w 45306"/>
                  <a:gd name="connsiteY3" fmla="*/ 3291 h 43219"/>
                  <a:gd name="connsiteX4" fmla="*/ 25785 w 45306"/>
                  <a:gd name="connsiteY4" fmla="*/ 59 h 43219"/>
                  <a:gd name="connsiteX5" fmla="*/ 29869 w 45306"/>
                  <a:gd name="connsiteY5" fmla="*/ 2340 h 43219"/>
                  <a:gd name="connsiteX6" fmla="*/ 35499 w 45306"/>
                  <a:gd name="connsiteY6" fmla="*/ 549 h 43219"/>
                  <a:gd name="connsiteX7" fmla="*/ 38354 w 45306"/>
                  <a:gd name="connsiteY7" fmla="*/ 5435 h 43219"/>
                  <a:gd name="connsiteX8" fmla="*/ 42018 w 45306"/>
                  <a:gd name="connsiteY8" fmla="*/ 10177 h 43219"/>
                  <a:gd name="connsiteX9" fmla="*/ 41854 w 45306"/>
                  <a:gd name="connsiteY9" fmla="*/ 15319 h 43219"/>
                  <a:gd name="connsiteX10" fmla="*/ 43052 w 45306"/>
                  <a:gd name="connsiteY10" fmla="*/ 23181 h 43219"/>
                  <a:gd name="connsiteX11" fmla="*/ 37286 w 45306"/>
                  <a:gd name="connsiteY11" fmla="*/ 30591 h 43219"/>
                  <a:gd name="connsiteX12" fmla="*/ 45306 w 45306"/>
                  <a:gd name="connsiteY12" fmla="*/ 37718 h 43219"/>
                  <a:gd name="connsiteX13" fmla="*/ 34840 w 45306"/>
                  <a:gd name="connsiteY13" fmla="*/ 35172 h 43219"/>
                  <a:gd name="connsiteX14" fmla="*/ 28591 w 45306"/>
                  <a:gd name="connsiteY14" fmla="*/ 36674 h 43219"/>
                  <a:gd name="connsiteX15" fmla="*/ 23703 w 45306"/>
                  <a:gd name="connsiteY15" fmla="*/ 42965 h 43219"/>
                  <a:gd name="connsiteX16" fmla="*/ 16516 w 45306"/>
                  <a:gd name="connsiteY16" fmla="*/ 39125 h 43219"/>
                  <a:gd name="connsiteX17" fmla="*/ 5840 w 45306"/>
                  <a:gd name="connsiteY17" fmla="*/ 35331 h 43219"/>
                  <a:gd name="connsiteX18" fmla="*/ 1146 w 45306"/>
                  <a:gd name="connsiteY18" fmla="*/ 31109 h 43219"/>
                  <a:gd name="connsiteX19" fmla="*/ 2149 w 45306"/>
                  <a:gd name="connsiteY19" fmla="*/ 25410 h 43219"/>
                  <a:gd name="connsiteX20" fmla="*/ 31 w 45306"/>
                  <a:gd name="connsiteY20" fmla="*/ 19563 h 43219"/>
                  <a:gd name="connsiteX21" fmla="*/ 3899 w 45306"/>
                  <a:gd name="connsiteY21" fmla="*/ 14366 h 43219"/>
                  <a:gd name="connsiteX22" fmla="*/ 3936 w 45306"/>
                  <a:gd name="connsiteY22" fmla="*/ 14229 h 43219"/>
                  <a:gd name="connsiteX0" fmla="*/ 28619 w 45306"/>
                  <a:gd name="connsiteY0" fmla="*/ 36455 h 43219"/>
                  <a:gd name="connsiteX1" fmla="*/ 28596 w 45306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8174"/>
                  <a:gd name="connsiteY0" fmla="*/ 14229 h 43219"/>
                  <a:gd name="connsiteX1" fmla="*/ 5659 w 48174"/>
                  <a:gd name="connsiteY1" fmla="*/ 6766 h 43219"/>
                  <a:gd name="connsiteX2" fmla="*/ 14041 w 48174"/>
                  <a:gd name="connsiteY2" fmla="*/ 5061 h 43219"/>
                  <a:gd name="connsiteX3" fmla="*/ 22492 w 48174"/>
                  <a:gd name="connsiteY3" fmla="*/ 3291 h 43219"/>
                  <a:gd name="connsiteX4" fmla="*/ 25785 w 48174"/>
                  <a:gd name="connsiteY4" fmla="*/ 59 h 43219"/>
                  <a:gd name="connsiteX5" fmla="*/ 29869 w 48174"/>
                  <a:gd name="connsiteY5" fmla="*/ 2340 h 43219"/>
                  <a:gd name="connsiteX6" fmla="*/ 35499 w 48174"/>
                  <a:gd name="connsiteY6" fmla="*/ 549 h 43219"/>
                  <a:gd name="connsiteX7" fmla="*/ 38354 w 48174"/>
                  <a:gd name="connsiteY7" fmla="*/ 5435 h 43219"/>
                  <a:gd name="connsiteX8" fmla="*/ 42018 w 48174"/>
                  <a:gd name="connsiteY8" fmla="*/ 10177 h 43219"/>
                  <a:gd name="connsiteX9" fmla="*/ 41854 w 48174"/>
                  <a:gd name="connsiteY9" fmla="*/ 15319 h 43219"/>
                  <a:gd name="connsiteX10" fmla="*/ 43052 w 48174"/>
                  <a:gd name="connsiteY10" fmla="*/ 23181 h 43219"/>
                  <a:gd name="connsiteX11" fmla="*/ 37286 w 48174"/>
                  <a:gd name="connsiteY11" fmla="*/ 30591 h 43219"/>
                  <a:gd name="connsiteX12" fmla="*/ 48174 w 48174"/>
                  <a:gd name="connsiteY12" fmla="*/ 29939 h 43219"/>
                  <a:gd name="connsiteX13" fmla="*/ 34840 w 48174"/>
                  <a:gd name="connsiteY13" fmla="*/ 35172 h 43219"/>
                  <a:gd name="connsiteX14" fmla="*/ 28591 w 48174"/>
                  <a:gd name="connsiteY14" fmla="*/ 36674 h 43219"/>
                  <a:gd name="connsiteX15" fmla="*/ 23703 w 48174"/>
                  <a:gd name="connsiteY15" fmla="*/ 42965 h 43219"/>
                  <a:gd name="connsiteX16" fmla="*/ 16516 w 48174"/>
                  <a:gd name="connsiteY16" fmla="*/ 39125 h 43219"/>
                  <a:gd name="connsiteX17" fmla="*/ 5840 w 48174"/>
                  <a:gd name="connsiteY17" fmla="*/ 35331 h 43219"/>
                  <a:gd name="connsiteX18" fmla="*/ 1146 w 48174"/>
                  <a:gd name="connsiteY18" fmla="*/ 31109 h 43219"/>
                  <a:gd name="connsiteX19" fmla="*/ 2149 w 48174"/>
                  <a:gd name="connsiteY19" fmla="*/ 25410 h 43219"/>
                  <a:gd name="connsiteX20" fmla="*/ 31 w 48174"/>
                  <a:gd name="connsiteY20" fmla="*/ 19563 h 43219"/>
                  <a:gd name="connsiteX21" fmla="*/ 3899 w 48174"/>
                  <a:gd name="connsiteY21" fmla="*/ 14366 h 43219"/>
                  <a:gd name="connsiteX22" fmla="*/ 3936 w 48174"/>
                  <a:gd name="connsiteY22" fmla="*/ 14229 h 43219"/>
                  <a:gd name="connsiteX0" fmla="*/ 28619 w 48174"/>
                  <a:gd name="connsiteY0" fmla="*/ 36455 h 43219"/>
                  <a:gd name="connsiteX1" fmla="*/ 28596 w 48174"/>
                  <a:gd name="connsiteY1" fmla="*/ 36519 h 43219"/>
                  <a:gd name="connsiteX0" fmla="*/ 3936 w 48174"/>
                  <a:gd name="connsiteY0" fmla="*/ 14229 h 43219"/>
                  <a:gd name="connsiteX1" fmla="*/ 5659 w 48174"/>
                  <a:gd name="connsiteY1" fmla="*/ 6766 h 43219"/>
                  <a:gd name="connsiteX2" fmla="*/ 14041 w 48174"/>
                  <a:gd name="connsiteY2" fmla="*/ 5061 h 43219"/>
                  <a:gd name="connsiteX3" fmla="*/ 22492 w 48174"/>
                  <a:gd name="connsiteY3" fmla="*/ 3291 h 43219"/>
                  <a:gd name="connsiteX4" fmla="*/ 25785 w 48174"/>
                  <a:gd name="connsiteY4" fmla="*/ 59 h 43219"/>
                  <a:gd name="connsiteX5" fmla="*/ 29869 w 48174"/>
                  <a:gd name="connsiteY5" fmla="*/ 2340 h 43219"/>
                  <a:gd name="connsiteX6" fmla="*/ 35499 w 48174"/>
                  <a:gd name="connsiteY6" fmla="*/ 549 h 43219"/>
                  <a:gd name="connsiteX7" fmla="*/ 38354 w 48174"/>
                  <a:gd name="connsiteY7" fmla="*/ 5435 h 43219"/>
                  <a:gd name="connsiteX8" fmla="*/ 42018 w 48174"/>
                  <a:gd name="connsiteY8" fmla="*/ 10177 h 43219"/>
                  <a:gd name="connsiteX9" fmla="*/ 41854 w 48174"/>
                  <a:gd name="connsiteY9" fmla="*/ 15319 h 43219"/>
                  <a:gd name="connsiteX10" fmla="*/ 43052 w 48174"/>
                  <a:gd name="connsiteY10" fmla="*/ 23181 h 43219"/>
                  <a:gd name="connsiteX11" fmla="*/ 37286 w 48174"/>
                  <a:gd name="connsiteY11" fmla="*/ 30591 h 43219"/>
                  <a:gd name="connsiteX12" fmla="*/ 48174 w 48174"/>
                  <a:gd name="connsiteY12" fmla="*/ 29939 h 43219"/>
                  <a:gd name="connsiteX13" fmla="*/ 34840 w 48174"/>
                  <a:gd name="connsiteY13" fmla="*/ 35172 h 43219"/>
                  <a:gd name="connsiteX14" fmla="*/ 28591 w 48174"/>
                  <a:gd name="connsiteY14" fmla="*/ 36674 h 43219"/>
                  <a:gd name="connsiteX15" fmla="*/ 23703 w 48174"/>
                  <a:gd name="connsiteY15" fmla="*/ 42965 h 43219"/>
                  <a:gd name="connsiteX16" fmla="*/ 16516 w 48174"/>
                  <a:gd name="connsiteY16" fmla="*/ 39125 h 43219"/>
                  <a:gd name="connsiteX17" fmla="*/ 5840 w 48174"/>
                  <a:gd name="connsiteY17" fmla="*/ 35331 h 43219"/>
                  <a:gd name="connsiteX18" fmla="*/ 1146 w 48174"/>
                  <a:gd name="connsiteY18" fmla="*/ 31109 h 43219"/>
                  <a:gd name="connsiteX19" fmla="*/ 2149 w 48174"/>
                  <a:gd name="connsiteY19" fmla="*/ 25410 h 43219"/>
                  <a:gd name="connsiteX20" fmla="*/ 31 w 48174"/>
                  <a:gd name="connsiteY20" fmla="*/ 19563 h 43219"/>
                  <a:gd name="connsiteX21" fmla="*/ 3899 w 48174"/>
                  <a:gd name="connsiteY21" fmla="*/ 14366 h 43219"/>
                  <a:gd name="connsiteX22" fmla="*/ 3936 w 48174"/>
                  <a:gd name="connsiteY22" fmla="*/ 14229 h 43219"/>
                  <a:gd name="connsiteX0" fmla="*/ 28619 w 48174"/>
                  <a:gd name="connsiteY0" fmla="*/ 36455 h 43219"/>
                  <a:gd name="connsiteX1" fmla="*/ 28596 w 48174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174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813" y="20636"/>
                      <a:pt x="43052" y="23181"/>
                    </a:cubicBezTo>
                    <a:cubicBezTo>
                      <a:pt x="42291" y="25726"/>
                      <a:pt x="40010" y="30061"/>
                      <a:pt x="37286" y="30591"/>
                    </a:cubicBezTo>
                    <a:cubicBezTo>
                      <a:pt x="40761" y="32955"/>
                      <a:pt x="43787" y="31499"/>
                      <a:pt x="48174" y="29939"/>
                    </a:cubicBezTo>
                    <a:cubicBezTo>
                      <a:pt x="41679" y="34310"/>
                      <a:pt x="37294" y="34135"/>
                      <a:pt x="34840" y="35172"/>
                    </a:cubicBezTo>
                    <a:cubicBezTo>
                      <a:pt x="34186" y="37306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8174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pic>
            <p:nvPicPr>
              <p:cNvPr id="67" name="Picture 3" descr="D:\ryuno\_徳島\コンテンツ制作\ストライプ_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235"/>
              <a:stretch/>
            </p:blipFill>
            <p:spPr bwMode="auto">
              <a:xfrm>
                <a:off x="7733542" y="1357198"/>
                <a:ext cx="5067300" cy="1781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5" name="テキスト ボックス 64"/>
            <p:cNvSpPr txBox="1"/>
            <p:nvPr/>
          </p:nvSpPr>
          <p:spPr>
            <a:xfrm rot="902826">
              <a:off x="5704207" y="2613279"/>
              <a:ext cx="3438805" cy="51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ごめんなさい・・・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05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672641" y="541600"/>
            <a:ext cx="7771630" cy="2143125"/>
            <a:chOff x="672641" y="579700"/>
            <a:chExt cx="7771630" cy="2143125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574" y="579700"/>
              <a:ext cx="2151697" cy="2143125"/>
            </a:xfrm>
            <a:prstGeom prst="rect">
              <a:avLst/>
            </a:prstGeom>
          </p:spPr>
        </p:pic>
        <p:grpSp>
          <p:nvGrpSpPr>
            <p:cNvPr id="22" name="グループ化 21"/>
            <p:cNvGrpSpPr/>
            <p:nvPr/>
          </p:nvGrpSpPr>
          <p:grpSpPr>
            <a:xfrm>
              <a:off x="672641" y="1103650"/>
              <a:ext cx="5661177" cy="1111992"/>
              <a:chOff x="672641" y="1103650"/>
              <a:chExt cx="5661177" cy="1111992"/>
            </a:xfrm>
          </p:grpSpPr>
          <p:sp>
            <p:nvSpPr>
              <p:cNvPr id="23" name="角丸四角形 28"/>
              <p:cNvSpPr/>
              <p:nvPr/>
            </p:nvSpPr>
            <p:spPr>
              <a:xfrm>
                <a:off x="672641" y="1103650"/>
                <a:ext cx="5661177" cy="1111992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72641" y="1317743"/>
                <a:ext cx="5213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何がいけなかったのか</a:t>
                </a:r>
                <a:endParaRPr kumimoji="1"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一緒に考えてみよう！</a:t>
                </a:r>
                <a:endParaRPr kumimoji="1" lang="ja-JP" altLang="en-US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12798"/>
          </a:xfrm>
        </p:spPr>
        <p:txBody>
          <a:bodyPr/>
          <a:lstStyle/>
          <a:p>
            <a:r>
              <a:rPr lang="en-US" altLang="ja-JP" dirty="0"/>
              <a:t>20. </a:t>
            </a:r>
            <a:r>
              <a:rPr lang="ja-JP" altLang="en-US" dirty="0"/>
              <a:t>読書感想文と著作権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86007" y="2391635"/>
            <a:ext cx="8571987" cy="2179324"/>
            <a:chOff x="286007" y="2391635"/>
            <a:chExt cx="8571987" cy="2179324"/>
          </a:xfrm>
        </p:grpSpPr>
        <p:sp>
          <p:nvSpPr>
            <p:cNvPr id="20" name="角丸四角形 19"/>
            <p:cNvSpPr/>
            <p:nvPr/>
          </p:nvSpPr>
          <p:spPr>
            <a:xfrm>
              <a:off x="286007" y="2490914"/>
              <a:ext cx="8571987" cy="206838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268045" y="2672326"/>
              <a:ext cx="5478077" cy="17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人が書いたすべての文章には、「著作権」があります。小説やシナリオのような物語になっていない、感想文でも同じです。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たとえ短い感想文でも、それは書いた人の作品であり、他人が勝手に使って良いものではありません。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4" name="図 3" descr="コンピュータ が含まれている画像&#10;&#10;自動的に生成された説明">
              <a:extLst>
                <a:ext uri="{FF2B5EF4-FFF2-40B4-BE49-F238E27FC236}">
                  <a16:creationId xmlns:a16="http://schemas.microsoft.com/office/drawing/2014/main" id="{BDFBA446-6B77-41DD-9744-1E7B28D3D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76" y="2391635"/>
              <a:ext cx="2903531" cy="21793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グループ化 4"/>
          <p:cNvGrpSpPr/>
          <p:nvPr/>
        </p:nvGrpSpPr>
        <p:grpSpPr>
          <a:xfrm>
            <a:off x="286007" y="4686938"/>
            <a:ext cx="8571987" cy="1994610"/>
            <a:chOff x="286007" y="4686938"/>
            <a:chExt cx="8571987" cy="1994610"/>
          </a:xfrm>
        </p:grpSpPr>
        <p:sp>
          <p:nvSpPr>
            <p:cNvPr id="42" name="角丸四角形 41"/>
            <p:cNvSpPr/>
            <p:nvPr/>
          </p:nvSpPr>
          <p:spPr>
            <a:xfrm>
              <a:off x="286007" y="4869127"/>
              <a:ext cx="8571987" cy="181242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411449" y="4949851"/>
              <a:ext cx="5370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14335" y="5049498"/>
              <a:ext cx="5878239" cy="145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誰かが書いた文章を、そのまま「自分のもの」として使うことは、絶対にやめましょう。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どうしてもその文章を紹介したいときは、「誰が書いたのか」をきちんと書いたうえで、「引用」するようにしましょう。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9" name="図 8" descr="黒い背景と白い文字&#10;&#10;自動的に生成された説明">
              <a:extLst>
                <a:ext uri="{FF2B5EF4-FFF2-40B4-BE49-F238E27FC236}">
                  <a16:creationId xmlns:a16="http://schemas.microsoft.com/office/drawing/2014/main" id="{A55C7B4E-4AEF-45B6-B2F4-B0638B09D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7310" y="4686938"/>
              <a:ext cx="1645924" cy="19568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グループ化 6"/>
          <p:cNvGrpSpPr/>
          <p:nvPr/>
        </p:nvGrpSpPr>
        <p:grpSpPr>
          <a:xfrm>
            <a:off x="1544264" y="2569856"/>
            <a:ext cx="1555368" cy="756865"/>
            <a:chOff x="1544264" y="2569856"/>
            <a:chExt cx="1555368" cy="756865"/>
          </a:xfrm>
        </p:grpSpPr>
        <p:sp>
          <p:nvSpPr>
            <p:cNvPr id="26" name="楕円 25"/>
            <p:cNvSpPr/>
            <p:nvPr/>
          </p:nvSpPr>
          <p:spPr>
            <a:xfrm>
              <a:off x="1649101" y="2569856"/>
              <a:ext cx="1345695" cy="756865"/>
            </a:xfrm>
            <a:prstGeom prst="ellipse">
              <a:avLst/>
            </a:prstGeom>
            <a:solidFill>
              <a:srgbClr val="449424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bIns="36000" rtlCol="0" anchor="ctr"/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544264" y="2746417"/>
              <a:ext cx="15553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著作権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146222" y="5049498"/>
            <a:ext cx="1555368" cy="935398"/>
            <a:chOff x="6146222" y="5049498"/>
            <a:chExt cx="1555368" cy="935398"/>
          </a:xfrm>
        </p:grpSpPr>
        <p:sp>
          <p:nvSpPr>
            <p:cNvPr id="28" name="円形吹き出し 27"/>
            <p:cNvSpPr/>
            <p:nvPr/>
          </p:nvSpPr>
          <p:spPr>
            <a:xfrm>
              <a:off x="6441118" y="5049498"/>
              <a:ext cx="989046" cy="935398"/>
            </a:xfrm>
            <a:prstGeom prst="wedgeEllipseCallout">
              <a:avLst>
                <a:gd name="adj1" fmla="val 59060"/>
                <a:gd name="adj2" fmla="val 38855"/>
              </a:avLst>
            </a:prstGeom>
            <a:solidFill>
              <a:srgbClr val="FFFFFF"/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146222" y="5332531"/>
              <a:ext cx="15553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引用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94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-291944" y="3634560"/>
            <a:ext cx="4572000" cy="2240620"/>
            <a:chOff x="-319825" y="3991848"/>
            <a:chExt cx="4572000" cy="2240620"/>
          </a:xfrm>
        </p:grpSpPr>
        <p:sp>
          <p:nvSpPr>
            <p:cNvPr id="7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 rot="21333461">
              <a:off x="-319825" y="4591398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自分の感想は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自分の言葉で</a:t>
              </a:r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261066" y="859483"/>
            <a:ext cx="8621868" cy="2966124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8642" y="1480771"/>
            <a:ext cx="72867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誰かの作品を「自分のものだ」とウソをつくことは、「盗作」というとても悪質な行為です。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誰かのものを盗んだりせず、自分の言葉で自分らしい文章を書きましょう。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12798"/>
          </a:xfrm>
        </p:spPr>
        <p:txBody>
          <a:bodyPr/>
          <a:lstStyle/>
          <a:p>
            <a:r>
              <a:rPr lang="en-US" altLang="ja-JP" dirty="0"/>
              <a:t>20. </a:t>
            </a:r>
            <a:r>
              <a:rPr lang="ja-JP" altLang="en-US" dirty="0"/>
              <a:t>読書感想文と著作権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F27A203-3096-4AA9-BB49-D78618EB25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7"/>
          <a:stretch/>
        </p:blipFill>
        <p:spPr>
          <a:xfrm>
            <a:off x="2780522" y="1257840"/>
            <a:ext cx="6353532" cy="560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70" y="4265422"/>
            <a:ext cx="2562067" cy="2443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633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20話 読書感想文と著作権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336</Words>
  <PresentationFormat>画面に合わせる (4:3)</PresentationFormat>
  <Paragraphs>27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第20話  読書感想文と著作権</vt:lpstr>
      <vt:lpstr>20. 読書感想文と著作権</vt:lpstr>
      <vt:lpstr>20. 読書感想文と著作権</vt:lpstr>
      <vt:lpstr>20. 読書感想文と著作権</vt:lpstr>
      <vt:lpstr>20. 読書感想文と著作権</vt:lpstr>
      <vt:lpstr>20. 読書感想文と著作権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