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17" r:id="rId2"/>
    <p:sldId id="524" r:id="rId3"/>
    <p:sldId id="562" r:id="rId4"/>
    <p:sldId id="546" r:id="rId5"/>
    <p:sldId id="552" r:id="rId6"/>
    <p:sldId id="410" r:id="rId7"/>
    <p:sldId id="553" r:id="rId8"/>
    <p:sldId id="554" r:id="rId9"/>
    <p:sldId id="532" r:id="rId10"/>
  </p:sldIdLst>
  <p:sldSz cx="9144000" cy="6858000" type="screen4x3"/>
  <p:notesSz cx="6735763" cy="9866313"/>
  <p:custDataLst>
    <p:tags r:id="rId13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14305A"/>
    <a:srgbClr val="494138"/>
    <a:srgbClr val="44AF35"/>
    <a:srgbClr val="613403"/>
    <a:srgbClr val="F8CBAD"/>
    <a:srgbClr val="FFD4B3"/>
    <a:srgbClr val="F3A671"/>
    <a:srgbClr val="6F716C"/>
    <a:srgbClr val="BF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690" y="30"/>
      </p:cViewPr>
      <p:guideLst>
        <p:guide pos="2880"/>
        <p:guide orient="horz" pos="250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49" d="100"/>
          <a:sy n="49" d="100"/>
        </p:scale>
        <p:origin x="2928" y="4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333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3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5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7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244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914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300" dirty="0"/>
              <a:t>【</a:t>
            </a:r>
            <a:r>
              <a:rPr kumimoji="1" lang="ja-JP" altLang="en-US" sz="300" dirty="0"/>
              <a:t>参考資料</a:t>
            </a:r>
            <a:r>
              <a:rPr kumimoji="1" lang="en-US" altLang="ja-JP" sz="300" dirty="0"/>
              <a:t>】</a:t>
            </a:r>
          </a:p>
          <a:p>
            <a:r>
              <a:rPr kumimoji="1" lang="ja-JP" altLang="en-US" sz="800" dirty="0"/>
              <a:t>総務省「インターネットトラブル事例</a:t>
            </a:r>
            <a:r>
              <a:rPr kumimoji="1" lang="en-US" altLang="ja-JP" sz="800" dirty="0"/>
              <a:t>2021</a:t>
            </a:r>
            <a:r>
              <a:rPr kumimoji="1" lang="ja-JP" altLang="en-US" sz="800" dirty="0"/>
              <a:t>版」</a:t>
            </a:r>
            <a:r>
              <a:rPr kumimoji="1" lang="ja-JP" altLang="en-US" sz="300" dirty="0"/>
              <a:t>－</a:t>
            </a:r>
            <a:r>
              <a:rPr kumimoji="1" lang="en-US" altLang="ja-JP" sz="300" dirty="0"/>
              <a:t>13</a:t>
            </a:r>
            <a:r>
              <a:rPr kumimoji="1" lang="ja-JP" altLang="en-US" sz="300" dirty="0"/>
              <a:t>／アクセス許可</a:t>
            </a:r>
            <a:endParaRPr kumimoji="1" lang="en-US" altLang="ja-JP" sz="300" dirty="0"/>
          </a:p>
          <a:p>
            <a:r>
              <a:rPr kumimoji="1" lang="ja-JP" altLang="en-US" sz="800" dirty="0"/>
              <a:t>「インターネットの安全安心ハンドブック」</a:t>
            </a:r>
            <a:r>
              <a:rPr kumimoji="1" lang="en-US" altLang="ja-JP" sz="300" dirty="0"/>
              <a:t>-27</a:t>
            </a:r>
            <a:r>
              <a:rPr kumimoji="1" lang="ja-JP" altLang="en-US" sz="300" dirty="0"/>
              <a:t>／第</a:t>
            </a:r>
            <a:r>
              <a:rPr kumimoji="1" lang="en-US" altLang="ja-JP" sz="300" dirty="0"/>
              <a:t>1</a:t>
            </a:r>
            <a:r>
              <a:rPr kumimoji="1" lang="ja-JP" altLang="en-US" sz="300" dirty="0"/>
              <a:t>章／基本のセキュリティ★</a:t>
            </a:r>
            <a:endParaRPr kumimoji="1" lang="en-US" altLang="ja-JP" sz="300" dirty="0"/>
          </a:p>
          <a:p>
            <a:r>
              <a:rPr kumimoji="1" lang="ja-JP" altLang="en-US" sz="800" dirty="0"/>
              <a:t>「インターネットの安全安心ハンドブック」</a:t>
            </a:r>
            <a:r>
              <a:rPr kumimoji="1" lang="en-US" altLang="ja-JP" sz="300" dirty="0"/>
              <a:t>-113</a:t>
            </a:r>
            <a:r>
              <a:rPr kumimoji="1" lang="ja-JP" altLang="en-US" sz="300" dirty="0"/>
              <a:t>／第</a:t>
            </a:r>
            <a:r>
              <a:rPr kumimoji="1" lang="en-US" altLang="ja-JP" sz="300" dirty="0"/>
              <a:t>5</a:t>
            </a:r>
            <a:r>
              <a:rPr kumimoji="1" lang="ja-JP" altLang="en-US" sz="300" dirty="0"/>
              <a:t>章／位置情報</a:t>
            </a:r>
          </a:p>
        </p:txBody>
      </p:sp>
    </p:spTree>
    <p:extLst>
      <p:ext uri="{BB962C8B-B14F-4D97-AF65-F5344CB8AC3E}">
        <p14:creationId xmlns:p14="http://schemas.microsoft.com/office/powerpoint/2010/main" val="411794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25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/>
              <a:t>インターネット</a:t>
            </a:r>
            <a:br>
              <a:rPr lang="en-US" altLang="ja-JP" dirty="0"/>
            </a:br>
            <a:r>
              <a:rPr lang="ja-JP" altLang="en-US" dirty="0"/>
              <a:t>サービスを</a:t>
            </a:r>
            <a:br>
              <a:rPr lang="en-US" altLang="ja-JP" dirty="0"/>
            </a:br>
            <a:r>
              <a:rPr lang="ja-JP" altLang="en-US" dirty="0"/>
              <a:t>申し込むときは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5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6ACC7295-532F-425C-8936-446602A7E0F3}"/>
              </a:ext>
            </a:extLst>
          </p:cNvPr>
          <p:cNvSpPr/>
          <p:nvPr/>
        </p:nvSpPr>
        <p:spPr>
          <a:xfrm>
            <a:off x="1754797" y="2063387"/>
            <a:ext cx="5588817" cy="5510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インターネットサービスを申し込むときは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67420E7-3BA4-4F07-8A9D-EC2E7AF73D92}"/>
              </a:ext>
            </a:extLst>
          </p:cNvPr>
          <p:cNvGrpSpPr/>
          <p:nvPr/>
        </p:nvGrpSpPr>
        <p:grpSpPr>
          <a:xfrm>
            <a:off x="5550860" y="3073856"/>
            <a:ext cx="3410661" cy="3045712"/>
            <a:chOff x="7940232" y="3359058"/>
            <a:chExt cx="1803835" cy="1987573"/>
          </a:xfrm>
        </p:grpSpPr>
        <p:sp>
          <p:nvSpPr>
            <p:cNvPr id="11" name="円形吹き出し 3">
              <a:extLst>
                <a:ext uri="{FF2B5EF4-FFF2-40B4-BE49-F238E27FC236}">
                  <a16:creationId xmlns:a16="http://schemas.microsoft.com/office/drawing/2014/main" id="{F44E1504-2DB2-4569-AF36-500F717634EC}"/>
                </a:ext>
              </a:extLst>
            </p:cNvPr>
            <p:cNvSpPr/>
            <p:nvPr/>
          </p:nvSpPr>
          <p:spPr>
            <a:xfrm>
              <a:off x="7940232" y="3359058"/>
              <a:ext cx="1783039" cy="1987573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F0A224C-1AD4-4650-A8C7-82E26EE0F1EF}"/>
                </a:ext>
              </a:extLst>
            </p:cNvPr>
            <p:cNvSpPr txBox="1"/>
            <p:nvPr/>
          </p:nvSpPr>
          <p:spPr>
            <a:xfrm>
              <a:off x="8008916" y="3571669"/>
              <a:ext cx="1735151" cy="1303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新しい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フリマアプリを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つかいたいな～と思って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インストール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してるところ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FC695B3-7B1A-4491-9F17-10FBBCD35B04}"/>
              </a:ext>
            </a:extLst>
          </p:cNvPr>
          <p:cNvGrpSpPr/>
          <p:nvPr/>
        </p:nvGrpSpPr>
        <p:grpSpPr>
          <a:xfrm rot="21184415">
            <a:off x="870311" y="2557031"/>
            <a:ext cx="2412685" cy="1486504"/>
            <a:chOff x="6964822" y="2317767"/>
            <a:chExt cx="1510359" cy="1072638"/>
          </a:xfrm>
        </p:grpSpPr>
        <p:sp>
          <p:nvSpPr>
            <p:cNvPr id="14" name="円形吹き出し 3">
              <a:extLst>
                <a:ext uri="{FF2B5EF4-FFF2-40B4-BE49-F238E27FC236}">
                  <a16:creationId xmlns:a16="http://schemas.microsoft.com/office/drawing/2014/main" id="{7AE40256-34B4-4E2D-8EB8-38594607507C}"/>
                </a:ext>
              </a:extLst>
            </p:cNvPr>
            <p:cNvSpPr/>
            <p:nvPr/>
          </p:nvSpPr>
          <p:spPr>
            <a:xfrm flipH="1">
              <a:off x="6964822" y="2317767"/>
              <a:ext cx="1510359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2E9F76C-3E34-4F5E-B0AA-8D9847D4C71F}"/>
                </a:ext>
              </a:extLst>
            </p:cNvPr>
            <p:cNvSpPr txBox="1"/>
            <p:nvPr/>
          </p:nvSpPr>
          <p:spPr>
            <a:xfrm>
              <a:off x="7224413" y="2475769"/>
              <a:ext cx="1121946" cy="607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お母さん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何してるの？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BD26AE1-99E8-4002-9AF7-1245F91FD4BB}"/>
              </a:ext>
            </a:extLst>
          </p:cNvPr>
          <p:cNvGrpSpPr/>
          <p:nvPr/>
        </p:nvGrpSpPr>
        <p:grpSpPr>
          <a:xfrm>
            <a:off x="4092837" y="2750541"/>
            <a:ext cx="2687540" cy="4135775"/>
            <a:chOff x="6008990" y="2738027"/>
            <a:chExt cx="2687540" cy="413577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EC8817D-C7D9-47D8-8A38-A3F21969E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4" r="26632" b="5431"/>
            <a:stretch/>
          </p:blipFill>
          <p:spPr>
            <a:xfrm flipH="1">
              <a:off x="6008990" y="2738027"/>
              <a:ext cx="2687540" cy="4135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3437CB3-5A7A-4FD6-93C3-96BEB09C7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82" t="34367" r="40079" b="61655"/>
            <a:stretch/>
          </p:blipFill>
          <p:spPr>
            <a:xfrm flipH="1">
              <a:off x="7160419" y="3636739"/>
              <a:ext cx="297071" cy="135161"/>
            </a:xfrm>
            <a:prstGeom prst="rect">
              <a:avLst/>
            </a:prstGeom>
            <a:effectLst/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9DD1222-D0E7-492F-AE23-C4F44F97A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82" t="34367" r="40079" b="61655"/>
            <a:stretch/>
          </p:blipFill>
          <p:spPr>
            <a:xfrm rot="20748087">
              <a:off x="6546944" y="3718793"/>
              <a:ext cx="212514" cy="135161"/>
            </a:xfrm>
            <a:prstGeom prst="rect">
              <a:avLst/>
            </a:prstGeom>
            <a:effectLst/>
          </p:spPr>
        </p:pic>
      </p:grpSp>
      <p:pic>
        <p:nvPicPr>
          <p:cNvPr id="17" name="図 16" descr="人形, 時計 が含まれている画像&#10;&#10;自動的に生成された説明">
            <a:extLst>
              <a:ext uri="{FF2B5EF4-FFF2-40B4-BE49-F238E27FC236}">
                <a16:creationId xmlns:a16="http://schemas.microsoft.com/office/drawing/2014/main" id="{690797E5-DFAA-46D8-AA4B-FDEC8C6AF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53" y="3989455"/>
            <a:ext cx="2868544" cy="2868544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8580A87-3B57-4307-A8B1-26EED5845967}"/>
              </a:ext>
            </a:extLst>
          </p:cNvPr>
          <p:cNvGrpSpPr/>
          <p:nvPr/>
        </p:nvGrpSpPr>
        <p:grpSpPr>
          <a:xfrm>
            <a:off x="150289" y="821521"/>
            <a:ext cx="8843422" cy="1142878"/>
            <a:chOff x="150289" y="821521"/>
            <a:chExt cx="8843422" cy="1142878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5BFA10CA-593C-4860-BED2-B5E5C42AE885}"/>
                </a:ext>
              </a:extLst>
            </p:cNvPr>
            <p:cNvSpPr txBox="1"/>
            <p:nvPr/>
          </p:nvSpPr>
          <p:spPr>
            <a:xfrm>
              <a:off x="150289" y="866663"/>
              <a:ext cx="8843422" cy="109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美波さんのお母さんが新しいアプリケーションを</a:t>
              </a:r>
              <a:endPara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4000"/>
                </a:lnSpc>
              </a:pPr>
              <a:r>
                <a:rPr lang="ja-JP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インストールしようとしていました。</a:t>
              </a:r>
              <a:endPara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86DBA3C-0A02-4DF5-84A5-B2D7758AC5C1}"/>
                </a:ext>
              </a:extLst>
            </p:cNvPr>
            <p:cNvSpPr txBox="1"/>
            <p:nvPr/>
          </p:nvSpPr>
          <p:spPr>
            <a:xfrm>
              <a:off x="2308057" y="821521"/>
              <a:ext cx="4380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0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1A4F077A-C205-472F-9EF9-95BE1B68E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4" r="22038" b="25277"/>
          <a:stretch/>
        </p:blipFill>
        <p:spPr>
          <a:xfrm>
            <a:off x="2258091" y="1387071"/>
            <a:ext cx="6885909" cy="547093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E1BD273-0087-47E4-8899-46E95B8BF4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27286" b="13477"/>
          <a:stretch/>
        </p:blipFill>
        <p:spPr>
          <a:xfrm>
            <a:off x="3002894" y="1781301"/>
            <a:ext cx="6209556" cy="476345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インターネットサービスを申し込むときは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449119-ECD4-4414-9819-8039CB988D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6" t="-24" r="2205" b="1"/>
          <a:stretch/>
        </p:blipFill>
        <p:spPr>
          <a:xfrm>
            <a:off x="344264" y="3831418"/>
            <a:ext cx="2344994" cy="304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FC695B3-7B1A-4491-9F17-10FBBCD35B04}"/>
              </a:ext>
            </a:extLst>
          </p:cNvPr>
          <p:cNvGrpSpPr/>
          <p:nvPr/>
        </p:nvGrpSpPr>
        <p:grpSpPr>
          <a:xfrm rot="21184415" flipH="1">
            <a:off x="326239" y="2333966"/>
            <a:ext cx="2909737" cy="1530604"/>
            <a:chOff x="6962147" y="2317767"/>
            <a:chExt cx="1549803" cy="1072638"/>
          </a:xfrm>
        </p:grpSpPr>
        <p:sp>
          <p:nvSpPr>
            <p:cNvPr id="14" name="円形吹き出し 3">
              <a:extLst>
                <a:ext uri="{FF2B5EF4-FFF2-40B4-BE49-F238E27FC236}">
                  <a16:creationId xmlns:a16="http://schemas.microsoft.com/office/drawing/2014/main" id="{7AE40256-34B4-4E2D-8EB8-38594607507C}"/>
                </a:ext>
              </a:extLst>
            </p:cNvPr>
            <p:cNvSpPr/>
            <p:nvPr/>
          </p:nvSpPr>
          <p:spPr>
            <a:xfrm flipH="1">
              <a:off x="6964822" y="2317767"/>
              <a:ext cx="1510359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2E9F76C-3E34-4F5E-B0AA-8D9847D4C71F}"/>
                </a:ext>
              </a:extLst>
            </p:cNvPr>
            <p:cNvSpPr txBox="1"/>
            <p:nvPr/>
          </p:nvSpPr>
          <p:spPr>
            <a:xfrm>
              <a:off x="6962147" y="2382140"/>
              <a:ext cx="1549803" cy="6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そういえば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このまえ先生が･･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D894081-8D9D-481C-AD67-AD4B16A3A295}"/>
              </a:ext>
            </a:extLst>
          </p:cNvPr>
          <p:cNvGrpSpPr/>
          <p:nvPr/>
        </p:nvGrpSpPr>
        <p:grpSpPr>
          <a:xfrm>
            <a:off x="2999172" y="2728685"/>
            <a:ext cx="4201086" cy="4245923"/>
            <a:chOff x="2999172" y="3502483"/>
            <a:chExt cx="4201086" cy="3472126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CB6D0B8-50E7-47CB-9759-59868F6CB3F6}"/>
                </a:ext>
              </a:extLst>
            </p:cNvPr>
            <p:cNvGrpSpPr/>
            <p:nvPr/>
          </p:nvGrpSpPr>
          <p:grpSpPr>
            <a:xfrm>
              <a:off x="2999172" y="3502483"/>
              <a:ext cx="4201086" cy="3472126"/>
              <a:chOff x="2999172" y="3502483"/>
              <a:chExt cx="4201086" cy="3472126"/>
            </a:xfrm>
          </p:grpSpPr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AE91D5EC-7D45-4714-AC7B-0286233F8B91}"/>
                  </a:ext>
                </a:extLst>
              </p:cNvPr>
              <p:cNvSpPr/>
              <p:nvPr/>
            </p:nvSpPr>
            <p:spPr>
              <a:xfrm>
                <a:off x="2999172" y="3502483"/>
                <a:ext cx="4201086" cy="3213291"/>
              </a:xfrm>
              <a:prstGeom prst="wedgeRoundRectCallout">
                <a:avLst>
                  <a:gd name="adj1" fmla="val 58307"/>
                  <a:gd name="adj2" fmla="val -23205"/>
                  <a:gd name="adj3" fmla="val 16667"/>
                </a:avLst>
              </a:prstGeom>
              <a:solidFill>
                <a:schemeClr val="accent1">
                  <a:lumMod val="7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0970C84C-7EBA-4445-A65D-BB3F70983AFD}"/>
                  </a:ext>
                </a:extLst>
              </p:cNvPr>
              <p:cNvSpPr txBox="1"/>
              <p:nvPr/>
            </p:nvSpPr>
            <p:spPr>
              <a:xfrm>
                <a:off x="3041844" y="3624974"/>
                <a:ext cx="4158414" cy="3349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新しく</a:t>
                </a:r>
                <a:endPara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インターネットサービスを</a:t>
                </a:r>
                <a:endPara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利用するときには</a:t>
                </a:r>
                <a:endPara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利用規約や個人情報の</a:t>
                </a:r>
                <a:endPara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取りあつかいについての</a:t>
                </a:r>
                <a:endPara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決まりごとを</a:t>
                </a:r>
                <a:endPara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きちんと読んでおくことが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大切です。</a:t>
                </a:r>
              </a:p>
            </p:txBody>
          </p:sp>
        </p:grp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A8980D3-E101-476A-A48C-74C700EFAC54}"/>
                </a:ext>
              </a:extLst>
            </p:cNvPr>
            <p:cNvSpPr txBox="1"/>
            <p:nvPr/>
          </p:nvSpPr>
          <p:spPr>
            <a:xfrm>
              <a:off x="3808897" y="4697455"/>
              <a:ext cx="10613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りようきやく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406ED2B-4F55-4637-BA9F-7EE389F2DB0A}"/>
                </a:ext>
              </a:extLst>
            </p:cNvPr>
            <p:cNvSpPr txBox="1"/>
            <p:nvPr/>
          </p:nvSpPr>
          <p:spPr>
            <a:xfrm>
              <a:off x="5076189" y="4707414"/>
              <a:ext cx="10703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こじんじょうほう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CF5E4FE-0695-4196-B460-DD7E0DEF1472}"/>
              </a:ext>
            </a:extLst>
          </p:cNvPr>
          <p:cNvGrpSpPr/>
          <p:nvPr/>
        </p:nvGrpSpPr>
        <p:grpSpPr>
          <a:xfrm flipH="1">
            <a:off x="6851682" y="2215034"/>
            <a:ext cx="2264658" cy="4642966"/>
            <a:chOff x="1446642" y="2814321"/>
            <a:chExt cx="1905887" cy="4265388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D9EEEF24-BA1C-4F91-A054-62A5AE0B9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910" b="5397"/>
            <a:stretch/>
          </p:blipFill>
          <p:spPr>
            <a:xfrm flipH="1">
              <a:off x="1446642" y="2814321"/>
              <a:ext cx="1905887" cy="42653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4023A95B-5397-4B86-B982-5E6E03DCAD55}"/>
                </a:ext>
              </a:extLst>
            </p:cNvPr>
            <p:cNvGrpSpPr/>
            <p:nvPr/>
          </p:nvGrpSpPr>
          <p:grpSpPr>
            <a:xfrm>
              <a:off x="2293144" y="3490913"/>
              <a:ext cx="600499" cy="652462"/>
              <a:chOff x="2293144" y="3490913"/>
              <a:chExt cx="600499" cy="652462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E2409E4E-696C-464A-92DF-E88A0E908E6C}"/>
                  </a:ext>
                </a:extLst>
              </p:cNvPr>
              <p:cNvGrpSpPr/>
              <p:nvPr/>
            </p:nvGrpSpPr>
            <p:grpSpPr>
              <a:xfrm>
                <a:off x="2376534" y="3490913"/>
                <a:ext cx="492095" cy="652462"/>
                <a:chOff x="2376534" y="3490913"/>
                <a:chExt cx="492095" cy="652462"/>
              </a:xfrm>
            </p:grpSpPr>
            <p:sp>
              <p:nvSpPr>
                <p:cNvPr id="37" name="楕円 36">
                  <a:extLst>
                    <a:ext uri="{FF2B5EF4-FFF2-40B4-BE49-F238E27FC236}">
                      <a16:creationId xmlns:a16="http://schemas.microsoft.com/office/drawing/2014/main" id="{F4105F05-1DF6-450E-B20E-B9C95F05890D}"/>
                    </a:ext>
                  </a:extLst>
                </p:cNvPr>
                <p:cNvSpPr/>
                <p:nvPr/>
              </p:nvSpPr>
              <p:spPr>
                <a:xfrm>
                  <a:off x="2471738" y="3952875"/>
                  <a:ext cx="223837" cy="190500"/>
                </a:xfrm>
                <a:prstGeom prst="ellipse">
                  <a:avLst/>
                </a:prstGeom>
                <a:solidFill>
                  <a:srgbClr val="FFD4B3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フローチャート: 論理積ゲート 37">
                  <a:extLst>
                    <a:ext uri="{FF2B5EF4-FFF2-40B4-BE49-F238E27FC236}">
                      <a16:creationId xmlns:a16="http://schemas.microsoft.com/office/drawing/2014/main" id="{B55F84C3-E3BD-4974-B59B-C6F129BB64E7}"/>
                    </a:ext>
                  </a:extLst>
                </p:cNvPr>
                <p:cNvSpPr/>
                <p:nvPr/>
              </p:nvSpPr>
              <p:spPr>
                <a:xfrm rot="5621888">
                  <a:off x="2557510" y="3928829"/>
                  <a:ext cx="85723" cy="224300"/>
                </a:xfrm>
                <a:prstGeom prst="flowChartDelay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楕円 38">
                  <a:extLst>
                    <a:ext uri="{FF2B5EF4-FFF2-40B4-BE49-F238E27FC236}">
                      <a16:creationId xmlns:a16="http://schemas.microsoft.com/office/drawing/2014/main" id="{C5CBD69F-BB3F-4972-8B38-F701FE72CFC4}"/>
                    </a:ext>
                  </a:extLst>
                </p:cNvPr>
                <p:cNvSpPr/>
                <p:nvPr/>
              </p:nvSpPr>
              <p:spPr>
                <a:xfrm>
                  <a:off x="2376534" y="3490913"/>
                  <a:ext cx="223837" cy="100012"/>
                </a:xfrm>
                <a:prstGeom prst="ellipse">
                  <a:avLst/>
                </a:prstGeom>
                <a:solidFill>
                  <a:srgbClr val="FFD4B3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楕円 39">
                  <a:extLst>
                    <a:ext uri="{FF2B5EF4-FFF2-40B4-BE49-F238E27FC236}">
                      <a16:creationId xmlns:a16="http://schemas.microsoft.com/office/drawing/2014/main" id="{060EB7BB-70F0-4E16-B8B0-729091B1F631}"/>
                    </a:ext>
                  </a:extLst>
                </p:cNvPr>
                <p:cNvSpPr/>
                <p:nvPr/>
              </p:nvSpPr>
              <p:spPr>
                <a:xfrm rot="1434322">
                  <a:off x="2644792" y="3545682"/>
                  <a:ext cx="223837" cy="100012"/>
                </a:xfrm>
                <a:prstGeom prst="ellipse">
                  <a:avLst/>
                </a:prstGeom>
                <a:solidFill>
                  <a:srgbClr val="FFD4B3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1A14611D-15D6-473C-8A7B-2597EEB45921}"/>
                  </a:ext>
                </a:extLst>
              </p:cNvPr>
              <p:cNvGrpSpPr/>
              <p:nvPr/>
            </p:nvGrpSpPr>
            <p:grpSpPr>
              <a:xfrm>
                <a:off x="2293144" y="3524250"/>
                <a:ext cx="600499" cy="156194"/>
                <a:chOff x="2288381" y="3514724"/>
                <a:chExt cx="600499" cy="156194"/>
              </a:xfrm>
            </p:grpSpPr>
            <p:sp>
              <p:nvSpPr>
                <p:cNvPr id="35" name="円弧 34">
                  <a:extLst>
                    <a:ext uri="{FF2B5EF4-FFF2-40B4-BE49-F238E27FC236}">
                      <a16:creationId xmlns:a16="http://schemas.microsoft.com/office/drawing/2014/main" id="{573C2D69-E8EC-4FDB-99AE-59605E9A099A}"/>
                    </a:ext>
                  </a:extLst>
                </p:cNvPr>
                <p:cNvSpPr/>
                <p:nvPr/>
              </p:nvSpPr>
              <p:spPr>
                <a:xfrm>
                  <a:off x="2288381" y="3514724"/>
                  <a:ext cx="295275" cy="102396"/>
                </a:xfrm>
                <a:prstGeom prst="arc">
                  <a:avLst/>
                </a:prstGeom>
                <a:ln w="28575">
                  <a:solidFill>
                    <a:srgbClr val="4941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円弧 35">
                  <a:extLst>
                    <a:ext uri="{FF2B5EF4-FFF2-40B4-BE49-F238E27FC236}">
                      <a16:creationId xmlns:a16="http://schemas.microsoft.com/office/drawing/2014/main" id="{C7CA5F2D-C6C9-4366-8C6D-5F4F8B7A3001}"/>
                    </a:ext>
                  </a:extLst>
                </p:cNvPr>
                <p:cNvSpPr/>
                <p:nvPr/>
              </p:nvSpPr>
              <p:spPr>
                <a:xfrm rot="18592736">
                  <a:off x="2781696" y="3563733"/>
                  <a:ext cx="96460" cy="117909"/>
                </a:xfrm>
                <a:prstGeom prst="arc">
                  <a:avLst/>
                </a:prstGeom>
                <a:ln w="28575">
                  <a:solidFill>
                    <a:srgbClr val="4941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ACD3057-7ACB-433B-BE5D-F98D98A855D5}"/>
              </a:ext>
            </a:extLst>
          </p:cNvPr>
          <p:cNvGrpSpPr/>
          <p:nvPr/>
        </p:nvGrpSpPr>
        <p:grpSpPr>
          <a:xfrm>
            <a:off x="150289" y="828365"/>
            <a:ext cx="8843422" cy="1248245"/>
            <a:chOff x="150289" y="828365"/>
            <a:chExt cx="8843422" cy="1248245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5BFA10CA-593C-4860-BED2-B5E5C42AE885}"/>
                </a:ext>
              </a:extLst>
            </p:cNvPr>
            <p:cNvSpPr txBox="1"/>
            <p:nvPr/>
          </p:nvSpPr>
          <p:spPr>
            <a:xfrm>
              <a:off x="150289" y="866663"/>
              <a:ext cx="8843422" cy="1209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そのとき、美波</a:t>
              </a:r>
              <a:r>
                <a:rPr lang="ja-JP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さんはつい最近受けた授業のことを</a:t>
              </a:r>
              <a:endPara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4500"/>
                </a:lnSpc>
              </a:pPr>
              <a:r>
                <a:rPr lang="ja-JP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思い出していました。</a:t>
              </a:r>
              <a:endPara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7E511FF2-4B6C-4B58-B467-1C0E524D1203}"/>
                </a:ext>
              </a:extLst>
            </p:cNvPr>
            <p:cNvSpPr txBox="1"/>
            <p:nvPr/>
          </p:nvSpPr>
          <p:spPr>
            <a:xfrm>
              <a:off x="6291799" y="828365"/>
              <a:ext cx="7729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じゅぎょう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D8D060CA-C9CC-413D-86CB-FD30F5C2731C}"/>
                </a:ext>
              </a:extLst>
            </p:cNvPr>
            <p:cNvSpPr txBox="1"/>
            <p:nvPr/>
          </p:nvSpPr>
          <p:spPr>
            <a:xfrm>
              <a:off x="4489425" y="844747"/>
              <a:ext cx="7729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さいきん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2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インターネットサービスを申し込むときは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5E0B69-F9DC-4784-91C9-856B2966B777}"/>
              </a:ext>
            </a:extLst>
          </p:cNvPr>
          <p:cNvGrpSpPr/>
          <p:nvPr/>
        </p:nvGrpSpPr>
        <p:grpSpPr>
          <a:xfrm>
            <a:off x="91059" y="2182323"/>
            <a:ext cx="3962287" cy="1610713"/>
            <a:chOff x="91059" y="2182323"/>
            <a:chExt cx="3962287" cy="1610713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01882126-2342-44BE-A7EB-B6236C163861}"/>
                </a:ext>
              </a:extLst>
            </p:cNvPr>
            <p:cNvSpPr/>
            <p:nvPr/>
          </p:nvSpPr>
          <p:spPr>
            <a:xfrm rot="20941786">
              <a:off x="377608" y="2203872"/>
              <a:ext cx="3675738" cy="12608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6059293-83A9-4117-B964-552ABB4AA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9" t="37713" r="22903" b="30661"/>
            <a:stretch/>
          </p:blipFill>
          <p:spPr bwMode="auto">
            <a:xfrm>
              <a:off x="91059" y="2182323"/>
              <a:ext cx="3503411" cy="16107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1093D78-71F8-43D1-8288-BDDB4591BD74}"/>
              </a:ext>
            </a:extLst>
          </p:cNvPr>
          <p:cNvGrpSpPr/>
          <p:nvPr/>
        </p:nvGrpSpPr>
        <p:grpSpPr>
          <a:xfrm>
            <a:off x="5686144" y="2353094"/>
            <a:ext cx="3156362" cy="1680493"/>
            <a:chOff x="5686144" y="2353094"/>
            <a:chExt cx="3156362" cy="1680493"/>
          </a:xfrm>
        </p:grpSpPr>
        <p:sp>
          <p:nvSpPr>
            <p:cNvPr id="31" name="思考の吹き出し: 雲形 30">
              <a:extLst>
                <a:ext uri="{FF2B5EF4-FFF2-40B4-BE49-F238E27FC236}">
                  <a16:creationId xmlns:a16="http://schemas.microsoft.com/office/drawing/2014/main" id="{25B4BE5A-8315-48A0-866F-EF500BDEA927}"/>
                </a:ext>
              </a:extLst>
            </p:cNvPr>
            <p:cNvSpPr/>
            <p:nvPr/>
          </p:nvSpPr>
          <p:spPr>
            <a:xfrm>
              <a:off x="5686144" y="2353094"/>
              <a:ext cx="3156362" cy="1680493"/>
            </a:xfrm>
            <a:prstGeom prst="cloudCallout">
              <a:avLst>
                <a:gd name="adj1" fmla="val -5732"/>
                <a:gd name="adj2" fmla="val 79482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rgbClr val="B5DAFB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845FEF2-1C8C-4435-9EE9-9CE692176901}"/>
                </a:ext>
              </a:extLst>
            </p:cNvPr>
            <p:cNvSpPr txBox="1"/>
            <p:nvPr/>
          </p:nvSpPr>
          <p:spPr>
            <a:xfrm flipH="1">
              <a:off x="6081261" y="2597788"/>
              <a:ext cx="2404878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読まなくても</a:t>
              </a:r>
              <a:endParaRPr lang="en-US" altLang="ja-JP" sz="2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いいのかなぁ？</a:t>
              </a:r>
              <a:endParaRPr lang="en-US" altLang="ja-JP" sz="1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BCA5E98D-8F4D-4335-8F6F-7BB162354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32679" r="25762"/>
          <a:stretch/>
        </p:blipFill>
        <p:spPr>
          <a:xfrm>
            <a:off x="5372588" y="3970312"/>
            <a:ext cx="2023247" cy="2887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A747F65-1BB3-4BA3-A232-14AF6A1C1260}"/>
              </a:ext>
            </a:extLst>
          </p:cNvPr>
          <p:cNvSpPr txBox="1"/>
          <p:nvPr/>
        </p:nvSpPr>
        <p:spPr>
          <a:xfrm>
            <a:off x="129309" y="869489"/>
            <a:ext cx="8843422" cy="120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ところが、美波さんのお母さんは、利用規約などを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読まずにアプリをインストールしていきます。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F53D4EB-C926-481C-8EBA-3A65DFE95E2D}"/>
              </a:ext>
            </a:extLst>
          </p:cNvPr>
          <p:cNvSpPr txBox="1"/>
          <p:nvPr/>
        </p:nvSpPr>
        <p:spPr>
          <a:xfrm>
            <a:off x="5859780" y="828365"/>
            <a:ext cx="1536055" cy="229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りようきやく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7CAAF80-A92F-4239-A585-4FBC706E2888}"/>
              </a:ext>
            </a:extLst>
          </p:cNvPr>
          <p:cNvGrpSpPr/>
          <p:nvPr/>
        </p:nvGrpSpPr>
        <p:grpSpPr>
          <a:xfrm>
            <a:off x="313836" y="3562946"/>
            <a:ext cx="3752515" cy="1776167"/>
            <a:chOff x="313836" y="3562946"/>
            <a:chExt cx="3752515" cy="1776167"/>
          </a:xfrm>
        </p:grpSpPr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BDCF2BAD-B310-49CE-BA0F-FC8177862CC1}"/>
                </a:ext>
              </a:extLst>
            </p:cNvPr>
            <p:cNvSpPr/>
            <p:nvPr/>
          </p:nvSpPr>
          <p:spPr>
            <a:xfrm rot="20939091">
              <a:off x="344625" y="3562946"/>
              <a:ext cx="3721726" cy="12608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35" name="図 3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C871AFD-7F8C-49BD-9427-B932C14E8EB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8" t="35657" r="22783" b="30467"/>
            <a:stretch/>
          </p:blipFill>
          <p:spPr>
            <a:xfrm>
              <a:off x="313836" y="3574979"/>
              <a:ext cx="3344231" cy="1764134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37D488B-052A-4C87-8936-4D6E4ABD2253}"/>
              </a:ext>
            </a:extLst>
          </p:cNvPr>
          <p:cNvGrpSpPr/>
          <p:nvPr/>
        </p:nvGrpSpPr>
        <p:grpSpPr>
          <a:xfrm>
            <a:off x="359702" y="4941441"/>
            <a:ext cx="3732042" cy="1727978"/>
            <a:chOff x="359702" y="4941441"/>
            <a:chExt cx="3732042" cy="1727978"/>
          </a:xfrm>
        </p:grpSpPr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C9EFA8B0-E0D4-4CFA-B901-A00203C91609}"/>
                </a:ext>
              </a:extLst>
            </p:cNvPr>
            <p:cNvSpPr/>
            <p:nvPr/>
          </p:nvSpPr>
          <p:spPr>
            <a:xfrm rot="20957337">
              <a:off x="359702" y="4941441"/>
              <a:ext cx="3732042" cy="1598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43" name="図 4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66A7E33-5A96-42C5-91A2-8A606FC9B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1" t="33432" r="23594" b="33711"/>
            <a:stretch/>
          </p:blipFill>
          <p:spPr>
            <a:xfrm>
              <a:off x="396883" y="4969799"/>
              <a:ext cx="3197587" cy="1699620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8CC7FDA-DB2C-49B7-ABD0-F1AD51BEC1E7}"/>
              </a:ext>
            </a:extLst>
          </p:cNvPr>
          <p:cNvGrpSpPr/>
          <p:nvPr/>
        </p:nvGrpSpPr>
        <p:grpSpPr>
          <a:xfrm>
            <a:off x="3388628" y="2710677"/>
            <a:ext cx="2687540" cy="4135775"/>
            <a:chOff x="6008990" y="2738027"/>
            <a:chExt cx="2687540" cy="413577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0B0C851-20DF-4D32-A6BE-BCC4A74411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4" r="26632" b="5431"/>
            <a:stretch/>
          </p:blipFill>
          <p:spPr>
            <a:xfrm flipH="1">
              <a:off x="6008990" y="2738027"/>
              <a:ext cx="2687540" cy="41357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75D61CF-8CA7-41FB-80CD-F446604EF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82" t="34367" r="40079" b="61655"/>
            <a:stretch/>
          </p:blipFill>
          <p:spPr>
            <a:xfrm flipH="1">
              <a:off x="7160419" y="3636739"/>
              <a:ext cx="297071" cy="135161"/>
            </a:xfrm>
            <a:prstGeom prst="rect">
              <a:avLst/>
            </a:prstGeom>
            <a:effectLst/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4B65978-0353-4ECB-AF84-088B10D1D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82" t="34367" r="40079" b="61655"/>
            <a:stretch/>
          </p:blipFill>
          <p:spPr>
            <a:xfrm rot="20748087">
              <a:off x="6546944" y="3718793"/>
              <a:ext cx="212514" cy="13516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704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6C6F44C8-FF30-4AE6-B384-D6F78C776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9"/>
          <a:stretch/>
        </p:blipFill>
        <p:spPr>
          <a:xfrm>
            <a:off x="0" y="740877"/>
            <a:ext cx="9156041" cy="413577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6F2527C-8BB6-4309-9B3C-67AA8C02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インターネットサービスを申し込むときは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FA10CA-593C-4860-BED2-B5E5C42AE885}"/>
              </a:ext>
            </a:extLst>
          </p:cNvPr>
          <p:cNvSpPr txBox="1"/>
          <p:nvPr/>
        </p:nvSpPr>
        <p:spPr>
          <a:xfrm>
            <a:off x="129309" y="869489"/>
            <a:ext cx="8843422" cy="1209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そのあと、美波さんのお母さんのスマホに</a:t>
            </a:r>
            <a:endParaRPr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たくさんの迷惑メールがとどくようになりました。</a:t>
            </a:r>
            <a:endParaRPr lang="en-US" altLang="ja-JP" sz="2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67420E7-3BA4-4F07-8A9D-EC2E7AF73D92}"/>
              </a:ext>
            </a:extLst>
          </p:cNvPr>
          <p:cNvGrpSpPr/>
          <p:nvPr/>
        </p:nvGrpSpPr>
        <p:grpSpPr>
          <a:xfrm rot="643987">
            <a:off x="5957672" y="3071162"/>
            <a:ext cx="2812488" cy="1480759"/>
            <a:chOff x="8069052" y="3518654"/>
            <a:chExt cx="1760638" cy="1368847"/>
          </a:xfrm>
        </p:grpSpPr>
        <p:sp>
          <p:nvSpPr>
            <p:cNvPr id="11" name="円形吹き出し 3">
              <a:extLst>
                <a:ext uri="{FF2B5EF4-FFF2-40B4-BE49-F238E27FC236}">
                  <a16:creationId xmlns:a16="http://schemas.microsoft.com/office/drawing/2014/main" id="{F44E1504-2DB2-4569-AF36-500F717634EC}"/>
                </a:ext>
              </a:extLst>
            </p:cNvPr>
            <p:cNvSpPr/>
            <p:nvPr/>
          </p:nvSpPr>
          <p:spPr>
            <a:xfrm>
              <a:off x="8069052" y="3518654"/>
              <a:ext cx="1695336" cy="136884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F0A224C-1AD4-4650-A8C7-82E26EE0F1EF}"/>
                </a:ext>
              </a:extLst>
            </p:cNvPr>
            <p:cNvSpPr txBox="1"/>
            <p:nvPr/>
          </p:nvSpPr>
          <p:spPr>
            <a:xfrm>
              <a:off x="8094539" y="4027390"/>
              <a:ext cx="1735151" cy="36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だ、だいじょうぶ？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FC695B3-7B1A-4491-9F17-10FBBCD35B04}"/>
              </a:ext>
            </a:extLst>
          </p:cNvPr>
          <p:cNvGrpSpPr/>
          <p:nvPr/>
        </p:nvGrpSpPr>
        <p:grpSpPr>
          <a:xfrm rot="21184415">
            <a:off x="347084" y="2879711"/>
            <a:ext cx="3168954" cy="1543583"/>
            <a:chOff x="6964822" y="2317767"/>
            <a:chExt cx="1510359" cy="1072638"/>
          </a:xfrm>
        </p:grpSpPr>
        <p:sp>
          <p:nvSpPr>
            <p:cNvPr id="14" name="円形吹き出し 3">
              <a:extLst>
                <a:ext uri="{FF2B5EF4-FFF2-40B4-BE49-F238E27FC236}">
                  <a16:creationId xmlns:a16="http://schemas.microsoft.com/office/drawing/2014/main" id="{7AE40256-34B4-4E2D-8EB8-38594607507C}"/>
                </a:ext>
              </a:extLst>
            </p:cNvPr>
            <p:cNvSpPr/>
            <p:nvPr/>
          </p:nvSpPr>
          <p:spPr>
            <a:xfrm flipH="1">
              <a:off x="6964822" y="2317767"/>
              <a:ext cx="1510359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2E9F76C-3E34-4F5E-B0AA-8D9847D4C71F}"/>
                </a:ext>
              </a:extLst>
            </p:cNvPr>
            <p:cNvSpPr txBox="1"/>
            <p:nvPr/>
          </p:nvSpPr>
          <p:spPr>
            <a:xfrm>
              <a:off x="7090722" y="2455619"/>
              <a:ext cx="1121946" cy="67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この前のアプリが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悪さしてるのかも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2EC8817D-C7D9-47D8-8A38-A3F21969E9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r="26632" b="5431"/>
          <a:stretch/>
        </p:blipFill>
        <p:spPr>
          <a:xfrm flipH="1">
            <a:off x="2519352" y="2792983"/>
            <a:ext cx="2687540" cy="413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0677293-1CD5-4C88-B764-413F08A060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30132"/>
          <a:stretch/>
        </p:blipFill>
        <p:spPr>
          <a:xfrm>
            <a:off x="5176264" y="3783822"/>
            <a:ext cx="2135003" cy="3009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4983DE-4841-4F24-8F5C-BF57F4124A12}"/>
              </a:ext>
            </a:extLst>
          </p:cNvPr>
          <p:cNvGrpSpPr/>
          <p:nvPr/>
        </p:nvGrpSpPr>
        <p:grpSpPr>
          <a:xfrm>
            <a:off x="3883284" y="3187278"/>
            <a:ext cx="404272" cy="1009252"/>
            <a:chOff x="5003728" y="2247682"/>
            <a:chExt cx="404272" cy="1009252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956C71A8-6D6B-4ECB-A3EF-DAC9F37E5F1C}"/>
                </a:ext>
              </a:extLst>
            </p:cNvPr>
            <p:cNvCxnSpPr>
              <a:cxnSpLocks/>
            </p:cNvCxnSpPr>
            <p:nvPr/>
          </p:nvCxnSpPr>
          <p:spPr>
            <a:xfrm>
              <a:off x="5099559" y="2300085"/>
              <a:ext cx="0" cy="8270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B20DFD60-0852-495C-840C-2CC51D712D21}"/>
                </a:ext>
              </a:extLst>
            </p:cNvPr>
            <p:cNvCxnSpPr>
              <a:cxnSpLocks/>
            </p:cNvCxnSpPr>
            <p:nvPr/>
          </p:nvCxnSpPr>
          <p:spPr>
            <a:xfrm>
              <a:off x="5003728" y="2247682"/>
              <a:ext cx="0" cy="8270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CFACA24-5F7E-4D52-8338-BD473358799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3" y="2247682"/>
              <a:ext cx="0" cy="8270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D8507B40-A0F8-461E-B08E-C3209CFD5F44}"/>
                </a:ext>
              </a:extLst>
            </p:cNvPr>
            <p:cNvCxnSpPr>
              <a:cxnSpLocks/>
            </p:cNvCxnSpPr>
            <p:nvPr/>
          </p:nvCxnSpPr>
          <p:spPr>
            <a:xfrm>
              <a:off x="5317206" y="2300085"/>
              <a:ext cx="0" cy="95684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B461585-CDAE-404D-A2C1-C98E9FA75FAB}"/>
                </a:ext>
              </a:extLst>
            </p:cNvPr>
            <p:cNvCxnSpPr>
              <a:cxnSpLocks/>
            </p:cNvCxnSpPr>
            <p:nvPr/>
          </p:nvCxnSpPr>
          <p:spPr>
            <a:xfrm>
              <a:off x="5408000" y="2300085"/>
              <a:ext cx="0" cy="82703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291A51B-73B4-4748-A0EE-CD32E450E861}"/>
              </a:ext>
            </a:extLst>
          </p:cNvPr>
          <p:cNvGrpSpPr/>
          <p:nvPr/>
        </p:nvGrpSpPr>
        <p:grpSpPr>
          <a:xfrm rot="9201504">
            <a:off x="4290081" y="2714237"/>
            <a:ext cx="265191" cy="645898"/>
            <a:chOff x="1081362" y="4483314"/>
            <a:chExt cx="164219" cy="356779"/>
          </a:xfrm>
          <a:solidFill>
            <a:schemeClr val="accent1"/>
          </a:solidFill>
        </p:grpSpPr>
        <p:sp>
          <p:nvSpPr>
            <p:cNvPr id="23" name="フリーフォーム 69">
              <a:extLst>
                <a:ext uri="{FF2B5EF4-FFF2-40B4-BE49-F238E27FC236}">
                  <a16:creationId xmlns:a16="http://schemas.microsoft.com/office/drawing/2014/main" id="{EBAED9C1-8B30-48FD-8985-C0CBEC4A78AA}"/>
                </a:ext>
              </a:extLst>
            </p:cNvPr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フリーフォーム 70">
              <a:extLst>
                <a:ext uri="{FF2B5EF4-FFF2-40B4-BE49-F238E27FC236}">
                  <a16:creationId xmlns:a16="http://schemas.microsoft.com/office/drawing/2014/main" id="{0A6AC1D7-2445-4829-80AB-6E070603F102}"/>
                </a:ext>
              </a:extLst>
            </p:cNvPr>
            <p:cNvSpPr/>
            <p:nvPr/>
          </p:nvSpPr>
          <p:spPr>
            <a:xfrm rot="1937600">
              <a:off x="1081362" y="4483314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フリーフォーム 71">
              <a:extLst>
                <a:ext uri="{FF2B5EF4-FFF2-40B4-BE49-F238E27FC236}">
                  <a16:creationId xmlns:a16="http://schemas.microsoft.com/office/drawing/2014/main" id="{D8F16BED-AABB-4BB7-9FEC-71DC112532F5}"/>
                </a:ext>
              </a:extLst>
            </p:cNvPr>
            <p:cNvSpPr/>
            <p:nvPr/>
          </p:nvSpPr>
          <p:spPr>
            <a:xfrm rot="18864030">
              <a:off x="1121674" y="4722619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EC4C9B9-0A3F-425D-8D97-BF1C044C396F}"/>
              </a:ext>
            </a:extLst>
          </p:cNvPr>
          <p:cNvSpPr txBox="1"/>
          <p:nvPr/>
        </p:nvSpPr>
        <p:spPr>
          <a:xfrm>
            <a:off x="1937911" y="1402224"/>
            <a:ext cx="798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めいわく</a:t>
            </a:r>
          </a:p>
        </p:txBody>
      </p:sp>
      <p:pic>
        <p:nvPicPr>
          <p:cNvPr id="6" name="図 5" descr="図形&#10;&#10;低い精度で自動的に生成された説明">
            <a:extLst>
              <a:ext uri="{FF2B5EF4-FFF2-40B4-BE49-F238E27FC236}">
                <a16:creationId xmlns:a16="http://schemas.microsoft.com/office/drawing/2014/main" id="{C3CE8D68-CADF-4AF2-B856-574964E460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85" b="33979"/>
          <a:stretch/>
        </p:blipFill>
        <p:spPr>
          <a:xfrm>
            <a:off x="265573" y="4679181"/>
            <a:ext cx="3189659" cy="9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インターネットサービスを申し込むときは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662737" y="501844"/>
            <a:ext cx="7635762" cy="2143125"/>
            <a:chOff x="662737" y="539944"/>
            <a:chExt cx="7635762" cy="2143125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802" y="539944"/>
              <a:ext cx="2151697" cy="2143125"/>
            </a:xfrm>
            <a:prstGeom prst="rect">
              <a:avLst/>
            </a:prstGeom>
          </p:spPr>
        </p:pic>
        <p:grpSp>
          <p:nvGrpSpPr>
            <p:cNvPr id="25" name="グループ化 24"/>
            <p:cNvGrpSpPr/>
            <p:nvPr/>
          </p:nvGrpSpPr>
          <p:grpSpPr>
            <a:xfrm>
              <a:off x="662737" y="1103650"/>
              <a:ext cx="5671081" cy="1111992"/>
              <a:chOff x="662737" y="1103650"/>
              <a:chExt cx="5671081" cy="1111992"/>
            </a:xfrm>
          </p:grpSpPr>
          <p:sp>
            <p:nvSpPr>
              <p:cNvPr id="26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62737" y="1125348"/>
                <a:ext cx="5213809" cy="1082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000"/>
                  </a:lnSpc>
                </a:pPr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>
                  <a:lnSpc>
                    <a:spcPts val="4000"/>
                  </a:lnSpc>
                </a:pPr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いっしょに考えてみよう！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7E952C7-5866-4077-AB29-81137092C3A5}"/>
              </a:ext>
            </a:extLst>
          </p:cNvPr>
          <p:cNvSpPr txBox="1"/>
          <p:nvPr/>
        </p:nvSpPr>
        <p:spPr>
          <a:xfrm>
            <a:off x="327507" y="2530855"/>
            <a:ext cx="4184876" cy="426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ja-JP" altLang="en-US" sz="18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●「利用規約</a:t>
            </a:r>
            <a:r>
              <a:rPr lang="ja-JP" altLang="en-US" sz="1800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（りようきやく）</a:t>
            </a:r>
            <a:r>
              <a:rPr lang="ja-JP" altLang="en-US" sz="18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」とは・・・</a:t>
            </a:r>
            <a:endParaRPr lang="en-US" altLang="ja-JP" sz="1800" b="1" dirty="0">
              <a:solidFill>
                <a:srgbClr val="44AF3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FF42FE1-41FF-4FC3-892D-2EC1F19E3E5B}"/>
              </a:ext>
            </a:extLst>
          </p:cNvPr>
          <p:cNvGrpSpPr/>
          <p:nvPr/>
        </p:nvGrpSpPr>
        <p:grpSpPr>
          <a:xfrm>
            <a:off x="286007" y="3013521"/>
            <a:ext cx="8571987" cy="1198254"/>
            <a:chOff x="286007" y="3013521"/>
            <a:chExt cx="8571987" cy="1198254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3013521"/>
              <a:ext cx="8571987" cy="11982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0163BFE-7821-439C-B93B-12C6790CC138}"/>
                </a:ext>
              </a:extLst>
            </p:cNvPr>
            <p:cNvGrpSpPr/>
            <p:nvPr/>
          </p:nvGrpSpPr>
          <p:grpSpPr>
            <a:xfrm>
              <a:off x="565391" y="3099964"/>
              <a:ext cx="6202126" cy="944746"/>
              <a:chOff x="837690" y="3085863"/>
              <a:chExt cx="6202126" cy="944746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15F4D3F-2B3E-4782-8064-B06BD033ECC7}"/>
                  </a:ext>
                </a:extLst>
              </p:cNvPr>
              <p:cNvSpPr txBox="1"/>
              <p:nvPr/>
            </p:nvSpPr>
            <p:spPr>
              <a:xfrm>
                <a:off x="837690" y="3085863"/>
                <a:ext cx="6202126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  <a:spcAft>
                    <a:spcPts val="1000"/>
                  </a:spcAft>
                </a:pP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インターネット・サービスをつかう人むけに、</a:t>
                </a:r>
                <a:endPara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ts val="3000"/>
                  </a:lnSpc>
                  <a:spcAft>
                    <a:spcPts val="1000"/>
                  </a:spcAft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サービスを利用するときのルール</a:t>
                </a:r>
                <a:r>
                  <a:rPr lang="ja-JP" altLang="en-US" sz="2000" b="1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をまとめたものです。</a:t>
                </a:r>
                <a:endPara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0196AF8-CED1-42BD-B3C6-B091F6A59906}"/>
                  </a:ext>
                </a:extLst>
              </p:cNvPr>
              <p:cNvSpPr txBox="1"/>
              <p:nvPr/>
            </p:nvSpPr>
            <p:spPr>
              <a:xfrm>
                <a:off x="1933113" y="3552780"/>
                <a:ext cx="59986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b="1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りよう</a:t>
                </a:r>
                <a:endParaRPr kumimoji="1" lang="en-US" altLang="ja-JP" sz="10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9EFFE2D-317B-4518-9F30-C6102F3823BD}"/>
              </a:ext>
            </a:extLst>
          </p:cNvPr>
          <p:cNvGrpSpPr/>
          <p:nvPr/>
        </p:nvGrpSpPr>
        <p:grpSpPr>
          <a:xfrm>
            <a:off x="565391" y="4447422"/>
            <a:ext cx="8490046" cy="2219686"/>
            <a:chOff x="565391" y="4447422"/>
            <a:chExt cx="8490046" cy="2219686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6F2D778-E27D-4B23-9A19-A9F9FA470B50}"/>
                </a:ext>
              </a:extLst>
            </p:cNvPr>
            <p:cNvSpPr txBox="1"/>
            <p:nvPr/>
          </p:nvSpPr>
          <p:spPr>
            <a:xfrm>
              <a:off x="565391" y="4522931"/>
              <a:ext cx="7922719" cy="214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たとえば、ある有名な動画サイトの利用規約には、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24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「本サービスを利用するには、</a:t>
              </a: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13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歳以上である必要があります。」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24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と、はっきり書かれています。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2400"/>
                </a:lnSpc>
                <a:spcAft>
                  <a:spcPts val="1000"/>
                </a:spcAft>
              </a:pP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13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歳未満の子どもがこのサービスを利用するには、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2400"/>
                </a:lnSpc>
                <a:spcAft>
                  <a:spcPts val="1000"/>
                </a:spcAft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「親や保護者に許可をもらう」ことが必要であることがわかります。</a:t>
              </a: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D88918A-F8FF-4E76-92C6-E93DD19AE6B7}"/>
                </a:ext>
              </a:extLst>
            </p:cNvPr>
            <p:cNvGrpSpPr/>
            <p:nvPr/>
          </p:nvGrpSpPr>
          <p:grpSpPr>
            <a:xfrm>
              <a:off x="7064904" y="4450438"/>
              <a:ext cx="1990533" cy="2191723"/>
              <a:chOff x="6725458" y="2828281"/>
              <a:chExt cx="1990533" cy="2191723"/>
            </a:xfrm>
          </p:grpSpPr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50E92C4B-1656-474A-85BF-8527AB0B9001}"/>
                  </a:ext>
                </a:extLst>
              </p:cNvPr>
              <p:cNvGrpSpPr/>
              <p:nvPr/>
            </p:nvGrpSpPr>
            <p:grpSpPr>
              <a:xfrm>
                <a:off x="7291736" y="2828281"/>
                <a:ext cx="1424255" cy="2191723"/>
                <a:chOff x="6008990" y="2738027"/>
                <a:chExt cx="2687540" cy="4135775"/>
              </a:xfrm>
            </p:grpSpPr>
            <p:pic>
              <p:nvPicPr>
                <p:cNvPr id="39" name="図 38">
                  <a:extLst>
                    <a:ext uri="{FF2B5EF4-FFF2-40B4-BE49-F238E27FC236}">
                      <a16:creationId xmlns:a16="http://schemas.microsoft.com/office/drawing/2014/main" id="{3B63F13C-3C50-403A-AA06-FBAA2484A0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14" r="26632" b="5431"/>
                <a:stretch/>
              </p:blipFill>
              <p:spPr>
                <a:xfrm flipH="1">
                  <a:off x="6008990" y="2738027"/>
                  <a:ext cx="2687540" cy="413577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0" name="図 39">
                  <a:extLst>
                    <a:ext uri="{FF2B5EF4-FFF2-40B4-BE49-F238E27FC236}">
                      <a16:creationId xmlns:a16="http://schemas.microsoft.com/office/drawing/2014/main" id="{007B7369-1E2A-4160-936C-1B3B14309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182" t="34367" r="40079" b="61655"/>
                <a:stretch/>
              </p:blipFill>
              <p:spPr>
                <a:xfrm flipH="1">
                  <a:off x="7160419" y="3636739"/>
                  <a:ext cx="297071" cy="135161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1" name="図 40">
                  <a:extLst>
                    <a:ext uri="{FF2B5EF4-FFF2-40B4-BE49-F238E27FC236}">
                      <a16:creationId xmlns:a16="http://schemas.microsoft.com/office/drawing/2014/main" id="{F96F2D52-575E-41F6-BBB3-39E5F066BE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182" t="34367" r="40079" b="61655"/>
                <a:stretch/>
              </p:blipFill>
              <p:spPr>
                <a:xfrm rot="20748087">
                  <a:off x="6546944" y="3718793"/>
                  <a:ext cx="212514" cy="135161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" name="図 2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18" t="36429" r="18493"/>
              <a:stretch/>
            </p:blipFill>
            <p:spPr>
              <a:xfrm>
                <a:off x="6725458" y="3702445"/>
                <a:ext cx="1136388" cy="126667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A7EDEDD1-2BEF-446F-A137-3C255530CC31}"/>
                </a:ext>
              </a:extLst>
            </p:cNvPr>
            <p:cNvSpPr txBox="1"/>
            <p:nvPr/>
          </p:nvSpPr>
          <p:spPr>
            <a:xfrm>
              <a:off x="2786237" y="4447422"/>
              <a:ext cx="5998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どうが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FCDAEB9-BF9D-4858-9E92-0E123941B932}"/>
                </a:ext>
              </a:extLst>
            </p:cNvPr>
            <p:cNvSpPr txBox="1"/>
            <p:nvPr/>
          </p:nvSpPr>
          <p:spPr>
            <a:xfrm>
              <a:off x="967866" y="5741650"/>
              <a:ext cx="9498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さいみまん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0C9A0D7-2D46-437D-AA53-297A92D7DD13}"/>
                </a:ext>
              </a:extLst>
            </p:cNvPr>
            <p:cNvSpPr txBox="1"/>
            <p:nvPr/>
          </p:nvSpPr>
          <p:spPr>
            <a:xfrm>
              <a:off x="1237452" y="6179714"/>
              <a:ext cx="7945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ほごしゃ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F5B6E63-1DA8-4139-A93E-B1E04DE7B006}"/>
                </a:ext>
              </a:extLst>
            </p:cNvPr>
            <p:cNvSpPr txBox="1"/>
            <p:nvPr/>
          </p:nvSpPr>
          <p:spPr>
            <a:xfrm>
              <a:off x="2148270" y="6171653"/>
              <a:ext cx="6125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きょか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0239BE96-23EF-421B-974E-785FBAC11648}"/>
                </a:ext>
              </a:extLst>
            </p:cNvPr>
            <p:cNvSpPr txBox="1"/>
            <p:nvPr/>
          </p:nvSpPr>
          <p:spPr>
            <a:xfrm>
              <a:off x="5336358" y="4878967"/>
              <a:ext cx="5998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ひつよう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F4FE1F16-B728-4EF4-908B-0BF249A0A2AE}"/>
              </a:ext>
            </a:extLst>
          </p:cNvPr>
          <p:cNvGrpSpPr/>
          <p:nvPr/>
        </p:nvGrpSpPr>
        <p:grpSpPr>
          <a:xfrm>
            <a:off x="6333818" y="3191632"/>
            <a:ext cx="2279483" cy="1879042"/>
            <a:chOff x="7717510" y="3544799"/>
            <a:chExt cx="2186014" cy="1368847"/>
          </a:xfrm>
        </p:grpSpPr>
        <p:sp>
          <p:nvSpPr>
            <p:cNvPr id="43" name="円形吹き出し 3">
              <a:extLst>
                <a:ext uri="{FF2B5EF4-FFF2-40B4-BE49-F238E27FC236}">
                  <a16:creationId xmlns:a16="http://schemas.microsoft.com/office/drawing/2014/main" id="{36CF6BDC-7171-42D8-AB9E-4BEEC8425A6D}"/>
                </a:ext>
              </a:extLst>
            </p:cNvPr>
            <p:cNvSpPr/>
            <p:nvPr/>
          </p:nvSpPr>
          <p:spPr>
            <a:xfrm flipH="1">
              <a:off x="7940802" y="3544799"/>
              <a:ext cx="1727519" cy="136884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CE79E415-1F40-48EB-BE03-FC76CE2A8C06}"/>
                </a:ext>
              </a:extLst>
            </p:cNvPr>
            <p:cNvSpPr txBox="1"/>
            <p:nvPr/>
          </p:nvSpPr>
          <p:spPr>
            <a:xfrm>
              <a:off x="7717510" y="3696084"/>
              <a:ext cx="2186014" cy="103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ちょっと</a:t>
              </a:r>
              <a:endParaRPr lang="en-US" altLang="ja-JP" sz="16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2400"/>
                </a:lnSpc>
              </a:pP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むずかしいから</a:t>
              </a:r>
              <a:endParaRPr lang="en-US" altLang="ja-JP" sz="16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2400"/>
                </a:lnSpc>
              </a:pP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いっしょに</a:t>
              </a:r>
              <a:endParaRPr lang="en-US" altLang="ja-JP" sz="16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2400"/>
                </a:lnSpc>
              </a:pPr>
              <a:r>
                <a:rPr lang="ja-JP" altLang="en-US" sz="16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読もうね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67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E6E0704B-F59D-4CB1-AB33-754043C0D2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7" t="30132" b="10099"/>
          <a:stretch/>
        </p:blipFill>
        <p:spPr>
          <a:xfrm flipH="1">
            <a:off x="2153216" y="1333205"/>
            <a:ext cx="1403372" cy="1711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インターネットサービスを申し込むときは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5AE927A-3F0A-4BA0-991A-BDB76F9A1323}"/>
              </a:ext>
            </a:extLst>
          </p:cNvPr>
          <p:cNvGrpSpPr/>
          <p:nvPr/>
        </p:nvGrpSpPr>
        <p:grpSpPr>
          <a:xfrm>
            <a:off x="3868178" y="932733"/>
            <a:ext cx="3120782" cy="2191908"/>
            <a:chOff x="3868178" y="932733"/>
            <a:chExt cx="3120782" cy="2191908"/>
          </a:xfrm>
        </p:grpSpPr>
        <p:sp>
          <p:nvSpPr>
            <p:cNvPr id="3" name="吹き出し: 円形 2">
              <a:extLst>
                <a:ext uri="{FF2B5EF4-FFF2-40B4-BE49-F238E27FC236}">
                  <a16:creationId xmlns:a16="http://schemas.microsoft.com/office/drawing/2014/main" id="{961C044F-1E6F-4E7A-A0F4-A27D56AF698B}"/>
                </a:ext>
              </a:extLst>
            </p:cNvPr>
            <p:cNvSpPr/>
            <p:nvPr/>
          </p:nvSpPr>
          <p:spPr>
            <a:xfrm>
              <a:off x="3868178" y="932733"/>
              <a:ext cx="3043868" cy="1974634"/>
            </a:xfrm>
            <a:prstGeom prst="wedgeEllipseCallout">
              <a:avLst>
                <a:gd name="adj1" fmla="val 60355"/>
                <a:gd name="adj2" fmla="val -11009"/>
              </a:avLst>
            </a:pr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8F6AEA3-7B05-4801-8275-CD2F49D0F477}"/>
                </a:ext>
              </a:extLst>
            </p:cNvPr>
            <p:cNvSpPr txBox="1"/>
            <p:nvPr/>
          </p:nvSpPr>
          <p:spPr>
            <a:xfrm>
              <a:off x="3945092" y="1127941"/>
              <a:ext cx="3043868" cy="199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よく読んだら、</a:t>
              </a:r>
              <a:endParaRPr lang="en-US" altLang="ja-JP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広告メールの</a:t>
              </a:r>
              <a:endParaRPr lang="en-US" altLang="ja-JP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発送につかう、って</a:t>
              </a:r>
              <a:endParaRPr lang="en-US" altLang="ja-JP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r>
                <a:rPr lang="ja-JP" altLang="en-US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書いてあったわ･･･</a:t>
              </a:r>
              <a:endParaRPr lang="en-US" altLang="ja-JP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000"/>
                </a:lnSpc>
              </a:pPr>
              <a:endParaRPr lang="en-US" altLang="ja-JP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AA6A82A9-88DD-4F1F-86EB-C3125706B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8558" y="865862"/>
            <a:ext cx="2984565" cy="2704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00678D9-4972-46FE-A169-8733016C5C34}"/>
              </a:ext>
            </a:extLst>
          </p:cNvPr>
          <p:cNvGrpSpPr/>
          <p:nvPr/>
        </p:nvGrpSpPr>
        <p:grpSpPr>
          <a:xfrm rot="9558292">
            <a:off x="8369539" y="792329"/>
            <a:ext cx="265191" cy="645898"/>
            <a:chOff x="1081362" y="4483314"/>
            <a:chExt cx="164219" cy="356779"/>
          </a:xfrm>
          <a:solidFill>
            <a:schemeClr val="accent1"/>
          </a:solidFill>
        </p:grpSpPr>
        <p:sp>
          <p:nvSpPr>
            <p:cNvPr id="38" name="フリーフォーム 69">
              <a:extLst>
                <a:ext uri="{FF2B5EF4-FFF2-40B4-BE49-F238E27FC236}">
                  <a16:creationId xmlns:a16="http://schemas.microsoft.com/office/drawing/2014/main" id="{379B57C4-A96C-4F22-B430-578B33BFEB1B}"/>
                </a:ext>
              </a:extLst>
            </p:cNvPr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フリーフォーム 70">
              <a:extLst>
                <a:ext uri="{FF2B5EF4-FFF2-40B4-BE49-F238E27FC236}">
                  <a16:creationId xmlns:a16="http://schemas.microsoft.com/office/drawing/2014/main" id="{319705C8-00E3-441C-A5E1-4F4DBFEA8FDD}"/>
                </a:ext>
              </a:extLst>
            </p:cNvPr>
            <p:cNvSpPr/>
            <p:nvPr/>
          </p:nvSpPr>
          <p:spPr>
            <a:xfrm rot="1937600">
              <a:off x="1081362" y="4483314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フリーフォーム 71">
              <a:extLst>
                <a:ext uri="{FF2B5EF4-FFF2-40B4-BE49-F238E27FC236}">
                  <a16:creationId xmlns:a16="http://schemas.microsoft.com/office/drawing/2014/main" id="{51A43EDE-698B-4CB0-8617-93E340472ECE}"/>
                </a:ext>
              </a:extLst>
            </p:cNvPr>
            <p:cNvSpPr/>
            <p:nvPr/>
          </p:nvSpPr>
          <p:spPr>
            <a:xfrm rot="18864030">
              <a:off x="1121674" y="4722619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5F4D3F-2B3E-4782-8064-B06BD033ECC7}"/>
              </a:ext>
            </a:extLst>
          </p:cNvPr>
          <p:cNvSpPr txBox="1"/>
          <p:nvPr/>
        </p:nvSpPr>
        <p:spPr>
          <a:xfrm>
            <a:off x="308853" y="3087139"/>
            <a:ext cx="7995109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ja-JP" altLang="en-US" sz="20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●「個人情報取扱許諾</a:t>
            </a:r>
            <a:r>
              <a:rPr lang="ja-JP" altLang="en-US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（こじんじょうほうとりあつかいきょだく）</a:t>
            </a:r>
            <a:r>
              <a:rPr lang="ja-JP" altLang="en-US" sz="20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」とは・・・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CC00F42-3716-4572-916F-BE2F5B80EE2B}"/>
              </a:ext>
            </a:extLst>
          </p:cNvPr>
          <p:cNvGrpSpPr/>
          <p:nvPr/>
        </p:nvGrpSpPr>
        <p:grpSpPr>
          <a:xfrm>
            <a:off x="253433" y="3537674"/>
            <a:ext cx="8571987" cy="1413015"/>
            <a:chOff x="253433" y="3537674"/>
            <a:chExt cx="8571987" cy="1413015"/>
          </a:xfrm>
        </p:grpSpPr>
        <p:sp>
          <p:nvSpPr>
            <p:cNvPr id="45" name="角丸四角形 44"/>
            <p:cNvSpPr/>
            <p:nvPr/>
          </p:nvSpPr>
          <p:spPr>
            <a:xfrm>
              <a:off x="253433" y="3537674"/>
              <a:ext cx="8571987" cy="14130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430C027A-F8CD-4461-94E9-02D64A5FD1D2}"/>
                </a:ext>
              </a:extLst>
            </p:cNvPr>
            <p:cNvSpPr txBox="1"/>
            <p:nvPr/>
          </p:nvSpPr>
          <p:spPr>
            <a:xfrm>
              <a:off x="737409" y="3671164"/>
              <a:ext cx="7604034" cy="1201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ウェブサイトの「プライバシーポリシー」や「個人情報保護方針」などには、</a:t>
              </a:r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サイトの管理者がサイトで集めた個人情報をどのように扱うのか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公表しています。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D8310A3-C12C-4D03-8C34-874C0A2ECBAB}"/>
                </a:ext>
              </a:extLst>
            </p:cNvPr>
            <p:cNvSpPr txBox="1"/>
            <p:nvPr/>
          </p:nvSpPr>
          <p:spPr>
            <a:xfrm>
              <a:off x="4898741" y="3619771"/>
              <a:ext cx="20902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こじんじょうほうほごほうしん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336FA74-F62A-4D25-8960-77127883F605}"/>
                </a:ext>
              </a:extLst>
            </p:cNvPr>
            <p:cNvSpPr txBox="1"/>
            <p:nvPr/>
          </p:nvSpPr>
          <p:spPr>
            <a:xfrm>
              <a:off x="1618452" y="4016037"/>
              <a:ext cx="87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かんりしゃ</a:t>
              </a:r>
              <a:endParaRPr kumimoji="1" lang="en-US" altLang="ja-JP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8361F44-191C-4EE7-99EA-F24EF9A85D5D}"/>
                </a:ext>
              </a:extLst>
            </p:cNvPr>
            <p:cNvSpPr txBox="1"/>
            <p:nvPr/>
          </p:nvSpPr>
          <p:spPr>
            <a:xfrm>
              <a:off x="6312179" y="4014938"/>
              <a:ext cx="5267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あつか</a:t>
              </a:r>
              <a:endParaRPr kumimoji="1" lang="en-US" altLang="ja-JP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FA2783F-6991-4138-95B2-CF0638C122E3}"/>
                </a:ext>
              </a:extLst>
            </p:cNvPr>
            <p:cNvSpPr txBox="1"/>
            <p:nvPr/>
          </p:nvSpPr>
          <p:spPr>
            <a:xfrm>
              <a:off x="728705" y="4402260"/>
              <a:ext cx="7642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こうひょう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F050D41-E416-47B7-AA0B-79502E06ACEA}"/>
              </a:ext>
            </a:extLst>
          </p:cNvPr>
          <p:cNvGrpSpPr/>
          <p:nvPr/>
        </p:nvGrpSpPr>
        <p:grpSpPr>
          <a:xfrm>
            <a:off x="286007" y="5133781"/>
            <a:ext cx="8571987" cy="1534588"/>
            <a:chOff x="286007" y="5133781"/>
            <a:chExt cx="8571987" cy="1534588"/>
          </a:xfrm>
        </p:grpSpPr>
        <p:sp>
          <p:nvSpPr>
            <p:cNvPr id="46" name="角丸四角形 45"/>
            <p:cNvSpPr/>
            <p:nvPr/>
          </p:nvSpPr>
          <p:spPr>
            <a:xfrm>
              <a:off x="286007" y="5133781"/>
              <a:ext cx="8571987" cy="15345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7FFE7347-D1C9-4FEB-A15C-19C343182503}"/>
                </a:ext>
              </a:extLst>
            </p:cNvPr>
            <p:cNvSpPr txBox="1"/>
            <p:nvPr/>
          </p:nvSpPr>
          <p:spPr>
            <a:xfrm>
              <a:off x="801276" y="5357110"/>
              <a:ext cx="7578248" cy="122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kumimoji="1"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無料のアプリやサービスの中には悪質なものも存在しています。</a:t>
              </a:r>
              <a:endParaRPr kumimoji="1"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kumimoji="1"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氏名や住所、年齢、性別、メールアドレスなどが無断で二次使用されたり、業者に売られたりする</a:t>
              </a:r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危険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があります。</a:t>
              </a:r>
              <a:endParaRPr kumimoji="1" lang="ja-JP" altLang="en-US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E043D6E-93C3-4540-B100-E55D647DA4D2}"/>
                </a:ext>
              </a:extLst>
            </p:cNvPr>
            <p:cNvSpPr txBox="1"/>
            <p:nvPr/>
          </p:nvSpPr>
          <p:spPr>
            <a:xfrm>
              <a:off x="893120" y="5290832"/>
              <a:ext cx="5998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むりょう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6FDB439-22DF-41E2-81F4-62E2A1D07F32}"/>
                </a:ext>
              </a:extLst>
            </p:cNvPr>
            <p:cNvSpPr txBox="1"/>
            <p:nvPr/>
          </p:nvSpPr>
          <p:spPr>
            <a:xfrm>
              <a:off x="4158875" y="5290785"/>
              <a:ext cx="5998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あくしつ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DD3AC80-31DC-402F-8E53-EB8B0466A3D5}"/>
                </a:ext>
              </a:extLst>
            </p:cNvPr>
            <p:cNvSpPr txBox="1"/>
            <p:nvPr/>
          </p:nvSpPr>
          <p:spPr>
            <a:xfrm>
              <a:off x="5564430" y="5310667"/>
              <a:ext cx="5998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そんざい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FDAE22A-94EC-45D1-A121-D314DCEA5B49}"/>
                </a:ext>
              </a:extLst>
            </p:cNvPr>
            <p:cNvSpPr txBox="1"/>
            <p:nvPr/>
          </p:nvSpPr>
          <p:spPr>
            <a:xfrm>
              <a:off x="5682674" y="5682965"/>
              <a:ext cx="5998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むだん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D2ECB14-B7BC-4BC7-98A9-2C82339FE067}"/>
                </a:ext>
              </a:extLst>
            </p:cNvPr>
            <p:cNvSpPr txBox="1"/>
            <p:nvPr/>
          </p:nvSpPr>
          <p:spPr>
            <a:xfrm>
              <a:off x="6464300" y="5686979"/>
              <a:ext cx="10522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にじしよう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23CE501-5A5D-4315-BDE2-0BA3E42140D3}"/>
                </a:ext>
              </a:extLst>
            </p:cNvPr>
            <p:cNvSpPr txBox="1"/>
            <p:nvPr/>
          </p:nvSpPr>
          <p:spPr>
            <a:xfrm>
              <a:off x="834626" y="6070314"/>
              <a:ext cx="7230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ぎょうしゃ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D5CFF5D-3866-4087-A4A7-31838A7DD893}"/>
                </a:ext>
              </a:extLst>
            </p:cNvPr>
            <p:cNvSpPr txBox="1"/>
            <p:nvPr/>
          </p:nvSpPr>
          <p:spPr>
            <a:xfrm>
              <a:off x="3011307" y="6070314"/>
              <a:ext cx="5998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きけん</a:t>
              </a:r>
              <a:endParaRPr kumimoji="1" lang="en-US" altLang="ja-JP" sz="1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0E312AE4-F7A0-4BDD-A786-1D8B0FA0AE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92285">
            <a:off x="1254300" y="1045035"/>
            <a:ext cx="797426" cy="1996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3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インターネットサービスを申し込むときは</a:t>
            </a:r>
            <a:r>
              <a:rPr lang="en-US" altLang="ja-JP" dirty="0"/>
              <a:t>…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5F4D3F-2B3E-4782-8064-B06BD033ECC7}"/>
              </a:ext>
            </a:extLst>
          </p:cNvPr>
          <p:cNvSpPr txBox="1"/>
          <p:nvPr/>
        </p:nvSpPr>
        <p:spPr>
          <a:xfrm>
            <a:off x="286007" y="1017846"/>
            <a:ext cx="5970527" cy="4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ja-JP" altLang="en-US" sz="20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●「アクセス権の許可</a:t>
            </a:r>
            <a:r>
              <a:rPr lang="ja-JP" altLang="en-US" sz="2000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（きょか）</a:t>
            </a:r>
            <a:r>
              <a:rPr lang="ja-JP" altLang="en-US" sz="2000" b="1" dirty="0">
                <a:solidFill>
                  <a:srgbClr val="44AF3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」とは・・・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269F4A6-34EE-47C4-89D3-2667C2AC1ADE}"/>
              </a:ext>
            </a:extLst>
          </p:cNvPr>
          <p:cNvGrpSpPr/>
          <p:nvPr/>
        </p:nvGrpSpPr>
        <p:grpSpPr>
          <a:xfrm>
            <a:off x="247815" y="5516705"/>
            <a:ext cx="6486485" cy="1200999"/>
            <a:chOff x="247815" y="5516705"/>
            <a:chExt cx="6486485" cy="1200999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E190B831-1CBA-4221-BA7C-626652906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15" y="5516705"/>
              <a:ext cx="1205803" cy="1200999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F959151-465D-4984-8EA1-12D364CEF8C3}"/>
                </a:ext>
              </a:extLst>
            </p:cNvPr>
            <p:cNvSpPr txBox="1"/>
            <p:nvPr/>
          </p:nvSpPr>
          <p:spPr>
            <a:xfrm>
              <a:off x="1450344" y="5542257"/>
              <a:ext cx="52839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たとえば、単なるカメラアプリなのに連絡先にアクセスするものや、撮影の必要がないゲームなのにカメラにアクセスするものなどには注意が必要です。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7B16D83F-198B-4082-8DE4-7C67B07E058A}"/>
                </a:ext>
              </a:extLst>
            </p:cNvPr>
            <p:cNvSpPr txBox="1"/>
            <p:nvPr/>
          </p:nvSpPr>
          <p:spPr>
            <a:xfrm>
              <a:off x="2682773" y="5901760"/>
              <a:ext cx="59986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さつえい</a:t>
              </a:r>
              <a:endParaRPr kumimoji="1"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0C5A44C-A878-4613-B85F-1B552B61FD90}"/>
              </a:ext>
            </a:extLst>
          </p:cNvPr>
          <p:cNvGrpSpPr/>
          <p:nvPr/>
        </p:nvGrpSpPr>
        <p:grpSpPr>
          <a:xfrm>
            <a:off x="286007" y="824672"/>
            <a:ext cx="8571987" cy="2426398"/>
            <a:chOff x="286007" y="824672"/>
            <a:chExt cx="8571987" cy="2426398"/>
          </a:xfrm>
        </p:grpSpPr>
        <p:sp>
          <p:nvSpPr>
            <p:cNvPr id="45" name="角丸四角形 44"/>
            <p:cNvSpPr/>
            <p:nvPr/>
          </p:nvSpPr>
          <p:spPr>
            <a:xfrm>
              <a:off x="286007" y="1518487"/>
              <a:ext cx="8571987" cy="173258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43B6131-F2D5-4690-AF67-5D7D7ABB9F5F}"/>
                </a:ext>
              </a:extLst>
            </p:cNvPr>
            <p:cNvSpPr txBox="1"/>
            <p:nvPr/>
          </p:nvSpPr>
          <p:spPr>
            <a:xfrm>
              <a:off x="560226" y="1619535"/>
              <a:ext cx="7885911" cy="1585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アプリやインターネットサービスの提供者が、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利用者の端末（スマホやパソコンなど）にある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en-US" altLang="ja-JP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ID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や連絡先、位置情報、電話、画像などの情報に、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自由にアクセスできることを許可する</a:t>
              </a:r>
              <a:r>
                <a:rPr lang="ja-JP" altLang="en-US" sz="2000" b="1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ことを意味します。</a:t>
              </a:r>
              <a:endParaRPr lang="en-US" altLang="ja-JP" sz="2000" b="1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DFEAA5A-0917-488A-97BE-1E746D881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860450" y="1012527"/>
              <a:ext cx="1383275" cy="17325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グラフィックス 5" descr="疑問符 単色塗りつぶし">
              <a:extLst>
                <a:ext uri="{FF2B5EF4-FFF2-40B4-BE49-F238E27FC236}">
                  <a16:creationId xmlns:a16="http://schemas.microsoft.com/office/drawing/2014/main" id="{B1E55DE2-88AE-443B-8411-646BAEAD9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161998">
              <a:off x="5773848" y="824672"/>
              <a:ext cx="1506114" cy="1506114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19FBC68-5771-4FD5-AB43-A1A79CAB2A92}"/>
                </a:ext>
              </a:extLst>
            </p:cNvPr>
            <p:cNvSpPr txBox="1"/>
            <p:nvPr/>
          </p:nvSpPr>
          <p:spPr>
            <a:xfrm>
              <a:off x="3803398" y="1582056"/>
              <a:ext cx="10191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ていきょうしゃ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198DE8F4-492B-4BEC-984D-965E6E29434B}"/>
                </a:ext>
              </a:extLst>
            </p:cNvPr>
            <p:cNvSpPr txBox="1"/>
            <p:nvPr/>
          </p:nvSpPr>
          <p:spPr>
            <a:xfrm>
              <a:off x="1584969" y="1958600"/>
              <a:ext cx="5998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たんまつ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FD226BDE-0019-4697-ACC8-058067D2820A}"/>
                </a:ext>
              </a:extLst>
            </p:cNvPr>
            <p:cNvSpPr txBox="1"/>
            <p:nvPr/>
          </p:nvSpPr>
          <p:spPr>
            <a:xfrm>
              <a:off x="567411" y="1961318"/>
              <a:ext cx="9209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りようしゃ</a:t>
              </a:r>
              <a:endPara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56750F8-3809-49F4-81DB-CD31E70F1BC6}"/>
              </a:ext>
            </a:extLst>
          </p:cNvPr>
          <p:cNvGrpSpPr/>
          <p:nvPr/>
        </p:nvGrpSpPr>
        <p:grpSpPr>
          <a:xfrm>
            <a:off x="286007" y="2640611"/>
            <a:ext cx="8571987" cy="4127311"/>
            <a:chOff x="286007" y="2640611"/>
            <a:chExt cx="8571987" cy="412731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8B9294E-88B2-4D73-AA66-01D187491DC7}"/>
                </a:ext>
              </a:extLst>
            </p:cNvPr>
            <p:cNvGrpSpPr/>
            <p:nvPr/>
          </p:nvGrpSpPr>
          <p:grpSpPr>
            <a:xfrm>
              <a:off x="286007" y="3256393"/>
              <a:ext cx="8571987" cy="1823607"/>
              <a:chOff x="286007" y="3256393"/>
              <a:chExt cx="8571987" cy="1823607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286007" y="3504067"/>
                <a:ext cx="8571987" cy="1575933"/>
              </a:xfrm>
              <a:prstGeom prst="roundRect">
                <a:avLst>
                  <a:gd name="adj" fmla="val 1387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8D53040-ABBA-4B36-8496-4AF872EA7B73}"/>
                  </a:ext>
                </a:extLst>
              </p:cNvPr>
              <p:cNvSpPr txBox="1"/>
              <p:nvPr/>
            </p:nvSpPr>
            <p:spPr>
              <a:xfrm>
                <a:off x="560226" y="3563494"/>
                <a:ext cx="5131533" cy="1412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メイリオ" panose="020B0604030504040204" pitchFamily="50" charset="-128"/>
                  </a:rPr>
                  <a:t>アプリやサービスに、本来は必要のない情報への</a:t>
                </a:r>
                <a:endParaRPr kumimoji="1"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メイリオ" panose="020B0604030504040204" pitchFamily="50" charset="-128"/>
                  </a:rPr>
                  <a:t>アクセス権限を求めるアプリやサービスは</a:t>
                </a:r>
                <a:endPara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メイリオ" panose="020B0604030504040204" pitchFamily="50" charset="-128"/>
                  </a:rPr>
                  <a:t>怪しいと警戒しましょう！</a:t>
                </a:r>
              </a:p>
            </p:txBody>
          </p:sp>
          <p:pic>
            <p:nvPicPr>
              <p:cNvPr id="9" name="グラフィックス 8" descr="感嘆符 単色塗りつぶし">
                <a:extLst>
                  <a:ext uri="{FF2B5EF4-FFF2-40B4-BE49-F238E27FC236}">
                    <a16:creationId xmlns:a16="http://schemas.microsoft.com/office/drawing/2014/main" id="{DDFF7013-B97F-4299-B815-AB9A66E55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614891">
                <a:off x="5122480" y="3256393"/>
                <a:ext cx="1686995" cy="1686995"/>
              </a:xfrm>
              <a:prstGeom prst="rect">
                <a:avLst/>
              </a:prstGeom>
            </p:spPr>
          </p:pic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AE17254-B930-435B-B621-816F7714FD17}"/>
                  </a:ext>
                </a:extLst>
              </p:cNvPr>
              <p:cNvSpPr txBox="1"/>
              <p:nvPr/>
            </p:nvSpPr>
            <p:spPr>
              <a:xfrm>
                <a:off x="1399544" y="4026002"/>
                <a:ext cx="6578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けんげん</a:t>
                </a:r>
                <a:endParaRPr kumimoji="1"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F974307-A530-4998-856B-8A4D1DCE80FF}"/>
                  </a:ext>
                </a:extLst>
              </p:cNvPr>
              <p:cNvSpPr txBox="1"/>
              <p:nvPr/>
            </p:nvSpPr>
            <p:spPr>
              <a:xfrm>
                <a:off x="586461" y="4487668"/>
                <a:ext cx="404139" cy="22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あや</a:t>
                </a:r>
                <a:endParaRPr kumimoji="1"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994DDD8A-A7FE-434F-B2E1-254C9A1A8292}"/>
                  </a:ext>
                </a:extLst>
              </p:cNvPr>
              <p:cNvSpPr txBox="1"/>
              <p:nvPr/>
            </p:nvSpPr>
            <p:spPr>
              <a:xfrm>
                <a:off x="1377559" y="4481154"/>
                <a:ext cx="694086" cy="221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けいかい</a:t>
                </a:r>
                <a:endParaRPr kumimoji="1"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8E77B6D-D960-4A45-9652-031EDF7C314C}"/>
                  </a:ext>
                </a:extLst>
              </p:cNvPr>
              <p:cNvSpPr txBox="1"/>
              <p:nvPr/>
            </p:nvSpPr>
            <p:spPr>
              <a:xfrm>
                <a:off x="2552700" y="3576345"/>
                <a:ext cx="6944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ほんらい</a:t>
                </a:r>
                <a:endParaRPr kumimoji="1"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pic>
          <p:nvPicPr>
            <p:cNvPr id="11" name="図 10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FB8F6C81-A6F8-4E80-B993-252C9E2A5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4" r="23444"/>
            <a:stretch/>
          </p:blipFill>
          <p:spPr>
            <a:xfrm>
              <a:off x="6625965" y="2640611"/>
              <a:ext cx="2190862" cy="412731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81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36C0FD9-FB93-4902-95B8-00FDA47E58B1}"/>
              </a:ext>
            </a:extLst>
          </p:cNvPr>
          <p:cNvGrpSpPr/>
          <p:nvPr/>
        </p:nvGrpSpPr>
        <p:grpSpPr>
          <a:xfrm>
            <a:off x="1" y="745814"/>
            <a:ext cx="9144000" cy="4127303"/>
            <a:chOff x="1" y="745814"/>
            <a:chExt cx="9144000" cy="4127303"/>
          </a:xfrm>
        </p:grpSpPr>
        <p:sp>
          <p:nvSpPr>
            <p:cNvPr id="3" name="角丸四角形 22">
              <a:extLst>
                <a:ext uri="{FF2B5EF4-FFF2-40B4-BE49-F238E27FC236}">
                  <a16:creationId xmlns:a16="http://schemas.microsoft.com/office/drawing/2014/main" id="{825CC319-549C-4DF1-ACA0-9C456099F015}"/>
                </a:ext>
              </a:extLst>
            </p:cNvPr>
            <p:cNvSpPr/>
            <p:nvPr/>
          </p:nvSpPr>
          <p:spPr>
            <a:xfrm>
              <a:off x="1" y="745814"/>
              <a:ext cx="9144000" cy="4127303"/>
            </a:xfrm>
            <a:prstGeom prst="roundRect">
              <a:avLst/>
            </a:prstGeom>
            <a:solidFill>
              <a:schemeClr val="bg1"/>
            </a:solidFill>
            <a:ln w="57150" cap="rnd" cmpd="thickThin">
              <a:noFill/>
              <a:prstDash val="dashDot"/>
              <a:round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243D057D-5E4B-4A93-8730-0E33A68B5EC8}"/>
                </a:ext>
              </a:extLst>
            </p:cNvPr>
            <p:cNvGrpSpPr/>
            <p:nvPr/>
          </p:nvGrpSpPr>
          <p:grpSpPr>
            <a:xfrm>
              <a:off x="672641" y="1279643"/>
              <a:ext cx="7957009" cy="2816156"/>
              <a:chOff x="672641" y="1279643"/>
              <a:chExt cx="7957009" cy="2816156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EA53547-5F35-4B45-A1C3-EF1B49FFDF5D}"/>
                  </a:ext>
                </a:extLst>
              </p:cNvPr>
              <p:cNvSpPr txBox="1"/>
              <p:nvPr/>
            </p:nvSpPr>
            <p:spPr>
              <a:xfrm>
                <a:off x="672641" y="1279643"/>
                <a:ext cx="7957009" cy="2816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b="1" dirty="0">
                    <a:solidFill>
                      <a:srgbClr val="494138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世の中には悪質なアプリも出まわっています。</a:t>
                </a:r>
                <a:endParaRPr lang="en-US" altLang="ja-JP" sz="24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b="1" dirty="0">
                    <a:solidFill>
                      <a:srgbClr val="494138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かんたんに「同意」や「許可」のボタンを押さずに</a:t>
                </a:r>
                <a:endParaRPr lang="en-US" altLang="ja-JP" sz="24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1" dirty="0">
                    <a:solidFill>
                      <a:srgbClr val="494138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よく考えてからインストールしましょう。</a:t>
                </a:r>
                <a:endParaRPr kumimoji="1" lang="en-US" altLang="ja-JP" sz="24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b="1" dirty="0">
                    <a:solidFill>
                      <a:srgbClr val="494138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ときには、そのアプリを「つかわない」という</a:t>
                </a:r>
                <a:endParaRPr lang="en-US" altLang="ja-JP" sz="24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2400" b="1" dirty="0">
                    <a:solidFill>
                      <a:srgbClr val="494138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判断も大切です。</a:t>
                </a:r>
                <a:endParaRPr kumimoji="1" lang="en-US" altLang="ja-JP" sz="2400" b="1" dirty="0">
                  <a:solidFill>
                    <a:srgbClr val="494138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688B22D-477F-4383-AF90-F71E12148C21}"/>
                  </a:ext>
                </a:extLst>
              </p:cNvPr>
              <p:cNvSpPr txBox="1"/>
              <p:nvPr/>
            </p:nvSpPr>
            <p:spPr>
              <a:xfrm>
                <a:off x="2247344" y="1296406"/>
                <a:ext cx="6760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あくしつ</a:t>
                </a:r>
                <a:endPara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69B6ADB-5583-45EA-8C27-B5898C748890}"/>
                  </a:ext>
                </a:extLst>
              </p:cNvPr>
              <p:cNvSpPr txBox="1"/>
              <p:nvPr/>
            </p:nvSpPr>
            <p:spPr>
              <a:xfrm>
                <a:off x="2569893" y="1816597"/>
                <a:ext cx="6760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どうい</a:t>
                </a:r>
                <a:endPara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C988FB2-C4B9-4DCB-8701-D024E7339C59}"/>
                  </a:ext>
                </a:extLst>
              </p:cNvPr>
              <p:cNvSpPr txBox="1"/>
              <p:nvPr/>
            </p:nvSpPr>
            <p:spPr>
              <a:xfrm>
                <a:off x="4063444" y="1824798"/>
                <a:ext cx="6760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きょか</a:t>
                </a:r>
                <a:endParaRPr kumimoji="1" lang="ja-JP" altLang="en-US" sz="8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8C5CAB5-3DB3-4463-9885-F650A25962E9}"/>
                  </a:ext>
                </a:extLst>
              </p:cNvPr>
              <p:cNvSpPr txBox="1"/>
              <p:nvPr/>
            </p:nvSpPr>
            <p:spPr>
              <a:xfrm>
                <a:off x="715876" y="3473228"/>
                <a:ext cx="681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はんだん</a:t>
                </a:r>
                <a:endParaRPr kumimoji="1" lang="en-US" altLang="ja-JP" sz="1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1212C4-459B-4BE3-A353-CDF57591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25.</a:t>
            </a:r>
            <a:r>
              <a:rPr lang="ja-JP" altLang="en-US" dirty="0"/>
              <a:t>インターネットサービスを申し込むときは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3EC4419-FFD9-402E-9012-30286C846E3A}"/>
              </a:ext>
            </a:extLst>
          </p:cNvPr>
          <p:cNvGrpSpPr/>
          <p:nvPr/>
        </p:nvGrpSpPr>
        <p:grpSpPr>
          <a:xfrm>
            <a:off x="7085471" y="3967074"/>
            <a:ext cx="2771775" cy="906044"/>
            <a:chOff x="8121051" y="4049934"/>
            <a:chExt cx="1735151" cy="837567"/>
          </a:xfrm>
        </p:grpSpPr>
        <p:sp>
          <p:nvSpPr>
            <p:cNvPr id="8" name="円形吹き出し 3">
              <a:extLst>
                <a:ext uri="{FF2B5EF4-FFF2-40B4-BE49-F238E27FC236}">
                  <a16:creationId xmlns:a16="http://schemas.microsoft.com/office/drawing/2014/main" id="{8DB891F4-42A6-4D7F-A10C-EBDB159D0F4A}"/>
                </a:ext>
              </a:extLst>
            </p:cNvPr>
            <p:cNvSpPr/>
            <p:nvPr/>
          </p:nvSpPr>
          <p:spPr>
            <a:xfrm>
              <a:off x="8618422" y="4049934"/>
              <a:ext cx="677907" cy="83756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F45E08A-D5B2-4FD7-A0DC-63906BB72652}"/>
                </a:ext>
              </a:extLst>
            </p:cNvPr>
            <p:cNvSpPr txBox="1"/>
            <p:nvPr/>
          </p:nvSpPr>
          <p:spPr>
            <a:xfrm>
              <a:off x="8121051" y="4283782"/>
              <a:ext cx="1735151" cy="36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うん！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D74F2C3-8837-4DD8-9EEC-679ED4465ADC}"/>
              </a:ext>
            </a:extLst>
          </p:cNvPr>
          <p:cNvGrpSpPr/>
          <p:nvPr/>
        </p:nvGrpSpPr>
        <p:grpSpPr>
          <a:xfrm rot="21184415">
            <a:off x="3307153" y="3639874"/>
            <a:ext cx="2412685" cy="1160333"/>
            <a:chOff x="6964822" y="2317767"/>
            <a:chExt cx="1510359" cy="1072638"/>
          </a:xfrm>
        </p:grpSpPr>
        <p:sp>
          <p:nvSpPr>
            <p:cNvPr id="11" name="円形吹き出し 3">
              <a:extLst>
                <a:ext uri="{FF2B5EF4-FFF2-40B4-BE49-F238E27FC236}">
                  <a16:creationId xmlns:a16="http://schemas.microsoft.com/office/drawing/2014/main" id="{FA991BF5-DFFA-40FF-AA74-E578BE1F600C}"/>
                </a:ext>
              </a:extLst>
            </p:cNvPr>
            <p:cNvSpPr/>
            <p:nvPr/>
          </p:nvSpPr>
          <p:spPr>
            <a:xfrm flipH="1">
              <a:off x="6964822" y="2317767"/>
              <a:ext cx="1510359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58BA8CA-971D-4B44-93E6-9784E819133C}"/>
                </a:ext>
              </a:extLst>
            </p:cNvPr>
            <p:cNvSpPr txBox="1"/>
            <p:nvPr/>
          </p:nvSpPr>
          <p:spPr>
            <a:xfrm>
              <a:off x="7162826" y="2418485"/>
              <a:ext cx="1121946" cy="77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これからは</a:t>
              </a:r>
              <a:endParaRPr lang="en-US" altLang="ja-JP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3000"/>
                </a:lnSpc>
              </a:pPr>
              <a:r>
                <a:rPr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気を付けるね</a:t>
              </a: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01A2B010-3655-4396-823B-9722666B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6" y="4373572"/>
            <a:ext cx="2151697" cy="2143125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9B945C0-9540-4758-AB6B-45F3D4928E4C}"/>
              </a:ext>
            </a:extLst>
          </p:cNvPr>
          <p:cNvGrpSpPr/>
          <p:nvPr/>
        </p:nvGrpSpPr>
        <p:grpSpPr>
          <a:xfrm>
            <a:off x="4648713" y="3624292"/>
            <a:ext cx="4285820" cy="3273568"/>
            <a:chOff x="4648713" y="3624292"/>
            <a:chExt cx="4285820" cy="3273568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CB8509EA-C184-4FA2-AA84-F52B6F3A12A7}"/>
                </a:ext>
              </a:extLst>
            </p:cNvPr>
            <p:cNvGrpSpPr/>
            <p:nvPr/>
          </p:nvGrpSpPr>
          <p:grpSpPr>
            <a:xfrm>
              <a:off x="4648713" y="3624292"/>
              <a:ext cx="4285820" cy="3273568"/>
              <a:chOff x="4648713" y="3624292"/>
              <a:chExt cx="4285820" cy="3273568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829D0D75-3C69-4536-B2C1-5436FBB6B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7613" y="4174814"/>
                <a:ext cx="2626920" cy="26269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72C61CB3-2102-41FB-8EE1-679C14D01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713" y="3624292"/>
                <a:ext cx="3273568" cy="327356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3" name="Picture 2" descr="1,523 件の最適な 冷や汗 画像、ストック写真、ベクター | Adobe Stock">
              <a:extLst>
                <a:ext uri="{FF2B5EF4-FFF2-40B4-BE49-F238E27FC236}">
                  <a16:creationId xmlns:a16="http://schemas.microsoft.com/office/drawing/2014/main" id="{1E1A474A-3E2D-4C3D-A652-29F6B5F2F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930" y="4231430"/>
              <a:ext cx="250554" cy="28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86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話 インターネットの情報は正しいの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16358</TotalTime>
  <Words>732</Words>
  <Application>Microsoft Office PowerPoint</Application>
  <PresentationFormat>画面に合わせる (4:3)</PresentationFormat>
  <Paragraphs>120</Paragraphs>
  <Slides>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第25話 インターネット サービスを 申し込むときは…</vt:lpstr>
      <vt:lpstr>25.インターネットサービスを申し込むときは…</vt:lpstr>
      <vt:lpstr>25.インターネットサービスを申し込むときは…</vt:lpstr>
      <vt:lpstr>25.インターネットサービスを申し込むときは…</vt:lpstr>
      <vt:lpstr>25.インターネットサービスを申し込むときは…</vt:lpstr>
      <vt:lpstr>25.インターネットサービスを申し込むときは…</vt:lpstr>
      <vt:lpstr>25.インターネットサービスを申し込むときは…</vt:lpstr>
      <vt:lpstr>25.インターネットサービスを申し込むときは…</vt:lpstr>
      <vt:lpstr>25.インターネットサービスを申し込むときは…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 小学生向け</dc:title>
  <dc:creator>yukak</dc:creator>
  <cp:lastModifiedBy>yukako226@gmail.com</cp:lastModifiedBy>
  <cp:revision>755</cp:revision>
  <cp:lastPrinted>2022-01-09T07:04:48Z</cp:lastPrinted>
  <dcterms:created xsi:type="dcterms:W3CDTF">2016-01-27T02:00:48Z</dcterms:created>
  <dcterms:modified xsi:type="dcterms:W3CDTF">2022-03-15T02:33:17Z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