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518" r:id="rId2"/>
    <p:sldId id="558" r:id="rId3"/>
    <p:sldId id="559" r:id="rId4"/>
    <p:sldId id="560" r:id="rId5"/>
    <p:sldId id="561" r:id="rId6"/>
    <p:sldId id="538" r:id="rId7"/>
    <p:sldId id="555" r:id="rId8"/>
    <p:sldId id="536" r:id="rId9"/>
  </p:sldIdLst>
  <p:sldSz cx="9144000" cy="6858000" type="screen4x3"/>
  <p:notesSz cx="6735763" cy="9866313"/>
  <p:custDataLst>
    <p:tags r:id="rId12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5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14305A"/>
    <a:srgbClr val="494138"/>
    <a:srgbClr val="44AF35"/>
    <a:srgbClr val="613403"/>
    <a:srgbClr val="F8CBAD"/>
    <a:srgbClr val="FFD4B3"/>
    <a:srgbClr val="F3A671"/>
    <a:srgbClr val="6F716C"/>
    <a:srgbClr val="BF8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5" autoAdjust="0"/>
    <p:restoredTop sz="94280" autoAdjust="0"/>
  </p:normalViewPr>
  <p:slideViewPr>
    <p:cSldViewPr snapToGrid="0">
      <p:cViewPr varScale="1">
        <p:scale>
          <a:sx n="87" d="100"/>
          <a:sy n="87" d="100"/>
        </p:scale>
        <p:origin x="690" y="30"/>
      </p:cViewPr>
      <p:guideLst>
        <p:guide pos="2880"/>
        <p:guide orient="horz" pos="250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49" d="100"/>
          <a:sy n="49" d="100"/>
        </p:scale>
        <p:origin x="2928" y="4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333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3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0" cy="493315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0" cy="493315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5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5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96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6321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425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5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4000" dirty="0"/>
              <a:t>第</a:t>
            </a:r>
            <a:r>
              <a:rPr lang="en-US" altLang="ja-JP" sz="4000" dirty="0"/>
              <a:t>26</a:t>
            </a:r>
            <a:r>
              <a:rPr lang="ja-JP" altLang="en-US" sz="4000" dirty="0"/>
              <a:t>話</a:t>
            </a:r>
            <a:br>
              <a:rPr lang="ja-JP" altLang="en-US" sz="4000" dirty="0"/>
            </a:br>
            <a:r>
              <a:rPr lang="en-US" altLang="ja-JP" dirty="0"/>
              <a:t>ID</a:t>
            </a:r>
            <a:r>
              <a:rPr lang="ja-JP" altLang="en-US" dirty="0"/>
              <a:t>やパスワードの</a:t>
            </a:r>
            <a:br>
              <a:rPr lang="ja-JP" altLang="en-US" dirty="0"/>
            </a:br>
            <a:r>
              <a:rPr lang="ja-JP" altLang="en-US" dirty="0"/>
              <a:t>つかいまわしに注意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44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6D2EB49-2825-45C9-9D17-B89A33912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02" b="14948"/>
          <a:stretch/>
        </p:blipFill>
        <p:spPr bwMode="auto">
          <a:xfrm>
            <a:off x="1763939" y="2450218"/>
            <a:ext cx="5536768" cy="4365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26.ID</a:t>
            </a:r>
            <a:r>
              <a:rPr lang="ja-JP" altLang="en-US" dirty="0"/>
              <a:t>やパスワードのつかいまわしに注意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CE252DD-9CFC-429D-9411-99E9AE29639F}"/>
              </a:ext>
            </a:extLst>
          </p:cNvPr>
          <p:cNvSpPr txBox="1"/>
          <p:nvPr/>
        </p:nvSpPr>
        <p:spPr>
          <a:xfrm>
            <a:off x="129309" y="869489"/>
            <a:ext cx="9014691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池田くんはタブレットでの家庭学習がおわったので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友だちの家に遊びにいきました。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おや？テーブルの上にタブレットが出しっぱなしです。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BA014DB-F42D-4DAE-8966-BC381AFE7709}"/>
              </a:ext>
            </a:extLst>
          </p:cNvPr>
          <p:cNvGrpSpPr/>
          <p:nvPr/>
        </p:nvGrpSpPr>
        <p:grpSpPr>
          <a:xfrm>
            <a:off x="737952" y="2541615"/>
            <a:ext cx="3230713" cy="1160333"/>
            <a:chOff x="5291068" y="224191"/>
            <a:chExt cx="1400387" cy="1072638"/>
          </a:xfrm>
        </p:grpSpPr>
        <p:sp>
          <p:nvSpPr>
            <p:cNvPr id="8" name="円形吹き出し 3">
              <a:extLst>
                <a:ext uri="{FF2B5EF4-FFF2-40B4-BE49-F238E27FC236}">
                  <a16:creationId xmlns:a16="http://schemas.microsoft.com/office/drawing/2014/main" id="{3D129187-6D21-4CC5-8383-3B62768C2E13}"/>
                </a:ext>
              </a:extLst>
            </p:cNvPr>
            <p:cNvSpPr/>
            <p:nvPr/>
          </p:nvSpPr>
          <p:spPr>
            <a:xfrm>
              <a:off x="5291068" y="224191"/>
              <a:ext cx="1400387" cy="107263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62CED9A-4AA7-48B5-A4BF-F61174DE5ACF}"/>
                </a:ext>
              </a:extLst>
            </p:cNvPr>
            <p:cNvSpPr txBox="1"/>
            <p:nvPr/>
          </p:nvSpPr>
          <p:spPr>
            <a:xfrm>
              <a:off x="5464742" y="290363"/>
              <a:ext cx="1121946" cy="778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徳島くんと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遊んできま～す！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1036" name="Picture 12" descr="笑いとか気づくとか / あおいろ さんのイラスト - ニコニコ静画 (イラスト)">
            <a:extLst>
              <a:ext uri="{FF2B5EF4-FFF2-40B4-BE49-F238E27FC236}">
                <a16:creationId xmlns:a16="http://schemas.microsoft.com/office/drawing/2014/main" id="{92E52E73-C139-4396-937F-27910E0E0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7091">
            <a:off x="3252423" y="4150072"/>
            <a:ext cx="998545" cy="99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28022C4-0E95-49A9-A596-1F5D207F5758}"/>
              </a:ext>
            </a:extLst>
          </p:cNvPr>
          <p:cNvGrpSpPr/>
          <p:nvPr/>
        </p:nvGrpSpPr>
        <p:grpSpPr>
          <a:xfrm>
            <a:off x="143565" y="2058468"/>
            <a:ext cx="3130096" cy="5149207"/>
            <a:chOff x="47056" y="2119676"/>
            <a:chExt cx="3130096" cy="5149207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D9D8AF02-7CFA-4556-8392-F5468B1233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90" r="18606"/>
            <a:stretch/>
          </p:blipFill>
          <p:spPr bwMode="auto">
            <a:xfrm>
              <a:off x="47056" y="2119676"/>
              <a:ext cx="2729295" cy="5149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5A3B57E3-60CC-4CC9-975B-A9E83511B633}"/>
                </a:ext>
              </a:extLst>
            </p:cNvPr>
            <p:cNvGrpSpPr/>
            <p:nvPr/>
          </p:nvGrpSpPr>
          <p:grpSpPr>
            <a:xfrm>
              <a:off x="1791038" y="4979924"/>
              <a:ext cx="1386114" cy="531588"/>
              <a:chOff x="-1828800" y="4862286"/>
              <a:chExt cx="1386114" cy="406400"/>
            </a:xfrm>
          </p:grpSpPr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12E56A02-44F0-4F4A-9D6B-82830ACBAEC5}"/>
                  </a:ext>
                </a:extLst>
              </p:cNvPr>
              <p:cNvCxnSpPr/>
              <p:nvPr/>
            </p:nvCxnSpPr>
            <p:spPr>
              <a:xfrm flipV="1">
                <a:off x="-1828800" y="4862286"/>
                <a:ext cx="1233714" cy="10160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31EBD19F-57E5-4004-AA27-C9B1B8F1B4F8}"/>
                  </a:ext>
                </a:extLst>
              </p:cNvPr>
              <p:cNvCxnSpPr/>
              <p:nvPr/>
            </p:nvCxnSpPr>
            <p:spPr>
              <a:xfrm flipV="1">
                <a:off x="-1676400" y="5014686"/>
                <a:ext cx="1233714" cy="10160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E185D3DA-7294-4293-9E4C-CD2AF8BA8D10}"/>
                  </a:ext>
                </a:extLst>
              </p:cNvPr>
              <p:cNvCxnSpPr/>
              <p:nvPr/>
            </p:nvCxnSpPr>
            <p:spPr>
              <a:xfrm flipV="1">
                <a:off x="-1722094" y="5167086"/>
                <a:ext cx="1233714" cy="10160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C6E249D-30D2-4BBF-BF3B-62AF969A7776}"/>
              </a:ext>
            </a:extLst>
          </p:cNvPr>
          <p:cNvSpPr txBox="1"/>
          <p:nvPr/>
        </p:nvSpPr>
        <p:spPr>
          <a:xfrm>
            <a:off x="4429972" y="813279"/>
            <a:ext cx="1526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かていがくしゅう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B17BB11-1CD7-46E8-BFFF-290458FA82EB}"/>
              </a:ext>
            </a:extLst>
          </p:cNvPr>
          <p:cNvSpPr txBox="1"/>
          <p:nvPr/>
        </p:nvSpPr>
        <p:spPr>
          <a:xfrm>
            <a:off x="2342082" y="1325609"/>
            <a:ext cx="406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あそ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2BF7783-752A-4CAA-B469-C55792CF8C48}"/>
              </a:ext>
            </a:extLst>
          </p:cNvPr>
          <p:cNvGrpSpPr/>
          <p:nvPr/>
        </p:nvGrpSpPr>
        <p:grpSpPr>
          <a:xfrm>
            <a:off x="5688713" y="2428477"/>
            <a:ext cx="2917956" cy="1673555"/>
            <a:chOff x="5667609" y="3152082"/>
            <a:chExt cx="2917956" cy="1673555"/>
          </a:xfrm>
        </p:grpSpPr>
        <p:sp>
          <p:nvSpPr>
            <p:cNvPr id="2" name="思考の吹き出し: 雲形 1">
              <a:extLst>
                <a:ext uri="{FF2B5EF4-FFF2-40B4-BE49-F238E27FC236}">
                  <a16:creationId xmlns:a16="http://schemas.microsoft.com/office/drawing/2014/main" id="{02D61FD2-C2A0-4A8A-A1DC-97D200093701}"/>
                </a:ext>
              </a:extLst>
            </p:cNvPr>
            <p:cNvSpPr/>
            <p:nvPr/>
          </p:nvSpPr>
          <p:spPr>
            <a:xfrm rot="15856002">
              <a:off x="6289809" y="2529882"/>
              <a:ext cx="1673555" cy="2917956"/>
            </a:xfrm>
            <a:prstGeom prst="cloudCallout">
              <a:avLst>
                <a:gd name="adj1" fmla="val -68426"/>
                <a:gd name="adj2" fmla="val 22333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F3A67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9A369FBD-2175-4412-9C95-59E3C43D46CF}"/>
                </a:ext>
              </a:extLst>
            </p:cNvPr>
            <p:cNvSpPr txBox="1"/>
            <p:nvPr/>
          </p:nvSpPr>
          <p:spPr>
            <a:xfrm>
              <a:off x="5817155" y="3565206"/>
              <a:ext cx="2588346" cy="842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あ、お兄ちゃんの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タブレット･･･♥</a:t>
              </a:r>
            </a:p>
          </p:txBody>
        </p:sp>
      </p:grpSp>
      <p:pic>
        <p:nvPicPr>
          <p:cNvPr id="10" name="図 9" descr="黒い背景と白い文字のロゴ&#10;&#10;中程度の精度で自動的に生成された説明">
            <a:extLst>
              <a:ext uri="{FF2B5EF4-FFF2-40B4-BE49-F238E27FC236}">
                <a16:creationId xmlns:a16="http://schemas.microsoft.com/office/drawing/2014/main" id="{898B5340-FEF2-4381-A2AC-0F8C52B8D2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9046" y="4809839"/>
            <a:ext cx="1235756" cy="1002350"/>
          </a:xfrm>
          <a:prstGeom prst="rect">
            <a:avLst/>
          </a:prstGeom>
        </p:spPr>
      </p:pic>
      <p:pic>
        <p:nvPicPr>
          <p:cNvPr id="29" name="図 28" descr="黒い背景と白い文字のロゴ&#10;&#10;中程度の精度で自動的に生成された説明">
            <a:extLst>
              <a:ext uri="{FF2B5EF4-FFF2-40B4-BE49-F238E27FC236}">
                <a16:creationId xmlns:a16="http://schemas.microsoft.com/office/drawing/2014/main" id="{E7142975-753C-4C19-BD5E-C418BBC436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7" t="46909" r="21144" b="23263"/>
          <a:stretch/>
        </p:blipFill>
        <p:spPr>
          <a:xfrm rot="18795355">
            <a:off x="4806037" y="5584804"/>
            <a:ext cx="1608881" cy="1788735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465C131D-63CA-4E5E-A0D9-78909AC9C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3" r="15137"/>
          <a:stretch/>
        </p:blipFill>
        <p:spPr bwMode="auto">
          <a:xfrm>
            <a:off x="6578835" y="3455735"/>
            <a:ext cx="2615729" cy="36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44444E-6 -2.96296E-6 L -0.38507 -0.0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3" y="-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楕円 16">
            <a:extLst>
              <a:ext uri="{FF2B5EF4-FFF2-40B4-BE49-F238E27FC236}">
                <a16:creationId xmlns:a16="http://schemas.microsoft.com/office/drawing/2014/main" id="{8B190198-A970-4280-BE87-7D74698FC1D0}"/>
              </a:ext>
            </a:extLst>
          </p:cNvPr>
          <p:cNvSpPr/>
          <p:nvPr/>
        </p:nvSpPr>
        <p:spPr>
          <a:xfrm>
            <a:off x="5001489" y="2465260"/>
            <a:ext cx="3985295" cy="390907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 cmpd="dbl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146C6385-98EB-446A-A0E8-D56D91A9CD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11" y="2242406"/>
            <a:ext cx="4289246" cy="4289246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26.ID</a:t>
            </a:r>
            <a:r>
              <a:rPr lang="ja-JP" altLang="en-US" dirty="0"/>
              <a:t>やパスワードのつかいまわしに注意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C6CBC9C-6D9F-463A-BABB-E5DAEB82F400}"/>
              </a:ext>
            </a:extLst>
          </p:cNvPr>
          <p:cNvSpPr txBox="1"/>
          <p:nvPr/>
        </p:nvSpPr>
        <p:spPr>
          <a:xfrm>
            <a:off x="89161" y="940236"/>
            <a:ext cx="9143999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池田くんの妹は、池田くんのゲーム機を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ときどき借りていたので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ゲーム機のパスワードを知っていました。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3CAA4F4-7092-4637-8BE7-BC00B8D55D6A}"/>
              </a:ext>
            </a:extLst>
          </p:cNvPr>
          <p:cNvGrpSpPr/>
          <p:nvPr/>
        </p:nvGrpSpPr>
        <p:grpSpPr>
          <a:xfrm>
            <a:off x="816436" y="2644730"/>
            <a:ext cx="5383968" cy="1306379"/>
            <a:chOff x="1193800" y="2702786"/>
            <a:chExt cx="5383968" cy="1306379"/>
          </a:xfrm>
        </p:grpSpPr>
        <p:sp>
          <p:nvSpPr>
            <p:cNvPr id="23" name="円形吹き出し 3">
              <a:extLst>
                <a:ext uri="{FF2B5EF4-FFF2-40B4-BE49-F238E27FC236}">
                  <a16:creationId xmlns:a16="http://schemas.microsoft.com/office/drawing/2014/main" id="{61EBF535-4924-44BC-99E8-157B3EE3EAF2}"/>
                </a:ext>
              </a:extLst>
            </p:cNvPr>
            <p:cNvSpPr/>
            <p:nvPr/>
          </p:nvSpPr>
          <p:spPr>
            <a:xfrm flipH="1">
              <a:off x="1193800" y="2702786"/>
              <a:ext cx="5383968" cy="1306379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75ECF24F-5149-4077-8937-444C419CDC14}"/>
                </a:ext>
              </a:extLst>
            </p:cNvPr>
            <p:cNvSpPr txBox="1"/>
            <p:nvPr/>
          </p:nvSpPr>
          <p:spPr>
            <a:xfrm>
              <a:off x="1372758" y="2889953"/>
              <a:ext cx="4773450" cy="842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わたし、お兄ちゃんのゲームの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パスワード知ってるよ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0F910AB-4C75-4A6A-BAF9-05EE4D310539}"/>
              </a:ext>
            </a:extLst>
          </p:cNvPr>
          <p:cNvGrpSpPr/>
          <p:nvPr/>
        </p:nvGrpSpPr>
        <p:grpSpPr>
          <a:xfrm>
            <a:off x="2110626" y="3738034"/>
            <a:ext cx="3963365" cy="1160333"/>
            <a:chOff x="2313822" y="3839632"/>
            <a:chExt cx="3963365" cy="1160333"/>
          </a:xfrm>
        </p:grpSpPr>
        <p:sp>
          <p:nvSpPr>
            <p:cNvPr id="24" name="円形吹き出し 3">
              <a:extLst>
                <a:ext uri="{FF2B5EF4-FFF2-40B4-BE49-F238E27FC236}">
                  <a16:creationId xmlns:a16="http://schemas.microsoft.com/office/drawing/2014/main" id="{2680839A-880D-4B21-B1AB-756A3A20AE10}"/>
                </a:ext>
              </a:extLst>
            </p:cNvPr>
            <p:cNvSpPr/>
            <p:nvPr/>
          </p:nvSpPr>
          <p:spPr>
            <a:xfrm flipH="1">
              <a:off x="2313822" y="3839632"/>
              <a:ext cx="3963365" cy="1160333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ACEDCD55-59CA-4147-A9DE-44B690B20AD4}"/>
                </a:ext>
              </a:extLst>
            </p:cNvPr>
            <p:cNvSpPr txBox="1"/>
            <p:nvPr/>
          </p:nvSpPr>
          <p:spPr>
            <a:xfrm>
              <a:off x="3083293" y="3922655"/>
              <a:ext cx="2424421" cy="842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lnSpc>
                  <a:spcPts val="3000"/>
                </a:lnSpc>
                <a:defRPr sz="2000" b="1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dirty="0"/>
                <a:t>タブレットも</a:t>
              </a:r>
              <a:endParaRPr lang="en-US" altLang="ja-JP" dirty="0"/>
            </a:p>
            <a:p>
              <a:r>
                <a:rPr lang="ja-JP" altLang="en-US" dirty="0"/>
                <a:t>うごくかな？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A898352-E401-49FB-BA47-C1A028FCA94F}"/>
              </a:ext>
            </a:extLst>
          </p:cNvPr>
          <p:cNvGrpSpPr/>
          <p:nvPr/>
        </p:nvGrpSpPr>
        <p:grpSpPr>
          <a:xfrm>
            <a:off x="3219691" y="4710790"/>
            <a:ext cx="2681159" cy="812961"/>
            <a:chOff x="3219691" y="4710790"/>
            <a:chExt cx="2681159" cy="812961"/>
          </a:xfrm>
        </p:grpSpPr>
        <p:sp>
          <p:nvSpPr>
            <p:cNvPr id="27" name="円形吹き出し 3">
              <a:extLst>
                <a:ext uri="{FF2B5EF4-FFF2-40B4-BE49-F238E27FC236}">
                  <a16:creationId xmlns:a16="http://schemas.microsoft.com/office/drawing/2014/main" id="{00827633-E3E5-437A-B381-5D40FCF51AB1}"/>
                </a:ext>
              </a:extLst>
            </p:cNvPr>
            <p:cNvSpPr/>
            <p:nvPr/>
          </p:nvSpPr>
          <p:spPr>
            <a:xfrm rot="21018175" flipH="1">
              <a:off x="3219691" y="4710790"/>
              <a:ext cx="2681159" cy="812961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128958C0-51F4-4DD6-9EDB-296CD10E8D31}"/>
                </a:ext>
              </a:extLst>
            </p:cNvPr>
            <p:cNvSpPr txBox="1"/>
            <p:nvPr/>
          </p:nvSpPr>
          <p:spPr>
            <a:xfrm rot="20973144">
              <a:off x="3396075" y="4912781"/>
              <a:ext cx="23229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あ、うごいた～</a:t>
              </a:r>
            </a:p>
          </p:txBody>
        </p:sp>
      </p:grpSp>
      <p:pic>
        <p:nvPicPr>
          <p:cNvPr id="2060" name="Picture 12" descr="ゴム印 はんこ/チェックゴム印 6×6mm【音符】枠なし 《イラストスタンプ》 :GO-KJ-CH-0606-24:株式会社ハンコヤドットコム(R)  - 通販 - Yahoo!ショッピング">
            <a:extLst>
              <a:ext uri="{FF2B5EF4-FFF2-40B4-BE49-F238E27FC236}">
                <a16:creationId xmlns:a16="http://schemas.microsoft.com/office/drawing/2014/main" id="{94F6CD14-5977-49B4-8690-86F9A2B7C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1440">
            <a:off x="7237005" y="1558594"/>
            <a:ext cx="1240350" cy="12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カキカキらくがき - すーこのイラストサイト">
            <a:extLst>
              <a:ext uri="{FF2B5EF4-FFF2-40B4-BE49-F238E27FC236}">
                <a16:creationId xmlns:a16="http://schemas.microsoft.com/office/drawing/2014/main" id="{F99E7666-9EFF-487E-A47D-09D00C836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500"/>
          <a:stretch/>
        </p:blipFill>
        <p:spPr bwMode="auto">
          <a:xfrm rot="20654173">
            <a:off x="7786588" y="4052670"/>
            <a:ext cx="1230102" cy="32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カキカキらくがき - すーこのイラストサイト">
            <a:extLst>
              <a:ext uri="{FF2B5EF4-FFF2-40B4-BE49-F238E27FC236}">
                <a16:creationId xmlns:a16="http://schemas.microsoft.com/office/drawing/2014/main" id="{4015E5E9-7A8C-49F2-9AA5-D0276C68A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500"/>
          <a:stretch/>
        </p:blipFill>
        <p:spPr bwMode="auto">
          <a:xfrm rot="1093701">
            <a:off x="7478755" y="5941132"/>
            <a:ext cx="1230102" cy="32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BA707DB-CB98-4BCE-8C5D-74B698F8BA53}"/>
              </a:ext>
            </a:extLst>
          </p:cNvPr>
          <p:cNvSpPr txBox="1"/>
          <p:nvPr/>
        </p:nvSpPr>
        <p:spPr>
          <a:xfrm>
            <a:off x="114733" y="5159356"/>
            <a:ext cx="6590868" cy="165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lnSpc>
                <a:spcPts val="4000"/>
              </a:lnSpc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どうやら</a:t>
            </a:r>
            <a:endParaRPr lang="en-US" altLang="ja-JP" dirty="0"/>
          </a:p>
          <a:p>
            <a:r>
              <a:rPr lang="ja-JP" altLang="en-US" dirty="0"/>
              <a:t>ゲーム機と学校のタブレットの</a:t>
            </a:r>
            <a:endParaRPr lang="en-US" altLang="ja-JP" dirty="0"/>
          </a:p>
          <a:p>
            <a:r>
              <a:rPr lang="ja-JP" altLang="en-US" dirty="0"/>
              <a:t>パスワードが同じだったようすです。</a:t>
            </a:r>
            <a:endParaRPr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DF6D2C-356B-47A4-B01D-2D52C4880FD6}"/>
              </a:ext>
            </a:extLst>
          </p:cNvPr>
          <p:cNvSpPr txBox="1"/>
          <p:nvPr/>
        </p:nvSpPr>
        <p:spPr>
          <a:xfrm rot="379176">
            <a:off x="8268171" y="2042083"/>
            <a:ext cx="553998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ワタシモ</a:t>
            </a:r>
            <a:endParaRPr kumimoji="1" lang="en-US" altLang="ja-JP" sz="12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オベンキョ</a:t>
            </a:r>
            <a:endParaRPr kumimoji="1" lang="ja-JP" altLang="en-US" sz="12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D530306-9E0E-4993-A371-0A3FA2B3B08C}"/>
              </a:ext>
            </a:extLst>
          </p:cNvPr>
          <p:cNvSpPr txBox="1"/>
          <p:nvPr/>
        </p:nvSpPr>
        <p:spPr>
          <a:xfrm>
            <a:off x="1882441" y="896378"/>
            <a:ext cx="5432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いもうと</a:t>
            </a:r>
            <a:endParaRPr kumimoji="1" lang="ja-JP" altLang="en-US" sz="7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8B099F8-CF52-4C37-BE1C-BD22C5909851}"/>
              </a:ext>
            </a:extLst>
          </p:cNvPr>
          <p:cNvSpPr txBox="1"/>
          <p:nvPr/>
        </p:nvSpPr>
        <p:spPr>
          <a:xfrm>
            <a:off x="1648787" y="1385775"/>
            <a:ext cx="345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110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26.ID</a:t>
            </a:r>
            <a:r>
              <a:rPr lang="ja-JP" altLang="en-US" dirty="0"/>
              <a:t>やパスワードのつかいまわしに注意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823F515-A13C-4E3A-83A4-5D87A81ABADE}"/>
              </a:ext>
            </a:extLst>
          </p:cNvPr>
          <p:cNvSpPr txBox="1"/>
          <p:nvPr/>
        </p:nvSpPr>
        <p:spPr>
          <a:xfrm>
            <a:off x="66257" y="871390"/>
            <a:ext cx="8843422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次の日の授業中、池田くんがタブレットを起動し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宿題のレポートファイルをあけると･･･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FEA6520-B419-4FA0-99E4-E464ADB1FDD5}"/>
              </a:ext>
            </a:extLst>
          </p:cNvPr>
          <p:cNvSpPr txBox="1"/>
          <p:nvPr/>
        </p:nvSpPr>
        <p:spPr>
          <a:xfrm>
            <a:off x="6844042" y="815665"/>
            <a:ext cx="762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きどう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3199318-8781-4119-8BC2-6BC87D051775}"/>
              </a:ext>
            </a:extLst>
          </p:cNvPr>
          <p:cNvSpPr txBox="1"/>
          <p:nvPr/>
        </p:nvSpPr>
        <p:spPr>
          <a:xfrm>
            <a:off x="1487087" y="818353"/>
            <a:ext cx="12315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じゅぎょうちゅう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A1B129C-4981-49C5-876F-6FE46CFB325A}"/>
              </a:ext>
            </a:extLst>
          </p:cNvPr>
          <p:cNvSpPr txBox="1"/>
          <p:nvPr/>
        </p:nvSpPr>
        <p:spPr>
          <a:xfrm>
            <a:off x="142395" y="1337936"/>
            <a:ext cx="8355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しゅくだい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E611FAF-3EDA-42EB-89EC-433EC455B7EA}"/>
              </a:ext>
            </a:extLst>
          </p:cNvPr>
          <p:cNvGrpSpPr/>
          <p:nvPr/>
        </p:nvGrpSpPr>
        <p:grpSpPr>
          <a:xfrm>
            <a:off x="-13440" y="2092752"/>
            <a:ext cx="9145221" cy="4900437"/>
            <a:chOff x="-13440" y="2092752"/>
            <a:chExt cx="9145221" cy="4900437"/>
          </a:xfrm>
        </p:grpSpPr>
        <p:pic>
          <p:nvPicPr>
            <p:cNvPr id="7" name="図 6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AF26A901-E275-4639-A6E3-FF1529F432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75" b="20039"/>
            <a:stretch/>
          </p:blipFill>
          <p:spPr>
            <a:xfrm>
              <a:off x="-13440" y="2092752"/>
              <a:ext cx="9145221" cy="4900437"/>
            </a:xfrm>
            <a:prstGeom prst="rect">
              <a:avLst/>
            </a:prstGeom>
          </p:spPr>
        </p:pic>
        <p:pic>
          <p:nvPicPr>
            <p:cNvPr id="9" name="図 8" descr="図形&#10;&#10;低い精度で自動的に生成された説明">
              <a:extLst>
                <a:ext uri="{FF2B5EF4-FFF2-40B4-BE49-F238E27FC236}">
                  <a16:creationId xmlns:a16="http://schemas.microsoft.com/office/drawing/2014/main" id="{AECE9CB3-12F2-4279-AD7C-6521BE805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1" t="29354" r="23928" b="29371"/>
            <a:stretch/>
          </p:blipFill>
          <p:spPr>
            <a:xfrm>
              <a:off x="2931885" y="2812952"/>
              <a:ext cx="3497944" cy="3122986"/>
            </a:xfrm>
            <a:prstGeom prst="rect">
              <a:avLst/>
            </a:prstGeom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0770B8E-86E7-4864-AE8F-B93B55F7F105}"/>
              </a:ext>
            </a:extLst>
          </p:cNvPr>
          <p:cNvGrpSpPr/>
          <p:nvPr/>
        </p:nvGrpSpPr>
        <p:grpSpPr>
          <a:xfrm>
            <a:off x="6463898" y="1275593"/>
            <a:ext cx="2943672" cy="3410569"/>
            <a:chOff x="6463898" y="1275593"/>
            <a:chExt cx="2943672" cy="3410569"/>
          </a:xfrm>
        </p:grpSpPr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CD462908-F74E-4022-8EFE-AF66A095AC44}"/>
                </a:ext>
              </a:extLst>
            </p:cNvPr>
            <p:cNvSpPr/>
            <p:nvPr/>
          </p:nvSpPr>
          <p:spPr>
            <a:xfrm>
              <a:off x="6530675" y="1785529"/>
              <a:ext cx="2512641" cy="24648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図 17" descr="人形 が含まれている画像&#10;&#10;自動的に生成された説明">
              <a:extLst>
                <a:ext uri="{FF2B5EF4-FFF2-40B4-BE49-F238E27FC236}">
                  <a16:creationId xmlns:a16="http://schemas.microsoft.com/office/drawing/2014/main" id="{41D996D9-8DCD-4026-8F37-5B50138DB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3898" y="1742490"/>
              <a:ext cx="2943672" cy="2943672"/>
            </a:xfrm>
            <a:prstGeom prst="rect">
              <a:avLst/>
            </a:prstGeom>
          </p:spPr>
        </p:pic>
        <p:pic>
          <p:nvPicPr>
            <p:cNvPr id="12" name="図 11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26268D5F-F646-4603-9EDE-3DAD06DFA9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59" b="29284"/>
            <a:stretch/>
          </p:blipFill>
          <p:spPr>
            <a:xfrm>
              <a:off x="6533528" y="1275593"/>
              <a:ext cx="2470991" cy="1273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841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67729A99-65A1-4392-B4EC-A5D9F7C3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26.ID</a:t>
            </a:r>
            <a:r>
              <a:rPr lang="ja-JP" altLang="en-US" dirty="0"/>
              <a:t>やパスワードのつかいまわしに注意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B8B0CD-938E-40F8-97E4-65E90A1441F4}"/>
              </a:ext>
            </a:extLst>
          </p:cNvPr>
          <p:cNvSpPr txBox="1"/>
          <p:nvPr/>
        </p:nvSpPr>
        <p:spPr>
          <a:xfrm>
            <a:off x="18738" y="856481"/>
            <a:ext cx="8843422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池田くんの妹は、お兄さんのパスワードで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クラウドサービスにログインし、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お絵描きをしてしまったようです。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50758C20-5383-4B4D-9B02-0072447CC3C1}"/>
              </a:ext>
            </a:extLst>
          </p:cNvPr>
          <p:cNvGrpSpPr/>
          <p:nvPr/>
        </p:nvGrpSpPr>
        <p:grpSpPr>
          <a:xfrm>
            <a:off x="5307015" y="2280974"/>
            <a:ext cx="3574635" cy="1274969"/>
            <a:chOff x="5307015" y="2280974"/>
            <a:chExt cx="3574635" cy="1274969"/>
          </a:xfrm>
        </p:grpSpPr>
        <p:sp>
          <p:nvSpPr>
            <p:cNvPr id="13" name="円形吹き出し 3">
              <a:extLst>
                <a:ext uri="{FF2B5EF4-FFF2-40B4-BE49-F238E27FC236}">
                  <a16:creationId xmlns:a16="http://schemas.microsoft.com/office/drawing/2014/main" id="{80FD4551-8511-48FD-A80C-8A90A17AE4E8}"/>
                </a:ext>
              </a:extLst>
            </p:cNvPr>
            <p:cNvSpPr/>
            <p:nvPr/>
          </p:nvSpPr>
          <p:spPr>
            <a:xfrm rot="248080">
              <a:off x="5307015" y="2280974"/>
              <a:ext cx="3574635" cy="1274969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EA367734-790A-42DD-A9BF-900C652A3F69}"/>
                </a:ext>
              </a:extLst>
            </p:cNvPr>
            <p:cNvSpPr txBox="1"/>
            <p:nvPr/>
          </p:nvSpPr>
          <p:spPr>
            <a:xfrm rot="317050">
              <a:off x="5581864" y="2347571"/>
              <a:ext cx="3024935" cy="842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うわぁ～</a:t>
              </a:r>
              <a:endParaRPr kumimoji="1"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これは妹のしわざだぁ</a:t>
              </a:r>
              <a:endPara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58ECA7A7-EB70-4465-BDB3-C8954876B4AF}"/>
              </a:ext>
            </a:extLst>
          </p:cNvPr>
          <p:cNvGrpSpPr/>
          <p:nvPr/>
        </p:nvGrpSpPr>
        <p:grpSpPr>
          <a:xfrm>
            <a:off x="5905882" y="3325817"/>
            <a:ext cx="3464280" cy="2496811"/>
            <a:chOff x="5905882" y="3325817"/>
            <a:chExt cx="3464280" cy="2496811"/>
          </a:xfrm>
        </p:grpSpPr>
        <p:sp>
          <p:nvSpPr>
            <p:cNvPr id="16" name="円形吹き出し 3">
              <a:extLst>
                <a:ext uri="{FF2B5EF4-FFF2-40B4-BE49-F238E27FC236}">
                  <a16:creationId xmlns:a16="http://schemas.microsoft.com/office/drawing/2014/main" id="{6F84AB1E-4F4F-4277-89C1-88A8D9959086}"/>
                </a:ext>
              </a:extLst>
            </p:cNvPr>
            <p:cNvSpPr/>
            <p:nvPr/>
          </p:nvSpPr>
          <p:spPr>
            <a:xfrm rot="248080">
              <a:off x="5905882" y="3325817"/>
              <a:ext cx="3306820" cy="2496811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255FD8F8-517E-4732-BC2B-2CEBD6500AF9}"/>
                </a:ext>
              </a:extLst>
            </p:cNvPr>
            <p:cNvSpPr txBox="1"/>
            <p:nvPr/>
          </p:nvSpPr>
          <p:spPr>
            <a:xfrm>
              <a:off x="6280688" y="3409532"/>
              <a:ext cx="3089474" cy="21352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ctr">
                <a:lnSpc>
                  <a:spcPts val="3000"/>
                </a:lnSpc>
                <a:defRPr sz="2000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1800" dirty="0"/>
                <a:t>たしかに、</a:t>
              </a:r>
              <a:endParaRPr lang="en-US" altLang="ja-JP" sz="1800" dirty="0"/>
            </a:p>
            <a:p>
              <a:r>
                <a:rPr lang="ja-JP" altLang="en-US" sz="1800" dirty="0"/>
                <a:t>パスワードは</a:t>
              </a:r>
              <a:endParaRPr lang="en-US" altLang="ja-JP" sz="1800" dirty="0"/>
            </a:p>
            <a:p>
              <a:r>
                <a:rPr lang="ja-JP" altLang="en-US" sz="1800" dirty="0"/>
                <a:t>ゲームも</a:t>
              </a:r>
              <a:endParaRPr lang="en-US" altLang="ja-JP" sz="1800" dirty="0"/>
            </a:p>
            <a:p>
              <a:r>
                <a:rPr lang="ja-JP" altLang="en-US" sz="1800" dirty="0"/>
                <a:t>学校のタブレットも</a:t>
              </a:r>
              <a:endParaRPr lang="en-US" altLang="ja-JP" sz="1800" dirty="0"/>
            </a:p>
            <a:p>
              <a:r>
                <a:rPr lang="ja-JP" altLang="en-US" sz="1800" dirty="0"/>
                <a:t>同じだわー</a:t>
              </a:r>
              <a:endParaRPr lang="en-US" altLang="ja-JP" sz="1800" dirty="0"/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1B90AF8B-0D05-4830-A320-CEB9067803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8" t="11308" r="22336" b="7545"/>
          <a:stretch/>
        </p:blipFill>
        <p:spPr>
          <a:xfrm>
            <a:off x="3379827" y="3946160"/>
            <a:ext cx="2358140" cy="30846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9E2494A-3928-4042-8D58-DFC6EE90DDF6}"/>
              </a:ext>
            </a:extLst>
          </p:cNvPr>
          <p:cNvGrpSpPr/>
          <p:nvPr/>
        </p:nvGrpSpPr>
        <p:grpSpPr>
          <a:xfrm>
            <a:off x="2542317" y="5320052"/>
            <a:ext cx="2258092" cy="1609870"/>
            <a:chOff x="2542317" y="5320052"/>
            <a:chExt cx="2258092" cy="1609870"/>
          </a:xfrm>
        </p:grpSpPr>
        <p:sp>
          <p:nvSpPr>
            <p:cNvPr id="23" name="円形吹き出し 3">
              <a:extLst>
                <a:ext uri="{FF2B5EF4-FFF2-40B4-BE49-F238E27FC236}">
                  <a16:creationId xmlns:a16="http://schemas.microsoft.com/office/drawing/2014/main" id="{592EFCAB-F883-4DEA-A80C-27A254938A72}"/>
                </a:ext>
              </a:extLst>
            </p:cNvPr>
            <p:cNvSpPr/>
            <p:nvPr/>
          </p:nvSpPr>
          <p:spPr>
            <a:xfrm rot="251836" flipH="1" flipV="1">
              <a:off x="2542317" y="5320052"/>
              <a:ext cx="2258092" cy="1609870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05C15F3-69E7-4C48-9922-46DFACD085A8}"/>
                </a:ext>
              </a:extLst>
            </p:cNvPr>
            <p:cNvSpPr txBox="1"/>
            <p:nvPr/>
          </p:nvSpPr>
          <p:spPr>
            <a:xfrm>
              <a:off x="2788720" y="5574506"/>
              <a:ext cx="1800493" cy="1219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タブレットも</a:t>
              </a:r>
              <a:endParaRPr kumimoji="1"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kumimoji="1"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出しっぱなしは</a:t>
              </a:r>
              <a:endParaRPr kumimoji="1"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まずかったね</a:t>
              </a:r>
              <a:endParaRPr kumimoji="1"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FDD285C2-8ED6-4AF5-9DD6-9D38518DA82B}"/>
              </a:ext>
            </a:extLst>
          </p:cNvPr>
          <p:cNvGrpSpPr/>
          <p:nvPr/>
        </p:nvGrpSpPr>
        <p:grpSpPr>
          <a:xfrm>
            <a:off x="732036" y="3510183"/>
            <a:ext cx="2830377" cy="2307255"/>
            <a:chOff x="732036" y="3510183"/>
            <a:chExt cx="2830377" cy="2307255"/>
          </a:xfrm>
        </p:grpSpPr>
        <p:sp>
          <p:nvSpPr>
            <p:cNvPr id="17" name="円形吹き出し 3">
              <a:extLst>
                <a:ext uri="{FF2B5EF4-FFF2-40B4-BE49-F238E27FC236}">
                  <a16:creationId xmlns:a16="http://schemas.microsoft.com/office/drawing/2014/main" id="{D3B21C2B-70C5-4A1F-8AA8-4F46DFD50BEA}"/>
                </a:ext>
              </a:extLst>
            </p:cNvPr>
            <p:cNvSpPr/>
            <p:nvPr/>
          </p:nvSpPr>
          <p:spPr>
            <a:xfrm rot="21367517" flipV="1">
              <a:off x="732036" y="3510183"/>
              <a:ext cx="2830377" cy="2307255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A4A8686-A32D-498E-B7FC-54444721E98C}"/>
                </a:ext>
              </a:extLst>
            </p:cNvPr>
            <p:cNvSpPr txBox="1"/>
            <p:nvPr/>
          </p:nvSpPr>
          <p:spPr>
            <a:xfrm>
              <a:off x="1580428" y="3816005"/>
              <a:ext cx="1569660" cy="1989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タブレットも</a:t>
              </a:r>
              <a:endParaRPr kumimoji="1"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kumimoji="1"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パスワードも</a:t>
              </a:r>
              <a:endParaRPr kumimoji="1"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きちんと</a:t>
              </a:r>
              <a:endPara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管理しないと</a:t>
              </a:r>
              <a:endPara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危険だよ</a:t>
              </a:r>
              <a:endPara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C65C3660-3734-4B63-A994-E5E98D6EC8FB}"/>
              </a:ext>
            </a:extLst>
          </p:cNvPr>
          <p:cNvGrpSpPr/>
          <p:nvPr/>
        </p:nvGrpSpPr>
        <p:grpSpPr>
          <a:xfrm rot="1777258">
            <a:off x="6473622" y="3860302"/>
            <a:ext cx="743546" cy="361576"/>
            <a:chOff x="8655316" y="5724143"/>
            <a:chExt cx="594650" cy="384617"/>
          </a:xfrm>
        </p:grpSpPr>
        <p:sp>
          <p:nvSpPr>
            <p:cNvPr id="37" name="フリーフォーム 69">
              <a:extLst>
                <a:ext uri="{FF2B5EF4-FFF2-40B4-BE49-F238E27FC236}">
                  <a16:creationId xmlns:a16="http://schemas.microsoft.com/office/drawing/2014/main" id="{21EFA43B-0B34-442E-AD5C-3C7087A2F9DB}"/>
                </a:ext>
              </a:extLst>
            </p:cNvPr>
            <p:cNvSpPr/>
            <p:nvPr/>
          </p:nvSpPr>
          <p:spPr>
            <a:xfrm rot="7295822">
              <a:off x="8797916" y="5862249"/>
              <a:ext cx="261487" cy="135076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" name="フリーフォーム 70">
              <a:extLst>
                <a:ext uri="{FF2B5EF4-FFF2-40B4-BE49-F238E27FC236}">
                  <a16:creationId xmlns:a16="http://schemas.microsoft.com/office/drawing/2014/main" id="{06D5C003-A8C9-4CC5-88F8-71ABB3049FA5}"/>
                </a:ext>
              </a:extLst>
            </p:cNvPr>
            <p:cNvSpPr/>
            <p:nvPr/>
          </p:nvSpPr>
          <p:spPr>
            <a:xfrm rot="9233422">
              <a:off x="8988479" y="5976559"/>
              <a:ext cx="261487" cy="132201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フリーフォーム 71">
              <a:extLst>
                <a:ext uri="{FF2B5EF4-FFF2-40B4-BE49-F238E27FC236}">
                  <a16:creationId xmlns:a16="http://schemas.microsoft.com/office/drawing/2014/main" id="{F94BC673-0E55-4236-AFD8-07F9267E69E3}"/>
                </a:ext>
              </a:extLst>
            </p:cNvPr>
            <p:cNvSpPr/>
            <p:nvPr/>
          </p:nvSpPr>
          <p:spPr>
            <a:xfrm rot="4559852">
              <a:off x="8570426" y="5809033"/>
              <a:ext cx="290267" cy="120488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E74D7B74-3E02-4F98-A406-1FED7085122F}"/>
              </a:ext>
            </a:extLst>
          </p:cNvPr>
          <p:cNvGrpSpPr/>
          <p:nvPr/>
        </p:nvGrpSpPr>
        <p:grpSpPr>
          <a:xfrm>
            <a:off x="2431722" y="2482925"/>
            <a:ext cx="3148673" cy="1864372"/>
            <a:chOff x="2431722" y="2482925"/>
            <a:chExt cx="3148673" cy="1864372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15A69734-7D9C-4ED3-A15B-D3FA28B0707B}"/>
                </a:ext>
              </a:extLst>
            </p:cNvPr>
            <p:cNvGrpSpPr/>
            <p:nvPr/>
          </p:nvGrpSpPr>
          <p:grpSpPr>
            <a:xfrm rot="657662">
              <a:off x="2431722" y="2482925"/>
              <a:ext cx="3148673" cy="1864372"/>
              <a:chOff x="112898" y="2358253"/>
              <a:chExt cx="3450827" cy="1449904"/>
            </a:xfrm>
          </p:grpSpPr>
          <p:sp>
            <p:nvSpPr>
              <p:cNvPr id="10" name="円形吹き出し 3">
                <a:extLst>
                  <a:ext uri="{FF2B5EF4-FFF2-40B4-BE49-F238E27FC236}">
                    <a16:creationId xmlns:a16="http://schemas.microsoft.com/office/drawing/2014/main" id="{BD8BE9D8-64B5-474E-9A1E-F9387307A144}"/>
                  </a:ext>
                </a:extLst>
              </p:cNvPr>
              <p:cNvSpPr/>
              <p:nvPr/>
            </p:nvSpPr>
            <p:spPr>
              <a:xfrm rot="21184415" flipH="1">
                <a:off x="182323" y="2372756"/>
                <a:ext cx="3366567" cy="1435401"/>
              </a:xfrm>
              <a:custGeom>
                <a:avLst/>
                <a:gdLst>
                  <a:gd name="connsiteX0" fmla="*/ 872341 w 2990850"/>
                  <a:gd name="connsiteY0" fmla="*/ 2228850 h 1981200"/>
                  <a:gd name="connsiteX1" fmla="*/ 760527 w 2990850"/>
                  <a:gd name="connsiteY1" fmla="*/ 1853330 h 1981200"/>
                  <a:gd name="connsiteX2" fmla="*/ 429664 w 2990850"/>
                  <a:gd name="connsiteY2" fmla="*/ 295706 h 1981200"/>
                  <a:gd name="connsiteX3" fmla="*/ 1951206 w 2990850"/>
                  <a:gd name="connsiteY3" fmla="*/ 47131 h 1981200"/>
                  <a:gd name="connsiteX4" fmla="*/ 2830792 w 2990850"/>
                  <a:gd name="connsiteY4" fmla="*/ 1436488 h 1981200"/>
                  <a:gd name="connsiteX5" fmla="*/ 1301923 w 2990850"/>
                  <a:gd name="connsiteY5" fmla="*/ 1972873 h 1981200"/>
                  <a:gd name="connsiteX6" fmla="*/ 872341 w 2990850"/>
                  <a:gd name="connsiteY6" fmla="*/ 2228850 h 1981200"/>
                  <a:gd name="connsiteX0" fmla="*/ 872506 w 2991669"/>
                  <a:gd name="connsiteY0" fmla="*/ 2228877 h 2228877"/>
                  <a:gd name="connsiteX1" fmla="*/ 835984 w 2991669"/>
                  <a:gd name="connsiteY1" fmla="*/ 2016946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1669" h="2228877">
                    <a:moveTo>
                      <a:pt x="872506" y="2228877"/>
                    </a:moveTo>
                    <a:cubicBezTo>
                      <a:pt x="900020" y="2147121"/>
                      <a:pt x="903721" y="2086796"/>
                      <a:pt x="881228" y="2014565"/>
                    </a:cubicBezTo>
                    <a:cubicBezTo>
                      <a:pt x="866450" y="1961623"/>
                      <a:pt x="830239" y="1903918"/>
                      <a:pt x="760692" y="1853357"/>
                    </a:cubicBezTo>
                    <a:cubicBezTo>
                      <a:pt x="-96719" y="1532871"/>
                      <a:pt x="-260781" y="760506"/>
                      <a:pt x="429829" y="295733"/>
                    </a:cubicBezTo>
                    <a:cubicBezTo>
                      <a:pt x="825611" y="29375"/>
                      <a:pt x="1414011" y="-66751"/>
                      <a:pt x="1951371" y="47158"/>
                    </a:cubicBezTo>
                    <a:cubicBezTo>
                      <a:pt x="2826899" y="232753"/>
                      <a:pt x="3244736" y="892750"/>
                      <a:pt x="2830957" y="1436515"/>
                    </a:cubicBezTo>
                    <a:cubicBezTo>
                      <a:pt x="2545034" y="1812259"/>
                      <a:pt x="1931964" y="2027347"/>
                      <a:pt x="1302088" y="1972900"/>
                    </a:cubicBezTo>
                    <a:cubicBezTo>
                      <a:pt x="1246733" y="2005839"/>
                      <a:pt x="1241383" y="2031633"/>
                      <a:pt x="1152691" y="2095528"/>
                    </a:cubicBezTo>
                    <a:cubicBezTo>
                      <a:pt x="1073583" y="2161409"/>
                      <a:pt x="982570" y="2193952"/>
                      <a:pt x="872506" y="22288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5224B89-5420-46D8-8DAC-DD897F8BA187}"/>
                  </a:ext>
                </a:extLst>
              </p:cNvPr>
              <p:cNvSpPr txBox="1"/>
              <p:nvPr/>
            </p:nvSpPr>
            <p:spPr>
              <a:xfrm rot="20942338">
                <a:off x="112898" y="2358253"/>
                <a:ext cx="3450827" cy="1247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ja-JP" altLang="en-US" b="1" dirty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妹さんと</a:t>
                </a:r>
                <a:endParaRPr lang="en-US" altLang="ja-JP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lnSpc>
                    <a:spcPts val="3000"/>
                  </a:lnSpc>
                </a:pPr>
                <a:r>
                  <a:rPr kumimoji="1" lang="ja-JP" altLang="en-US" b="1" dirty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ゲーム機共用してるでしょ</a:t>
                </a:r>
                <a:endParaRPr kumimoji="1" lang="en-US" altLang="ja-JP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lnSpc>
                    <a:spcPts val="3000"/>
                  </a:lnSpc>
                </a:pPr>
                <a:r>
                  <a:rPr lang="ja-JP" altLang="en-US" b="1" dirty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同じパスワード</a:t>
                </a:r>
                <a:endParaRPr lang="en-US" altLang="ja-JP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lnSpc>
                    <a:spcPts val="3000"/>
                  </a:lnSpc>
                </a:pPr>
                <a:r>
                  <a:rPr kumimoji="1" lang="ja-JP" altLang="en-US" b="1" dirty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つかってる？</a:t>
                </a:r>
                <a:endParaRPr kumimoji="1" lang="en-US" altLang="ja-JP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4BADB7BE-E3FA-44E8-91AC-54530A942F2E}"/>
                </a:ext>
              </a:extLst>
            </p:cNvPr>
            <p:cNvSpPr txBox="1"/>
            <p:nvPr/>
          </p:nvSpPr>
          <p:spPr>
            <a:xfrm>
              <a:off x="3452243" y="2827076"/>
              <a:ext cx="7514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solidFill>
                    <a:srgbClr val="C55A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きょうよう</a:t>
              </a:r>
              <a:endParaRPr kumimoji="1" lang="en-US" altLang="ja-JP" sz="1000" b="1" dirty="0">
                <a:solidFill>
                  <a:srgbClr val="C55A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0567B9A-234D-4500-B4BD-653FD0C8E59D}"/>
              </a:ext>
            </a:extLst>
          </p:cNvPr>
          <p:cNvSpPr txBox="1"/>
          <p:nvPr/>
        </p:nvSpPr>
        <p:spPr>
          <a:xfrm>
            <a:off x="6240475" y="6320664"/>
            <a:ext cx="5998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b="1" dirty="0">
                <a:solidFill>
                  <a:srgbClr val="C55A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へんこう</a:t>
            </a:r>
            <a:endParaRPr kumimoji="1" lang="en-US" altLang="ja-JP" sz="1000" b="1" dirty="0">
              <a:solidFill>
                <a:srgbClr val="C55A1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FE9EDEF-0D5E-4C3B-9928-2FDCDB64CB27}"/>
              </a:ext>
            </a:extLst>
          </p:cNvPr>
          <p:cNvSpPr txBox="1"/>
          <p:nvPr/>
        </p:nvSpPr>
        <p:spPr>
          <a:xfrm>
            <a:off x="1592960" y="4912767"/>
            <a:ext cx="5998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かんり</a:t>
            </a:r>
            <a:endParaRPr kumimoji="1" lang="en-US" altLang="ja-JP" sz="1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3CBC028-183B-4AE7-907B-3EAF097559C1}"/>
              </a:ext>
            </a:extLst>
          </p:cNvPr>
          <p:cNvGrpSpPr/>
          <p:nvPr/>
        </p:nvGrpSpPr>
        <p:grpSpPr>
          <a:xfrm>
            <a:off x="5397122" y="3773394"/>
            <a:ext cx="1722002" cy="3084606"/>
            <a:chOff x="3878038" y="2317366"/>
            <a:chExt cx="2309630" cy="4418714"/>
          </a:xfrm>
        </p:grpSpPr>
        <p:pic>
          <p:nvPicPr>
            <p:cNvPr id="3" name="図 2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DBE439C8-85A4-479E-8F18-4EA7BCEF6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8365">
              <a:off x="3890394" y="2317366"/>
              <a:ext cx="1851427" cy="2200072"/>
            </a:xfrm>
            <a:prstGeom prst="rect">
              <a:avLst/>
            </a:prstGeom>
          </p:spPr>
        </p:pic>
        <p:pic>
          <p:nvPicPr>
            <p:cNvPr id="5" name="図 4" descr="シャツ が含まれている画像&#10;&#10;自動的に生成された説明">
              <a:extLst>
                <a:ext uri="{FF2B5EF4-FFF2-40B4-BE49-F238E27FC236}">
                  <a16:creationId xmlns:a16="http://schemas.microsoft.com/office/drawing/2014/main" id="{20006850-D521-4ADA-A340-8EEA39E44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92"/>
            <a:stretch/>
          </p:blipFill>
          <p:spPr>
            <a:xfrm>
              <a:off x="3878038" y="4299082"/>
              <a:ext cx="2309630" cy="2436998"/>
            </a:xfrm>
            <a:prstGeom prst="rect">
              <a:avLst/>
            </a:prstGeom>
          </p:spPr>
        </p:pic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436CB7D-BCE3-4E1F-BF4C-5FBCD15724D9}"/>
              </a:ext>
            </a:extLst>
          </p:cNvPr>
          <p:cNvGrpSpPr/>
          <p:nvPr/>
        </p:nvGrpSpPr>
        <p:grpSpPr>
          <a:xfrm>
            <a:off x="5549494" y="5381823"/>
            <a:ext cx="3091381" cy="1470329"/>
            <a:chOff x="5768911" y="5422573"/>
            <a:chExt cx="3091381" cy="1470329"/>
          </a:xfrm>
        </p:grpSpPr>
        <p:sp>
          <p:nvSpPr>
            <p:cNvPr id="34" name="円形吹き出し 3">
              <a:extLst>
                <a:ext uri="{FF2B5EF4-FFF2-40B4-BE49-F238E27FC236}">
                  <a16:creationId xmlns:a16="http://schemas.microsoft.com/office/drawing/2014/main" id="{3841C080-25F6-48F1-85C4-F49BBF9BD793}"/>
                </a:ext>
              </a:extLst>
            </p:cNvPr>
            <p:cNvSpPr/>
            <p:nvPr/>
          </p:nvSpPr>
          <p:spPr>
            <a:xfrm rot="21273978" flipV="1">
              <a:off x="5768911" y="5422573"/>
              <a:ext cx="3091381" cy="1470329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CC901F53-8152-45A5-BD47-68BE6C36DA37}"/>
                </a:ext>
              </a:extLst>
            </p:cNvPr>
            <p:cNvSpPr txBox="1"/>
            <p:nvPr/>
          </p:nvSpPr>
          <p:spPr>
            <a:xfrm>
              <a:off x="6068105" y="5574506"/>
              <a:ext cx="2492991" cy="1227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ctr">
                <a:lnSpc>
                  <a:spcPts val="3000"/>
                </a:lnSpc>
                <a:defRPr sz="2000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1800" dirty="0"/>
                <a:t>タブレットの</a:t>
              </a:r>
              <a:endParaRPr lang="en-US" altLang="ja-JP" sz="1800" dirty="0"/>
            </a:p>
            <a:p>
              <a:r>
                <a:rPr lang="ja-JP" altLang="en-US" sz="1800" dirty="0"/>
                <a:t>パスワードは</a:t>
              </a:r>
              <a:endParaRPr lang="en-US" altLang="ja-JP" sz="1800" dirty="0"/>
            </a:p>
            <a:p>
              <a:r>
                <a:rPr lang="ja-JP" altLang="en-US" sz="1800" dirty="0"/>
                <a:t>変更しておかなきゃ</a:t>
              </a:r>
              <a:endParaRPr lang="en-US" altLang="ja-JP" sz="1800" dirty="0"/>
            </a:p>
          </p:txBody>
        </p:sp>
      </p:grpSp>
      <p:pic>
        <p:nvPicPr>
          <p:cNvPr id="24" name="図 23">
            <a:extLst>
              <a:ext uri="{FF2B5EF4-FFF2-40B4-BE49-F238E27FC236}">
                <a16:creationId xmlns:a16="http://schemas.microsoft.com/office/drawing/2014/main" id="{C485F4A3-6DBC-4AC0-98C3-00E6116F50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-5441" r="26119" b="6619"/>
          <a:stretch/>
        </p:blipFill>
        <p:spPr>
          <a:xfrm flipH="1">
            <a:off x="-42064" y="2391457"/>
            <a:ext cx="1744864" cy="445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175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26.ID</a:t>
            </a:r>
            <a:r>
              <a:rPr lang="ja-JP" altLang="en-US" dirty="0"/>
              <a:t>やパスワードのつかいまわしに注意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FBFE236-BDAA-4EBF-9582-FBCF37D7431A}"/>
              </a:ext>
            </a:extLst>
          </p:cNvPr>
          <p:cNvGrpSpPr/>
          <p:nvPr/>
        </p:nvGrpSpPr>
        <p:grpSpPr>
          <a:xfrm>
            <a:off x="286007" y="2503614"/>
            <a:ext cx="8571987" cy="2352334"/>
            <a:chOff x="286007" y="2503614"/>
            <a:chExt cx="8571987" cy="2352334"/>
          </a:xfrm>
        </p:grpSpPr>
        <p:sp>
          <p:nvSpPr>
            <p:cNvPr id="45" name="角丸四角形 44"/>
            <p:cNvSpPr/>
            <p:nvPr/>
          </p:nvSpPr>
          <p:spPr>
            <a:xfrm>
              <a:off x="286007" y="2503614"/>
              <a:ext cx="8571987" cy="235233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1C76D70-7165-465F-ABE1-75AD764FD50A}"/>
                </a:ext>
              </a:extLst>
            </p:cNvPr>
            <p:cNvSpPr txBox="1"/>
            <p:nvPr/>
          </p:nvSpPr>
          <p:spPr>
            <a:xfrm>
              <a:off x="1888896" y="2757462"/>
              <a:ext cx="6718076" cy="1970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1938" indent="-261938">
                <a:lnSpc>
                  <a:spcPts val="3000"/>
                </a:lnSpc>
                <a:spcAft>
                  <a:spcPts val="10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●学習用タブレットはきちんと管理し、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261938" indent="-261938">
                <a:lnSpc>
                  <a:spcPts val="3000"/>
                </a:lnSpc>
                <a:spcAft>
                  <a:spcPts val="1000"/>
                </a:spcAft>
              </a:pPr>
              <a:r>
                <a:rPr lang="en-US" altLang="ja-JP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	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他の人が使わないように注意しましょう。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●パスワードは、他の人に知られないようにしましょう。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●パスワードは、つかいまわししないようにしましょう。</a:t>
              </a: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A64281F1-F1CA-4518-AD64-6D6835258F34}"/>
                </a:ext>
              </a:extLst>
            </p:cNvPr>
            <p:cNvSpPr txBox="1"/>
            <p:nvPr/>
          </p:nvSpPr>
          <p:spPr>
            <a:xfrm>
              <a:off x="5001712" y="2700310"/>
              <a:ext cx="5418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かんり</a:t>
              </a:r>
              <a:endPara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DE968EB-DD3B-4F9B-8166-C76B3FE2EC95}"/>
              </a:ext>
            </a:extLst>
          </p:cNvPr>
          <p:cNvGrpSpPr/>
          <p:nvPr/>
        </p:nvGrpSpPr>
        <p:grpSpPr>
          <a:xfrm>
            <a:off x="7312288" y="2575369"/>
            <a:ext cx="1748875" cy="1793164"/>
            <a:chOff x="7312288" y="2575369"/>
            <a:chExt cx="1748875" cy="1675373"/>
          </a:xfrm>
        </p:grpSpPr>
        <p:sp>
          <p:nvSpPr>
            <p:cNvPr id="21" name="雲 31"/>
            <p:cNvSpPr/>
            <p:nvPr/>
          </p:nvSpPr>
          <p:spPr>
            <a:xfrm rot="21356095">
              <a:off x="7312288" y="2575369"/>
              <a:ext cx="1748875" cy="167537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7971" y="31489"/>
                    <a:pt x="40489" y="32793"/>
                    <a:pt x="39313" y="36007"/>
                  </a:cubicBezTo>
                  <a:cubicBezTo>
                    <a:pt x="38504" y="38128"/>
                    <a:pt x="35744" y="37404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4960EFB5-735E-4EEA-91BC-DFC8DF5F88F0}"/>
                </a:ext>
              </a:extLst>
            </p:cNvPr>
            <p:cNvSpPr txBox="1"/>
            <p:nvPr/>
          </p:nvSpPr>
          <p:spPr>
            <a:xfrm>
              <a:off x="7517311" y="2738410"/>
              <a:ext cx="1338828" cy="1219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宿題</a:t>
              </a:r>
              <a:endPara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kumimoji="1"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やりなおし</a:t>
              </a:r>
              <a:endParaRPr kumimoji="1"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かなぁ</a:t>
              </a:r>
              <a:r>
                <a:rPr lang="en-US" altLang="ja-JP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  <a:r>
                <a:rPr lang="ja-JP" altLang="en-US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？</a:t>
              </a:r>
              <a:endParaRPr kumimoji="1"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ECB81823-65EE-478D-A106-582A409728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17"/>
          <a:stretch/>
        </p:blipFill>
        <p:spPr>
          <a:xfrm flipH="1">
            <a:off x="-274504" y="2620732"/>
            <a:ext cx="2314005" cy="4978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A3C5307-6D00-431D-8A3E-C14170DD6349}"/>
              </a:ext>
            </a:extLst>
          </p:cNvPr>
          <p:cNvGrpSpPr/>
          <p:nvPr/>
        </p:nvGrpSpPr>
        <p:grpSpPr>
          <a:xfrm>
            <a:off x="1219203" y="4728130"/>
            <a:ext cx="5537197" cy="1959988"/>
            <a:chOff x="1219203" y="4728130"/>
            <a:chExt cx="5537197" cy="1959988"/>
          </a:xfrm>
        </p:grpSpPr>
        <p:sp>
          <p:nvSpPr>
            <p:cNvPr id="22" name="円形吹き出し 3">
              <a:extLst>
                <a:ext uri="{FF2B5EF4-FFF2-40B4-BE49-F238E27FC236}">
                  <a16:creationId xmlns:a16="http://schemas.microsoft.com/office/drawing/2014/main" id="{389BA223-39BC-4BB7-84A3-063A0453F55E}"/>
                </a:ext>
              </a:extLst>
            </p:cNvPr>
            <p:cNvSpPr/>
            <p:nvPr/>
          </p:nvSpPr>
          <p:spPr>
            <a:xfrm flipV="1">
              <a:off x="1219203" y="4728130"/>
              <a:ext cx="5537197" cy="195998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D90E3373-4FA8-45FA-A539-A1847E72CA12}"/>
                </a:ext>
              </a:extLst>
            </p:cNvPr>
            <p:cNvSpPr txBox="1"/>
            <p:nvPr/>
          </p:nvSpPr>
          <p:spPr>
            <a:xfrm>
              <a:off x="1330731" y="4942478"/>
              <a:ext cx="5314139" cy="1604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今回は、</a:t>
              </a:r>
              <a:endParaRPr kumimoji="1"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kumimoji="1"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妹さんの落書きで</a:t>
              </a:r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すんで</a:t>
              </a:r>
              <a:r>
                <a:rPr kumimoji="1"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よかったけれど、</a:t>
              </a:r>
              <a:endParaRPr kumimoji="1"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パスワードのつかいまわしは</a:t>
              </a:r>
              <a:endPara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kumimoji="1"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とても危険なことなんだよ。</a:t>
              </a:r>
              <a:endParaRPr kumimoji="1"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2A0304BE-E64E-4B6D-801B-649E2661A128}"/>
                </a:ext>
              </a:extLst>
            </p:cNvPr>
            <p:cNvSpPr txBox="1"/>
            <p:nvPr/>
          </p:nvSpPr>
          <p:spPr>
            <a:xfrm>
              <a:off x="2669751" y="5290547"/>
              <a:ext cx="5418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らくが</a:t>
              </a:r>
              <a:endPara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339C9486-79C1-40CF-8E47-D2E89BDE0C7A}"/>
                </a:ext>
              </a:extLst>
            </p:cNvPr>
            <p:cNvSpPr txBox="1"/>
            <p:nvPr/>
          </p:nvSpPr>
          <p:spPr>
            <a:xfrm>
              <a:off x="3184822" y="6053168"/>
              <a:ext cx="5418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きけん</a:t>
              </a:r>
              <a:endPara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672641" y="501844"/>
            <a:ext cx="7625858" cy="2162177"/>
            <a:chOff x="672641" y="539944"/>
            <a:chExt cx="7625858" cy="2162177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802" y="539944"/>
              <a:ext cx="2151697" cy="2143125"/>
            </a:xfrm>
            <a:prstGeom prst="rect">
              <a:avLst/>
            </a:prstGeom>
          </p:spPr>
        </p:pic>
        <p:grpSp>
          <p:nvGrpSpPr>
            <p:cNvPr id="25" name="グループ化 24"/>
            <p:cNvGrpSpPr/>
            <p:nvPr/>
          </p:nvGrpSpPr>
          <p:grpSpPr>
            <a:xfrm>
              <a:off x="672641" y="1103650"/>
              <a:ext cx="5661177" cy="1598471"/>
              <a:chOff x="672641" y="1103650"/>
              <a:chExt cx="5661177" cy="1598471"/>
            </a:xfrm>
          </p:grpSpPr>
          <p:sp>
            <p:nvSpPr>
              <p:cNvPr id="26" name="角丸四角形 28"/>
              <p:cNvSpPr/>
              <p:nvPr/>
            </p:nvSpPr>
            <p:spPr>
              <a:xfrm>
                <a:off x="672641" y="1103650"/>
                <a:ext cx="5661177" cy="1598471"/>
              </a:xfrm>
              <a:custGeom>
                <a:avLst/>
                <a:gdLst>
                  <a:gd name="connsiteX0" fmla="*/ 0 w 6516914"/>
                  <a:gd name="connsiteY0" fmla="*/ 555996 h 1111992"/>
                  <a:gd name="connsiteX1" fmla="*/ 555996 w 6516914"/>
                  <a:gd name="connsiteY1" fmla="*/ 0 h 1111992"/>
                  <a:gd name="connsiteX2" fmla="*/ 5960918 w 6516914"/>
                  <a:gd name="connsiteY2" fmla="*/ 0 h 1111992"/>
                  <a:gd name="connsiteX3" fmla="*/ 6516914 w 6516914"/>
                  <a:gd name="connsiteY3" fmla="*/ 555996 h 1111992"/>
                  <a:gd name="connsiteX4" fmla="*/ 6516914 w 6516914"/>
                  <a:gd name="connsiteY4" fmla="*/ 555996 h 1111992"/>
                  <a:gd name="connsiteX5" fmla="*/ 5960918 w 6516914"/>
                  <a:gd name="connsiteY5" fmla="*/ 1111992 h 1111992"/>
                  <a:gd name="connsiteX6" fmla="*/ 555996 w 6516914"/>
                  <a:gd name="connsiteY6" fmla="*/ 1111992 h 1111992"/>
                  <a:gd name="connsiteX7" fmla="*/ 0 w 6516914"/>
                  <a:gd name="connsiteY7" fmla="*/ 555996 h 1111992"/>
                  <a:gd name="connsiteX0" fmla="*/ 0 w 6555491"/>
                  <a:gd name="connsiteY0" fmla="*/ 555996 h 1111992"/>
                  <a:gd name="connsiteX1" fmla="*/ 555996 w 6555491"/>
                  <a:gd name="connsiteY1" fmla="*/ 0 h 1111992"/>
                  <a:gd name="connsiteX2" fmla="*/ 5960918 w 6555491"/>
                  <a:gd name="connsiteY2" fmla="*/ 0 h 1111992"/>
                  <a:gd name="connsiteX3" fmla="*/ 6478814 w 6555491"/>
                  <a:gd name="connsiteY3" fmla="*/ 350218 h 1111992"/>
                  <a:gd name="connsiteX4" fmla="*/ 6516914 w 6555491"/>
                  <a:gd name="connsiteY4" fmla="*/ 555996 h 1111992"/>
                  <a:gd name="connsiteX5" fmla="*/ 6516914 w 6555491"/>
                  <a:gd name="connsiteY5" fmla="*/ 555996 h 1111992"/>
                  <a:gd name="connsiteX6" fmla="*/ 5960918 w 6555491"/>
                  <a:gd name="connsiteY6" fmla="*/ 1111992 h 1111992"/>
                  <a:gd name="connsiteX7" fmla="*/ 555996 w 6555491"/>
                  <a:gd name="connsiteY7" fmla="*/ 1111992 h 1111992"/>
                  <a:gd name="connsiteX8" fmla="*/ 0 w 6555491"/>
                  <a:gd name="connsiteY8" fmla="*/ 555996 h 1111992"/>
                  <a:gd name="connsiteX0" fmla="*/ 0 w 6562480"/>
                  <a:gd name="connsiteY0" fmla="*/ 555996 h 1111992"/>
                  <a:gd name="connsiteX1" fmla="*/ 555996 w 6562480"/>
                  <a:gd name="connsiteY1" fmla="*/ 0 h 1111992"/>
                  <a:gd name="connsiteX2" fmla="*/ 5960918 w 6562480"/>
                  <a:gd name="connsiteY2" fmla="*/ 0 h 1111992"/>
                  <a:gd name="connsiteX3" fmla="*/ 6478814 w 6562480"/>
                  <a:gd name="connsiteY3" fmla="*/ 350218 h 1111992"/>
                  <a:gd name="connsiteX4" fmla="*/ 6516914 w 6562480"/>
                  <a:gd name="connsiteY4" fmla="*/ 555996 h 1111992"/>
                  <a:gd name="connsiteX5" fmla="*/ 6516914 w 6562480"/>
                  <a:gd name="connsiteY5" fmla="*/ 555996 h 1111992"/>
                  <a:gd name="connsiteX6" fmla="*/ 6491514 w 6562480"/>
                  <a:gd name="connsiteY6" fmla="*/ 756618 h 1111992"/>
                  <a:gd name="connsiteX7" fmla="*/ 5960918 w 6562480"/>
                  <a:gd name="connsiteY7" fmla="*/ 1111992 h 1111992"/>
                  <a:gd name="connsiteX8" fmla="*/ 555996 w 6562480"/>
                  <a:gd name="connsiteY8" fmla="*/ 1111992 h 1111992"/>
                  <a:gd name="connsiteX9" fmla="*/ 0 w 6562480"/>
                  <a:gd name="connsiteY9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6516914 w 7063014"/>
                  <a:gd name="connsiteY4" fmla="*/ 555996 h 1111992"/>
                  <a:gd name="connsiteX5" fmla="*/ 7063014 w 7063014"/>
                  <a:gd name="connsiteY5" fmla="*/ 555996 h 1111992"/>
                  <a:gd name="connsiteX6" fmla="*/ 6491514 w 7063014"/>
                  <a:gd name="connsiteY6" fmla="*/ 756618 h 1111992"/>
                  <a:gd name="connsiteX7" fmla="*/ 5960918 w 7063014"/>
                  <a:gd name="connsiteY7" fmla="*/ 1111992 h 1111992"/>
                  <a:gd name="connsiteX8" fmla="*/ 555996 w 7063014"/>
                  <a:gd name="connsiteY8" fmla="*/ 1111992 h 1111992"/>
                  <a:gd name="connsiteX9" fmla="*/ 0 w 7063014"/>
                  <a:gd name="connsiteY9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7566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63014" h="1111992">
                    <a:moveTo>
                      <a:pt x="0" y="555996"/>
                    </a:moveTo>
                    <a:cubicBezTo>
                      <a:pt x="0" y="248928"/>
                      <a:pt x="248928" y="0"/>
                      <a:pt x="555996" y="0"/>
                    </a:cubicBezTo>
                    <a:lnTo>
                      <a:pt x="5960918" y="0"/>
                    </a:lnTo>
                    <a:cubicBezTo>
                      <a:pt x="6509904" y="58370"/>
                      <a:pt x="6434832" y="314702"/>
                      <a:pt x="6491514" y="407368"/>
                    </a:cubicBezTo>
                    <a:cubicBezTo>
                      <a:pt x="6675196" y="500034"/>
                      <a:pt x="6825947" y="558113"/>
                      <a:pt x="7063014" y="555996"/>
                    </a:cubicBezTo>
                    <a:cubicBezTo>
                      <a:pt x="6855581" y="725329"/>
                      <a:pt x="6622280" y="714752"/>
                      <a:pt x="6491514" y="693118"/>
                    </a:cubicBezTo>
                    <a:cubicBezTo>
                      <a:pt x="6544898" y="849284"/>
                      <a:pt x="6385021" y="1078163"/>
                      <a:pt x="5960918" y="1111992"/>
                    </a:cubicBezTo>
                    <a:lnTo>
                      <a:pt x="555996" y="1111992"/>
                    </a:lnTo>
                    <a:cubicBezTo>
                      <a:pt x="248928" y="1111992"/>
                      <a:pt x="0" y="863064"/>
                      <a:pt x="0" y="555996"/>
                    </a:cubicBezTo>
                    <a:close/>
                  </a:path>
                </a:pathLst>
              </a:cu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672641" y="1317743"/>
                <a:ext cx="5213809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池田くんの行動は</a:t>
                </a:r>
                <a:endParaRPr kumimoji="1" lang="en-US" altLang="ja-JP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lnSpc>
                    <a:spcPts val="3000"/>
                  </a:lnSpc>
                </a:pPr>
                <a:r>
                  <a:rPr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どこがいけなかったと思う？</a:t>
                </a:r>
                <a:endParaRPr lang="en-US" altLang="ja-JP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lnSpc>
                    <a:spcPts val="3000"/>
                  </a:lnSpc>
                </a:pPr>
                <a:r>
                  <a: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いっしょに考えてみよう！</a:t>
                </a:r>
              </a:p>
            </p:txBody>
          </p:sp>
        </p:grp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CDB0A47-D14A-4F5C-B39A-ACF6531D71AD}"/>
              </a:ext>
            </a:extLst>
          </p:cNvPr>
          <p:cNvGrpSpPr/>
          <p:nvPr/>
        </p:nvGrpSpPr>
        <p:grpSpPr>
          <a:xfrm>
            <a:off x="6951855" y="4018033"/>
            <a:ext cx="2195271" cy="3557624"/>
            <a:chOff x="6951855" y="4018033"/>
            <a:chExt cx="2195271" cy="3557624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B57A86C6-98AC-44FF-AA55-3E3151CC8A74}"/>
                </a:ext>
              </a:extLst>
            </p:cNvPr>
            <p:cNvGrpSpPr/>
            <p:nvPr/>
          </p:nvGrpSpPr>
          <p:grpSpPr>
            <a:xfrm>
              <a:off x="7283883" y="4181878"/>
              <a:ext cx="1863243" cy="3393779"/>
              <a:chOff x="3878038" y="2317366"/>
              <a:chExt cx="2309630" cy="4418714"/>
            </a:xfrm>
          </p:grpSpPr>
          <p:pic>
            <p:nvPicPr>
              <p:cNvPr id="33" name="図 32" descr="時計 が含まれている画像&#10;&#10;自動的に生成された説明">
                <a:extLst>
                  <a:ext uri="{FF2B5EF4-FFF2-40B4-BE49-F238E27FC236}">
                    <a16:creationId xmlns:a16="http://schemas.microsoft.com/office/drawing/2014/main" id="{8009062A-1998-42F7-A342-DD0EB562C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8365">
                <a:off x="3890394" y="2317366"/>
                <a:ext cx="1851427" cy="2200072"/>
              </a:xfrm>
              <a:prstGeom prst="rect">
                <a:avLst/>
              </a:prstGeom>
            </p:spPr>
          </p:pic>
          <p:pic>
            <p:nvPicPr>
              <p:cNvPr id="34" name="図 33" descr="シャツ が含まれている画像&#10;&#10;自動的に生成された説明">
                <a:extLst>
                  <a:ext uri="{FF2B5EF4-FFF2-40B4-BE49-F238E27FC236}">
                    <a16:creationId xmlns:a16="http://schemas.microsoft.com/office/drawing/2014/main" id="{3E524984-CADF-4CD8-8A5A-2BBCD06CE2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692"/>
              <a:stretch/>
            </p:blipFill>
            <p:spPr>
              <a:xfrm>
                <a:off x="3878038" y="4299082"/>
                <a:ext cx="2309630" cy="2436998"/>
              </a:xfrm>
              <a:prstGeom prst="rect">
                <a:avLst/>
              </a:prstGeom>
            </p:spPr>
          </p:pic>
        </p:grpSp>
        <p:pic>
          <p:nvPicPr>
            <p:cNvPr id="35" name="図 34" descr="黒い背景に白い文字がある&#10;&#10;低い精度で自動的に生成された説明">
              <a:extLst>
                <a:ext uri="{FF2B5EF4-FFF2-40B4-BE49-F238E27FC236}">
                  <a16:creationId xmlns:a16="http://schemas.microsoft.com/office/drawing/2014/main" id="{5D79EB01-3937-4F12-A517-2EB4C37F30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81" t="13814" r="18551" b="68931"/>
            <a:stretch/>
          </p:blipFill>
          <p:spPr>
            <a:xfrm rot="6377842" flipH="1" flipV="1">
              <a:off x="8204323" y="4103066"/>
              <a:ext cx="921772" cy="751705"/>
            </a:xfrm>
            <a:prstGeom prst="rect">
              <a:avLst/>
            </a:prstGeom>
          </p:spPr>
        </p:pic>
        <p:pic>
          <p:nvPicPr>
            <p:cNvPr id="36" name="図 35" descr="黒い背景に白い文字がある&#10;&#10;低い精度で自動的に生成された説明">
              <a:extLst>
                <a:ext uri="{FF2B5EF4-FFF2-40B4-BE49-F238E27FC236}">
                  <a16:creationId xmlns:a16="http://schemas.microsoft.com/office/drawing/2014/main" id="{6E87D0FC-3338-457D-BD71-309A470C4C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81" t="13814" r="18551" b="68931"/>
            <a:stretch/>
          </p:blipFill>
          <p:spPr>
            <a:xfrm rot="17469865" flipH="1" flipV="1">
              <a:off x="6866822" y="5425127"/>
              <a:ext cx="921772" cy="7517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141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26.ID</a:t>
            </a:r>
            <a:r>
              <a:rPr lang="ja-JP" altLang="en-US" dirty="0"/>
              <a:t>やパスワードのつかいまわしに注意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9347E84-7169-4579-BBE0-338AB76314D4}"/>
              </a:ext>
            </a:extLst>
          </p:cNvPr>
          <p:cNvGrpSpPr/>
          <p:nvPr/>
        </p:nvGrpSpPr>
        <p:grpSpPr>
          <a:xfrm rot="20766567" flipH="1">
            <a:off x="1086558" y="1730651"/>
            <a:ext cx="4037019" cy="1414949"/>
            <a:chOff x="59029" y="1764723"/>
            <a:chExt cx="3493958" cy="1414949"/>
          </a:xfrm>
        </p:grpSpPr>
        <p:sp>
          <p:nvSpPr>
            <p:cNvPr id="29" name="円形吹き出し 3">
              <a:extLst>
                <a:ext uri="{FF2B5EF4-FFF2-40B4-BE49-F238E27FC236}">
                  <a16:creationId xmlns:a16="http://schemas.microsoft.com/office/drawing/2014/main" id="{FC6422CA-FA8F-4CEE-BDE2-EAA7882519EC}"/>
                </a:ext>
              </a:extLst>
            </p:cNvPr>
            <p:cNvSpPr/>
            <p:nvPr/>
          </p:nvSpPr>
          <p:spPr>
            <a:xfrm rot="21184415" flipH="1">
              <a:off x="186420" y="1764723"/>
              <a:ext cx="3366567" cy="1414949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CBA22FE9-6783-4D2C-89BB-D2672D00F0FB}"/>
                </a:ext>
              </a:extLst>
            </p:cNvPr>
            <p:cNvSpPr txBox="1"/>
            <p:nvPr/>
          </p:nvSpPr>
          <p:spPr>
            <a:xfrm rot="21184415">
              <a:off x="59029" y="2002506"/>
              <a:ext cx="3057742" cy="842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おぼえられないから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同じパスワードでいいや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1ADF8E-3657-4138-8859-0463D7F5D77D}"/>
              </a:ext>
            </a:extLst>
          </p:cNvPr>
          <p:cNvSpPr txBox="1"/>
          <p:nvPr/>
        </p:nvSpPr>
        <p:spPr>
          <a:xfrm>
            <a:off x="18738" y="856481"/>
            <a:ext cx="8843422" cy="63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やパスワードのつかいまわしはとても危険です。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7405002-73B1-4EB6-BAD6-FC644D504EC3}"/>
              </a:ext>
            </a:extLst>
          </p:cNvPr>
          <p:cNvSpPr txBox="1"/>
          <p:nvPr/>
        </p:nvSpPr>
        <p:spPr>
          <a:xfrm>
            <a:off x="6540501" y="815664"/>
            <a:ext cx="774700" cy="238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きけん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AFE9ACD-4E48-4527-A2E0-B090B581B13F}"/>
              </a:ext>
            </a:extLst>
          </p:cNvPr>
          <p:cNvGrpSpPr/>
          <p:nvPr/>
        </p:nvGrpSpPr>
        <p:grpSpPr>
          <a:xfrm>
            <a:off x="6273106" y="2341507"/>
            <a:ext cx="2589054" cy="498407"/>
            <a:chOff x="495300" y="3429000"/>
            <a:chExt cx="3048000" cy="914400"/>
          </a:xfrm>
          <a:solidFill>
            <a:srgbClr val="494138"/>
          </a:solidFill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2CED68A5-C10E-42BC-B8CA-46B3009D36A4}"/>
                </a:ext>
              </a:extLst>
            </p:cNvPr>
            <p:cNvSpPr/>
            <p:nvPr/>
          </p:nvSpPr>
          <p:spPr>
            <a:xfrm>
              <a:off x="495300" y="3429000"/>
              <a:ext cx="3048000" cy="9144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0323FD56-8581-49CF-8E92-B7C0CA15C292}"/>
                </a:ext>
              </a:extLst>
            </p:cNvPr>
            <p:cNvSpPr txBox="1"/>
            <p:nvPr/>
          </p:nvSpPr>
          <p:spPr>
            <a:xfrm>
              <a:off x="604384" y="3606262"/>
              <a:ext cx="2829832" cy="7340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SNS</a:t>
              </a: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の乗っ取り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8867B36-A24A-4D02-8891-98C4EAB7D5A2}"/>
              </a:ext>
            </a:extLst>
          </p:cNvPr>
          <p:cNvGrpSpPr/>
          <p:nvPr/>
        </p:nvGrpSpPr>
        <p:grpSpPr>
          <a:xfrm>
            <a:off x="6273106" y="3765497"/>
            <a:ext cx="2589054" cy="812798"/>
            <a:chOff x="5638444" y="5357927"/>
            <a:chExt cx="3048000" cy="914400"/>
          </a:xfrm>
          <a:solidFill>
            <a:srgbClr val="494138"/>
          </a:solidFill>
        </p:grpSpPr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62CC6B0B-DE08-4765-8C8C-0F781089AFD0}"/>
                </a:ext>
              </a:extLst>
            </p:cNvPr>
            <p:cNvSpPr/>
            <p:nvPr/>
          </p:nvSpPr>
          <p:spPr>
            <a:xfrm>
              <a:off x="5638444" y="5357927"/>
              <a:ext cx="3048000" cy="9144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7B419DA-17A2-4528-8748-8C2F1AA4D124}"/>
                </a:ext>
              </a:extLst>
            </p:cNvPr>
            <p:cNvSpPr txBox="1"/>
            <p:nvPr/>
          </p:nvSpPr>
          <p:spPr>
            <a:xfrm>
              <a:off x="5747528" y="5458242"/>
              <a:ext cx="2829832" cy="7963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ゲームサイトの</a:t>
              </a:r>
              <a:endPara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アイテム不正流出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5A284AC-E5AA-4C26-92C1-D7CD90A51D4C}"/>
              </a:ext>
            </a:extLst>
          </p:cNvPr>
          <p:cNvGrpSpPr/>
          <p:nvPr/>
        </p:nvGrpSpPr>
        <p:grpSpPr>
          <a:xfrm>
            <a:off x="6271255" y="3066708"/>
            <a:ext cx="2590905" cy="474859"/>
            <a:chOff x="5123459" y="3701371"/>
            <a:chExt cx="2590905" cy="474859"/>
          </a:xfrm>
          <a:solidFill>
            <a:srgbClr val="494138"/>
          </a:solidFill>
        </p:grpSpPr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BA5C8368-7F88-4ABA-B6A0-4B8C9B99EE85}"/>
                </a:ext>
              </a:extLst>
            </p:cNvPr>
            <p:cNvSpPr/>
            <p:nvPr/>
          </p:nvSpPr>
          <p:spPr>
            <a:xfrm>
              <a:off x="5125310" y="3701371"/>
              <a:ext cx="2589054" cy="474859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226F5687-4036-4F55-B5B5-D634542D3498}"/>
                </a:ext>
              </a:extLst>
            </p:cNvPr>
            <p:cNvSpPr txBox="1"/>
            <p:nvPr/>
          </p:nvSpPr>
          <p:spPr>
            <a:xfrm>
              <a:off x="5123459" y="3770237"/>
              <a:ext cx="240373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不正ログイン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80165FE-8F8B-40C5-849B-29389B23919C}"/>
              </a:ext>
            </a:extLst>
          </p:cNvPr>
          <p:cNvGrpSpPr/>
          <p:nvPr/>
        </p:nvGrpSpPr>
        <p:grpSpPr>
          <a:xfrm>
            <a:off x="1699768" y="3104637"/>
            <a:ext cx="5736050" cy="3371398"/>
            <a:chOff x="1699768" y="3104637"/>
            <a:chExt cx="5736050" cy="3371398"/>
          </a:xfrm>
        </p:grpSpPr>
        <p:pic>
          <p:nvPicPr>
            <p:cNvPr id="6" name="図 5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E32F0C09-D53D-47F2-9E34-0CFC9695D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102"/>
            <a:stretch/>
          </p:blipFill>
          <p:spPr>
            <a:xfrm>
              <a:off x="1699768" y="3104637"/>
              <a:ext cx="4450359" cy="3353544"/>
            </a:xfrm>
            <a:prstGeom prst="rect">
              <a:avLst/>
            </a:prstGeom>
          </p:spPr>
        </p:pic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3F53B5A4-97F0-4245-8207-3CAE8CAF3B3D}"/>
                </a:ext>
              </a:extLst>
            </p:cNvPr>
            <p:cNvGrpSpPr/>
            <p:nvPr/>
          </p:nvGrpSpPr>
          <p:grpSpPr>
            <a:xfrm>
              <a:off x="5391426" y="4527358"/>
              <a:ext cx="2044392" cy="1948677"/>
              <a:chOff x="5391426" y="4527358"/>
              <a:chExt cx="2044392" cy="1948677"/>
            </a:xfrm>
          </p:grpSpPr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2444C156-4806-4866-B98D-E9DC493980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1426" y="4527358"/>
                <a:ext cx="1948677" cy="1948677"/>
              </a:xfrm>
              <a:prstGeom prst="rect">
                <a:avLst/>
              </a:prstGeom>
            </p:spPr>
          </p:pic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883FD7AA-8442-487E-9CF2-E8138FA33999}"/>
                  </a:ext>
                </a:extLst>
              </p:cNvPr>
              <p:cNvSpPr txBox="1"/>
              <p:nvPr/>
            </p:nvSpPr>
            <p:spPr>
              <a:xfrm rot="345624">
                <a:off x="6974153" y="4715459"/>
                <a:ext cx="461665" cy="147732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 algn="ctr"/>
                <a:r>
                  <a:rPr kumimoji="1" lang="ja-JP" altLang="en-US" b="1" dirty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うしし・・・</a:t>
                </a:r>
              </a:p>
            </p:txBody>
          </p:sp>
        </p:grp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0BA356B-6CB7-4E30-B0D0-776EC213D097}"/>
              </a:ext>
            </a:extLst>
          </p:cNvPr>
          <p:cNvGrpSpPr/>
          <p:nvPr/>
        </p:nvGrpSpPr>
        <p:grpSpPr>
          <a:xfrm>
            <a:off x="6273106" y="1707794"/>
            <a:ext cx="2589054" cy="496669"/>
            <a:chOff x="6273106" y="1707794"/>
            <a:chExt cx="2589054" cy="496669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27C81838-41EF-4F78-9C9B-D74F8586CEE2}"/>
                </a:ext>
              </a:extLst>
            </p:cNvPr>
            <p:cNvGrpSpPr/>
            <p:nvPr/>
          </p:nvGrpSpPr>
          <p:grpSpPr>
            <a:xfrm>
              <a:off x="6273106" y="1713677"/>
              <a:ext cx="2589054" cy="490786"/>
              <a:chOff x="495300" y="4663553"/>
              <a:chExt cx="3048000" cy="1043127"/>
            </a:xfrm>
            <a:solidFill>
              <a:srgbClr val="494138"/>
            </a:solidFill>
          </p:grpSpPr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C354D7DA-80B9-4FB8-9AE5-E6476F3DC633}"/>
                  </a:ext>
                </a:extLst>
              </p:cNvPr>
              <p:cNvSpPr/>
              <p:nvPr/>
            </p:nvSpPr>
            <p:spPr>
              <a:xfrm>
                <a:off x="495300" y="4663553"/>
                <a:ext cx="3048000" cy="914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97CD36-0862-4E20-A896-E3CAD61A73D8}"/>
                  </a:ext>
                </a:extLst>
              </p:cNvPr>
              <p:cNvSpPr txBox="1"/>
              <p:nvPr/>
            </p:nvSpPr>
            <p:spPr>
              <a:xfrm>
                <a:off x="604384" y="4856278"/>
                <a:ext cx="2829832" cy="850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個人情報の漏洩</a:t>
                </a:r>
              </a:p>
            </p:txBody>
          </p:sp>
        </p:grp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9B2519F8-D182-4FEE-AD4F-56457B6B4AD1}"/>
                </a:ext>
              </a:extLst>
            </p:cNvPr>
            <p:cNvSpPr txBox="1"/>
            <p:nvPr/>
          </p:nvSpPr>
          <p:spPr>
            <a:xfrm>
              <a:off x="7907561" y="1707794"/>
              <a:ext cx="60551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ろうえい</a:t>
              </a:r>
            </a:p>
          </p:txBody>
        </p:sp>
      </p:grpSp>
      <p:pic>
        <p:nvPicPr>
          <p:cNvPr id="8" name="図 7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299C6B8-98DB-44D6-B9FD-C44A54A1D9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0" y="3135574"/>
            <a:ext cx="2077514" cy="25391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18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1212C4-459B-4BE3-A353-CDF57591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26.ID</a:t>
            </a:r>
            <a:r>
              <a:rPr lang="ja-JP" altLang="en-US" dirty="0"/>
              <a:t>やパスワードのつかいまわしに注意</a:t>
            </a:r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46BBECB-6E6E-490E-BC9D-BAF400179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3" y="4729336"/>
            <a:ext cx="2151697" cy="2143125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66DF439-B924-4256-A2C8-3A39EFC630EE}"/>
              </a:ext>
            </a:extLst>
          </p:cNvPr>
          <p:cNvGrpSpPr/>
          <p:nvPr/>
        </p:nvGrpSpPr>
        <p:grpSpPr>
          <a:xfrm>
            <a:off x="381000" y="733424"/>
            <a:ext cx="8629650" cy="3853816"/>
            <a:chOff x="381000" y="733424"/>
            <a:chExt cx="8629650" cy="3853816"/>
          </a:xfrm>
        </p:grpSpPr>
        <p:sp>
          <p:nvSpPr>
            <p:cNvPr id="3" name="角丸四角形 22">
              <a:extLst>
                <a:ext uri="{FF2B5EF4-FFF2-40B4-BE49-F238E27FC236}">
                  <a16:creationId xmlns:a16="http://schemas.microsoft.com/office/drawing/2014/main" id="{825CC319-549C-4DF1-ACA0-9C456099F015}"/>
                </a:ext>
              </a:extLst>
            </p:cNvPr>
            <p:cNvSpPr/>
            <p:nvPr/>
          </p:nvSpPr>
          <p:spPr>
            <a:xfrm>
              <a:off x="381000" y="733424"/>
              <a:ext cx="8629650" cy="3853816"/>
            </a:xfrm>
            <a:prstGeom prst="roundRect">
              <a:avLst/>
            </a:prstGeom>
            <a:solidFill>
              <a:schemeClr val="bg1"/>
            </a:solidFill>
            <a:ln w="57150" cap="rnd" cmpd="thickThin">
              <a:noFill/>
              <a:prstDash val="dashDot"/>
              <a:round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1BD4EF5-CAF9-4245-9175-F9808D325343}"/>
                </a:ext>
              </a:extLst>
            </p:cNvPr>
            <p:cNvSpPr txBox="1"/>
            <p:nvPr/>
          </p:nvSpPr>
          <p:spPr>
            <a:xfrm>
              <a:off x="762000" y="1350806"/>
              <a:ext cx="7886700" cy="2925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altLang="ja-JP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ID</a:t>
              </a:r>
              <a:r>
                <a:rPr lang="ja-JP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やパスワードは決してつかいまわさず</a:t>
              </a:r>
              <a:endPara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ts val="4500"/>
                </a:lnSpc>
              </a:pPr>
              <a:r>
                <a:rPr lang="ja-JP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きちんと管理し、できるだけ複雑なパスワードを設定し</a:t>
              </a:r>
              <a:endPara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ts val="4500"/>
                </a:lnSpc>
              </a:pPr>
              <a:r>
                <a:rPr lang="ja-JP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自分のアカウントをまもりましょう。</a:t>
              </a:r>
              <a:endPara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ts val="4500"/>
                </a:lnSpc>
              </a:pPr>
              <a:r>
                <a:rPr lang="ja-JP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また、自分のアカウントを決して他人に教えないことも</a:t>
              </a:r>
              <a:endPara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ts val="4500"/>
                </a:lnSpc>
              </a:pPr>
              <a:r>
                <a:rPr lang="ja-JP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大切です。</a:t>
              </a:r>
              <a:endPara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448F7EE-3A1D-4EB7-ACC4-E933CA3D04E3}"/>
                </a:ext>
              </a:extLst>
            </p:cNvPr>
            <p:cNvSpPr txBox="1"/>
            <p:nvPr/>
          </p:nvSpPr>
          <p:spPr>
            <a:xfrm>
              <a:off x="4777311" y="1928652"/>
              <a:ext cx="678805" cy="229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ふくざつ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00D716D6-E2D3-4EED-8C7E-AD11149032BF}"/>
                </a:ext>
              </a:extLst>
            </p:cNvPr>
            <p:cNvSpPr txBox="1"/>
            <p:nvPr/>
          </p:nvSpPr>
          <p:spPr>
            <a:xfrm>
              <a:off x="7499995" y="1927424"/>
              <a:ext cx="678805" cy="230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せってい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07AE695F-859A-45D9-9D86-AC5F9866A838}"/>
                </a:ext>
              </a:extLst>
            </p:cNvPr>
            <p:cNvSpPr txBox="1"/>
            <p:nvPr/>
          </p:nvSpPr>
          <p:spPr>
            <a:xfrm>
              <a:off x="2054627" y="1927424"/>
              <a:ext cx="6788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かんり</a:t>
              </a: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D9219940-8C75-4BAF-8C85-16C3E2744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1" y="4011065"/>
            <a:ext cx="2106802" cy="2940389"/>
          </a:xfrm>
          <a:prstGeom prst="rect">
            <a:avLst/>
          </a:prstGeom>
        </p:spPr>
      </p:pic>
      <p:pic>
        <p:nvPicPr>
          <p:cNvPr id="10" name="図 9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0FB33E26-FEA0-4344-B186-58003E4B8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4602" y="4176222"/>
            <a:ext cx="2151698" cy="27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3話 名前、住所、写真を公開しない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16358</TotalTime>
  <Words>486</Words>
  <Application>Microsoft Office PowerPoint</Application>
  <PresentationFormat>画面に合わせる (4:3)</PresentationFormat>
  <Paragraphs>102</Paragraphs>
  <Slides>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第26話 IDやパスワードの つかいまわしに注意</vt:lpstr>
      <vt:lpstr>26.IDやパスワードのつかいまわしに注意</vt:lpstr>
      <vt:lpstr>26.IDやパスワードのつかいまわしに注意</vt:lpstr>
      <vt:lpstr>26.IDやパスワードのつかいまわしに注意</vt:lpstr>
      <vt:lpstr>26.IDやパスワードのつかいまわしに注意</vt:lpstr>
      <vt:lpstr>26.IDやパスワードのつかいまわしに注意</vt:lpstr>
      <vt:lpstr>26.IDやパスワードのつかいまわしに注意</vt:lpstr>
      <vt:lpstr>26.IDやパスワードのつかいまわしに注意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情報モラル教育 小学生向け</dc:title>
  <dc:creator>yukak</dc:creator>
  <cp:lastModifiedBy>yukako226@gmail.com</cp:lastModifiedBy>
  <cp:revision>755</cp:revision>
  <cp:lastPrinted>2022-01-09T07:04:48Z</cp:lastPrinted>
  <dcterms:created xsi:type="dcterms:W3CDTF">2016-01-27T02:00:48Z</dcterms:created>
  <dcterms:modified xsi:type="dcterms:W3CDTF">2022-03-15T02:33:51Z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