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519" r:id="rId2"/>
    <p:sldId id="541" r:id="rId3"/>
    <p:sldId id="547" r:id="rId4"/>
    <p:sldId id="549" r:id="rId5"/>
    <p:sldId id="557" r:id="rId6"/>
    <p:sldId id="537" r:id="rId7"/>
    <p:sldId id="548" r:id="rId8"/>
  </p:sldIdLst>
  <p:sldSz cx="9144000" cy="6858000" type="screen4x3"/>
  <p:notesSz cx="6735763" cy="9866313"/>
  <p:custDataLst>
    <p:tags r:id="rId11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5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14305A"/>
    <a:srgbClr val="494138"/>
    <a:srgbClr val="44AF35"/>
    <a:srgbClr val="613403"/>
    <a:srgbClr val="F8CBAD"/>
    <a:srgbClr val="FFD4B3"/>
    <a:srgbClr val="F3A671"/>
    <a:srgbClr val="6F716C"/>
    <a:srgbClr val="BF8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5" autoAdjust="0"/>
    <p:restoredTop sz="94280" autoAdjust="0"/>
  </p:normalViewPr>
  <p:slideViewPr>
    <p:cSldViewPr snapToGrid="0">
      <p:cViewPr varScale="1">
        <p:scale>
          <a:sx n="87" d="100"/>
          <a:sy n="87" d="100"/>
        </p:scale>
        <p:origin x="690" y="30"/>
      </p:cViewPr>
      <p:guideLst>
        <p:guide pos="2880"/>
        <p:guide orient="horz" pos="250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49" d="100"/>
          <a:sy n="49" d="100"/>
        </p:scale>
        <p:origin x="2928" y="4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333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3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0" cy="493315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0" cy="493315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5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5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07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100" dirty="0"/>
              <a:t>【</a:t>
            </a:r>
            <a:r>
              <a:rPr kumimoji="1" lang="ja-JP" altLang="en-US" sz="1100" dirty="0"/>
              <a:t>参考資料</a:t>
            </a:r>
            <a:r>
              <a:rPr kumimoji="1" lang="en-US" altLang="ja-JP" sz="1100" dirty="0"/>
              <a:t>】</a:t>
            </a:r>
          </a:p>
          <a:p>
            <a:r>
              <a:rPr kumimoji="1" lang="ja-JP" altLang="en-US" sz="1100" dirty="0"/>
              <a:t>総務省「インターネットトラブル事例</a:t>
            </a:r>
            <a:r>
              <a:rPr kumimoji="1" lang="en-US" altLang="ja-JP" sz="1100" dirty="0"/>
              <a:t>2021</a:t>
            </a:r>
            <a:r>
              <a:rPr kumimoji="1" lang="ja-JP" altLang="en-US" sz="1100" dirty="0"/>
              <a:t>版」</a:t>
            </a:r>
            <a:r>
              <a:rPr kumimoji="1" lang="en-US" altLang="ja-JP" sz="1100" dirty="0"/>
              <a:t>-15</a:t>
            </a:r>
            <a:r>
              <a:rPr kumimoji="1" lang="ja-JP" altLang="en-US" sz="1100" dirty="0"/>
              <a:t>／個人情報について気をつけたいこと</a:t>
            </a:r>
            <a:endParaRPr kumimoji="1" lang="en-US" altLang="ja-JP" sz="1100" dirty="0"/>
          </a:p>
          <a:p>
            <a:r>
              <a:rPr kumimoji="1" lang="ja-JP" altLang="en-US" sz="1100" dirty="0"/>
              <a:t>「インターネットの安全安心ハンドブック」</a:t>
            </a:r>
            <a:r>
              <a:rPr kumimoji="1" lang="en-US" altLang="ja-JP" sz="1100" dirty="0"/>
              <a:t>-68</a:t>
            </a:r>
            <a:r>
              <a:rPr kumimoji="1" lang="ja-JP" altLang="en-US" sz="1100" dirty="0"/>
              <a:t>／公衆無線</a:t>
            </a:r>
            <a:r>
              <a:rPr kumimoji="1" lang="en-US" altLang="ja-JP" sz="1100" dirty="0"/>
              <a:t>LAN</a:t>
            </a:r>
            <a:r>
              <a:rPr kumimoji="1" lang="ja-JP" altLang="en-US" sz="1100" dirty="0"/>
              <a:t>利用時の注意</a:t>
            </a:r>
            <a:endParaRPr kumimoji="1" lang="en-US" altLang="ja-JP" sz="1100" dirty="0"/>
          </a:p>
          <a:p>
            <a:r>
              <a:rPr kumimoji="1" lang="ja-JP" altLang="en-US" sz="1100" dirty="0"/>
              <a:t>「インターネットの安全安心ハンドブック」</a:t>
            </a:r>
            <a:r>
              <a:rPr kumimoji="1" lang="en-US" altLang="ja-JP" sz="1100" dirty="0"/>
              <a:t>-94</a:t>
            </a:r>
            <a:r>
              <a:rPr kumimoji="1" lang="ja-JP" altLang="en-US" sz="1100" dirty="0"/>
              <a:t>／情報漏れを防ぐ②</a:t>
            </a:r>
          </a:p>
        </p:txBody>
      </p:sp>
    </p:spTree>
    <p:extLst>
      <p:ext uri="{BB962C8B-B14F-4D97-AF65-F5344CB8AC3E}">
        <p14:creationId xmlns:p14="http://schemas.microsoft.com/office/powerpoint/2010/main" val="396048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492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1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hyperlink" Target="https://muryo-no-kokai-gazo.kentaroyoshioka.com/xiyuce-wi-fi-%E3%83%9E%E3%83%BC%E3%82%AF-%E7%94%BB%E5%83%8F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5">
            <a:extLst>
              <a:ext uri="{FF2B5EF4-FFF2-40B4-BE49-F238E27FC236}">
                <a16:creationId xmlns:a16="http://schemas.microsoft.com/office/drawing/2014/main" id="{C92C1F39-A28F-4283-90A4-F79C0A7C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166" y="3573463"/>
            <a:ext cx="7202134" cy="2914424"/>
          </a:xfrm>
        </p:spPr>
        <p:txBody>
          <a:bodyPr>
            <a:normAutofit/>
          </a:bodyPr>
          <a:lstStyle/>
          <a:p>
            <a:pPr algn="ctr">
              <a:lnSpc>
                <a:spcPts val="6500"/>
              </a:lnSpc>
            </a:pPr>
            <a:r>
              <a:rPr lang="ja-JP" altLang="en-US" sz="4000" dirty="0">
                <a:solidFill>
                  <a:schemeClr val="accent2">
                    <a:lumMod val="50000"/>
                  </a:schemeClr>
                </a:solidFill>
              </a:rPr>
              <a:t>第</a:t>
            </a:r>
            <a:r>
              <a:rPr lang="en-US" altLang="ja-JP" sz="4000" dirty="0">
                <a:solidFill>
                  <a:schemeClr val="accent2">
                    <a:lumMod val="50000"/>
                  </a:schemeClr>
                </a:solidFill>
              </a:rPr>
              <a:t>28</a:t>
            </a:r>
            <a:r>
              <a:rPr lang="ja-JP" altLang="en-US" sz="4000" dirty="0">
                <a:solidFill>
                  <a:schemeClr val="accent2">
                    <a:lumMod val="50000"/>
                  </a:schemeClr>
                </a:solidFill>
              </a:rPr>
              <a:t>話</a:t>
            </a:r>
            <a:b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フリー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Wi-Fi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には</a:t>
            </a:r>
            <a:b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危険がいっぱい！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sp>
        <p:nvSpPr>
          <p:cNvPr id="8" name="タイトル 2">
            <a:extLst>
              <a:ext uri="{FF2B5EF4-FFF2-40B4-BE49-F238E27FC236}">
                <a16:creationId xmlns:a16="http://schemas.microsoft.com/office/drawing/2014/main" id="{3A86F297-CB5A-4582-B78C-3D026A38421A}"/>
              </a:ext>
            </a:extLst>
          </p:cNvPr>
          <p:cNvSpPr txBox="1">
            <a:spLocks/>
          </p:cNvSpPr>
          <p:nvPr/>
        </p:nvSpPr>
        <p:spPr>
          <a:xfrm>
            <a:off x="774700" y="4330326"/>
            <a:ext cx="7035800" cy="2914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7501489-615F-4CD0-ABB9-9F9E6114514A}"/>
              </a:ext>
            </a:extLst>
          </p:cNvPr>
          <p:cNvSpPr txBox="1"/>
          <p:nvPr/>
        </p:nvSpPr>
        <p:spPr>
          <a:xfrm>
            <a:off x="4832995" y="4470400"/>
            <a:ext cx="17837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900" b="1" dirty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ワイ　　ファイ</a:t>
            </a:r>
            <a:endParaRPr kumimoji="1" lang="ja-JP" altLang="en-US" sz="900" b="1" dirty="0">
              <a:solidFill>
                <a:srgbClr val="61340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B26475-CF62-4388-8411-C72469560D1E}"/>
              </a:ext>
            </a:extLst>
          </p:cNvPr>
          <p:cNvSpPr txBox="1"/>
          <p:nvPr/>
        </p:nvSpPr>
        <p:spPr>
          <a:xfrm>
            <a:off x="2730501" y="5257800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900" b="1" dirty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きけん</a:t>
            </a:r>
            <a:endParaRPr kumimoji="1" lang="ja-JP" altLang="en-US" sz="900" b="1" dirty="0">
              <a:solidFill>
                <a:srgbClr val="61340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26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 descr="会社名&#10;&#10;中程度の精度で自動的に生成された説明">
            <a:extLst>
              <a:ext uri="{FF2B5EF4-FFF2-40B4-BE49-F238E27FC236}">
                <a16:creationId xmlns:a16="http://schemas.microsoft.com/office/drawing/2014/main" id="{63727577-0AB2-4653-8272-EF8AA011A8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6048" y="1846908"/>
            <a:ext cx="6032326" cy="332760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28.</a:t>
            </a:r>
            <a:r>
              <a:rPr lang="ja-JP" altLang="en-US" dirty="0"/>
              <a:t>フリー</a:t>
            </a:r>
            <a:r>
              <a:rPr lang="en-US" altLang="ja-JP" dirty="0"/>
              <a:t>Wi-Fi</a:t>
            </a:r>
            <a:r>
              <a:rPr lang="ja-JP" altLang="en-US" dirty="0"/>
              <a:t>には危険がいっぱい！</a:t>
            </a:r>
          </a:p>
        </p:txBody>
      </p:sp>
      <p:pic>
        <p:nvPicPr>
          <p:cNvPr id="6" name="図 5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AF019EC2-78F3-43A3-85C1-F7FF4427A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30" y="3495005"/>
            <a:ext cx="2934815" cy="358699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593A8D5-7A96-4C17-A9C4-1612B46985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0" t="31048" r="31989" b="7092"/>
          <a:stretch/>
        </p:blipFill>
        <p:spPr>
          <a:xfrm flipH="1">
            <a:off x="5836983" y="3615357"/>
            <a:ext cx="2788172" cy="3306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32F45C7-7AB3-4891-8C3E-40ACFE6F2AA4}"/>
              </a:ext>
            </a:extLst>
          </p:cNvPr>
          <p:cNvGrpSpPr/>
          <p:nvPr/>
        </p:nvGrpSpPr>
        <p:grpSpPr>
          <a:xfrm rot="1359416">
            <a:off x="8340050" y="4724175"/>
            <a:ext cx="411480" cy="661516"/>
            <a:chOff x="5650992" y="2779776"/>
            <a:chExt cx="411480" cy="661516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2E95E60C-52CF-49CE-8138-D0AB6B741E57}"/>
                </a:ext>
              </a:extLst>
            </p:cNvPr>
            <p:cNvCxnSpPr/>
            <p:nvPr/>
          </p:nvCxnSpPr>
          <p:spPr>
            <a:xfrm flipH="1">
              <a:off x="5650992" y="2779776"/>
              <a:ext cx="219456" cy="22860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7C3C273F-0E84-453D-B93E-7C6E0D8946B4}"/>
                </a:ext>
              </a:extLst>
            </p:cNvPr>
            <p:cNvCxnSpPr/>
            <p:nvPr/>
          </p:nvCxnSpPr>
          <p:spPr>
            <a:xfrm flipH="1">
              <a:off x="5669280" y="3090672"/>
              <a:ext cx="393192" cy="82296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FDDD10D8-29C1-45EE-B346-4222E9F4CC1B}"/>
                </a:ext>
              </a:extLst>
            </p:cNvPr>
            <p:cNvCxnSpPr/>
            <p:nvPr/>
          </p:nvCxnSpPr>
          <p:spPr>
            <a:xfrm flipH="1" flipV="1">
              <a:off x="5724144" y="3350014"/>
              <a:ext cx="329184" cy="91278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4FFFFD3-5299-485B-9C9D-2446BD33DB6E}"/>
              </a:ext>
            </a:extLst>
          </p:cNvPr>
          <p:cNvGrpSpPr/>
          <p:nvPr/>
        </p:nvGrpSpPr>
        <p:grpSpPr>
          <a:xfrm rot="12438382">
            <a:off x="3546788" y="4246208"/>
            <a:ext cx="411480" cy="661516"/>
            <a:chOff x="5650992" y="2779776"/>
            <a:chExt cx="411480" cy="661516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AB6C78FC-3F24-41E0-96AF-428B7B9382B1}"/>
                </a:ext>
              </a:extLst>
            </p:cNvPr>
            <p:cNvCxnSpPr/>
            <p:nvPr/>
          </p:nvCxnSpPr>
          <p:spPr>
            <a:xfrm flipH="1">
              <a:off x="5650992" y="2779776"/>
              <a:ext cx="219456" cy="22860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35FB613B-CFD9-4C58-ADD1-482FC6EE7C52}"/>
                </a:ext>
              </a:extLst>
            </p:cNvPr>
            <p:cNvCxnSpPr/>
            <p:nvPr/>
          </p:nvCxnSpPr>
          <p:spPr>
            <a:xfrm flipH="1">
              <a:off x="5669280" y="3090672"/>
              <a:ext cx="393192" cy="82296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3D211F67-6B08-42A8-A6BE-251694B5D456}"/>
                </a:ext>
              </a:extLst>
            </p:cNvPr>
            <p:cNvCxnSpPr/>
            <p:nvPr/>
          </p:nvCxnSpPr>
          <p:spPr>
            <a:xfrm flipH="1" flipV="1">
              <a:off x="5724144" y="3350014"/>
              <a:ext cx="329184" cy="91278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FD2052A-56EE-4FD5-B219-E8EBBE0D5324}"/>
              </a:ext>
            </a:extLst>
          </p:cNvPr>
          <p:cNvSpPr txBox="1"/>
          <p:nvPr/>
        </p:nvSpPr>
        <p:spPr>
          <a:xfrm>
            <a:off x="129309" y="869489"/>
            <a:ext cx="8843422" cy="1209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家の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Wi-Fi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が不安定なので、鳴門くんと池田くんは、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駅の近くのフリー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Wi-Fi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をつかって遊んでいました。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040286B6-BB6A-499C-A1F5-21B8B23D4991}"/>
              </a:ext>
            </a:extLst>
          </p:cNvPr>
          <p:cNvGrpSpPr/>
          <p:nvPr/>
        </p:nvGrpSpPr>
        <p:grpSpPr>
          <a:xfrm rot="21125053" flipH="1">
            <a:off x="1193150" y="4984203"/>
            <a:ext cx="2884489" cy="1458426"/>
            <a:chOff x="8246637" y="2405880"/>
            <a:chExt cx="1178269" cy="1072638"/>
          </a:xfrm>
        </p:grpSpPr>
        <p:sp>
          <p:nvSpPr>
            <p:cNvPr id="19" name="円形吹き出し 3">
              <a:extLst>
                <a:ext uri="{FF2B5EF4-FFF2-40B4-BE49-F238E27FC236}">
                  <a16:creationId xmlns:a16="http://schemas.microsoft.com/office/drawing/2014/main" id="{090928E0-4A60-46F9-B7DB-B9053BBB7BD0}"/>
                </a:ext>
              </a:extLst>
            </p:cNvPr>
            <p:cNvSpPr/>
            <p:nvPr/>
          </p:nvSpPr>
          <p:spPr>
            <a:xfrm>
              <a:off x="8246637" y="2405880"/>
              <a:ext cx="1147053" cy="107263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F73D894F-2890-4ADE-8B6B-100B9DDC9968}"/>
                </a:ext>
              </a:extLst>
            </p:cNvPr>
            <p:cNvSpPr txBox="1"/>
            <p:nvPr/>
          </p:nvSpPr>
          <p:spPr>
            <a:xfrm>
              <a:off x="8302960" y="2641208"/>
              <a:ext cx="1121946" cy="61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無料でつかえて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いいね！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9E800B3A-82D8-4860-A60D-0EC173713582}"/>
              </a:ext>
            </a:extLst>
          </p:cNvPr>
          <p:cNvGrpSpPr/>
          <p:nvPr/>
        </p:nvGrpSpPr>
        <p:grpSpPr>
          <a:xfrm rot="185205">
            <a:off x="5422319" y="1985451"/>
            <a:ext cx="3472907" cy="2286523"/>
            <a:chOff x="8235680" y="2405880"/>
            <a:chExt cx="1158010" cy="1072638"/>
          </a:xfrm>
        </p:grpSpPr>
        <p:sp>
          <p:nvSpPr>
            <p:cNvPr id="22" name="円形吹き出し 3">
              <a:extLst>
                <a:ext uri="{FF2B5EF4-FFF2-40B4-BE49-F238E27FC236}">
                  <a16:creationId xmlns:a16="http://schemas.microsoft.com/office/drawing/2014/main" id="{733D85AB-55CA-45DD-B62B-8FA8FD3FC1CD}"/>
                </a:ext>
              </a:extLst>
            </p:cNvPr>
            <p:cNvSpPr/>
            <p:nvPr/>
          </p:nvSpPr>
          <p:spPr>
            <a:xfrm>
              <a:off x="8246637" y="2405880"/>
              <a:ext cx="1147053" cy="107263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7646B43F-73EC-4FDE-9A32-D58B4D462DBF}"/>
                </a:ext>
              </a:extLst>
            </p:cNvPr>
            <p:cNvSpPr txBox="1"/>
            <p:nvPr/>
          </p:nvSpPr>
          <p:spPr>
            <a:xfrm>
              <a:off x="8235680" y="2513888"/>
              <a:ext cx="1121946" cy="846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このフリー</a:t>
              </a:r>
              <a:r>
                <a:rPr lang="en-US" altLang="ja-JP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Wi-Fi</a:t>
              </a: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は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パスワードがなくても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つかえるから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べんりだよね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6E5B91A-096F-45D1-ADD4-D91B5329B49B}"/>
              </a:ext>
            </a:extLst>
          </p:cNvPr>
          <p:cNvSpPr txBox="1"/>
          <p:nvPr/>
        </p:nvSpPr>
        <p:spPr>
          <a:xfrm>
            <a:off x="903393" y="871042"/>
            <a:ext cx="10617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ワイ　　ファイ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622A92E-F408-4E00-9FB3-632A8EA6546E}"/>
              </a:ext>
            </a:extLst>
          </p:cNvPr>
          <p:cNvSpPr txBox="1"/>
          <p:nvPr/>
        </p:nvSpPr>
        <p:spPr>
          <a:xfrm>
            <a:off x="2197897" y="869488"/>
            <a:ext cx="10617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ふあんてい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400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会社名&#10;&#10;中程度の精度で自動的に生成された説明">
            <a:extLst>
              <a:ext uri="{FF2B5EF4-FFF2-40B4-BE49-F238E27FC236}">
                <a16:creationId xmlns:a16="http://schemas.microsoft.com/office/drawing/2014/main" id="{BF980D06-0596-4496-B23D-8623E1BE4B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9338" y="2172795"/>
            <a:ext cx="3734149" cy="205986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28.</a:t>
            </a:r>
            <a:r>
              <a:rPr lang="ja-JP" altLang="en-US" dirty="0"/>
              <a:t>フリー</a:t>
            </a:r>
            <a:r>
              <a:rPr lang="en-US" altLang="ja-JP" dirty="0"/>
              <a:t>Wi-Fi</a:t>
            </a:r>
            <a:r>
              <a:rPr lang="ja-JP" altLang="en-US" dirty="0"/>
              <a:t>には危険がいっぱい！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69B579D-F23B-464E-A1C8-3F32D721F63E}"/>
              </a:ext>
            </a:extLst>
          </p:cNvPr>
          <p:cNvGrpSpPr/>
          <p:nvPr/>
        </p:nvGrpSpPr>
        <p:grpSpPr>
          <a:xfrm>
            <a:off x="607851" y="3942124"/>
            <a:ext cx="2771775" cy="1813094"/>
            <a:chOff x="2913894" y="3398594"/>
            <a:chExt cx="5806723" cy="3586996"/>
          </a:xfrm>
        </p:grpSpPr>
        <p:pic>
          <p:nvPicPr>
            <p:cNvPr id="6" name="図 5" descr="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F019EC2-78F3-43A3-85C1-F7FF4427A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894" y="3398594"/>
              <a:ext cx="2934815" cy="3586996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6593A8D5-7A96-4C17-A9C4-1612B46985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0" t="31048" r="31989" b="7092"/>
            <a:stretch/>
          </p:blipFill>
          <p:spPr>
            <a:xfrm flipH="1">
              <a:off x="5932445" y="3551358"/>
              <a:ext cx="2788172" cy="330664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0595C30-F9D7-417A-ADC4-B11731511CDC}"/>
              </a:ext>
            </a:extLst>
          </p:cNvPr>
          <p:cNvSpPr txBox="1"/>
          <p:nvPr/>
        </p:nvSpPr>
        <p:spPr>
          <a:xfrm>
            <a:off x="129309" y="869489"/>
            <a:ext cx="8843422" cy="1209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でも二人は、ネットワーク上の通信内容がまる見えになっていることに、まったく気づいていませんでした。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F2899D6-DCBC-4A5D-9A58-7B9C45442092}"/>
              </a:ext>
            </a:extLst>
          </p:cNvPr>
          <p:cNvSpPr txBox="1"/>
          <p:nvPr/>
        </p:nvSpPr>
        <p:spPr>
          <a:xfrm>
            <a:off x="5162996" y="846862"/>
            <a:ext cx="1463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つうしんないよう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4AC871C-073B-4C12-BDBB-C78D8514176F}"/>
              </a:ext>
            </a:extLst>
          </p:cNvPr>
          <p:cNvGrpSpPr/>
          <p:nvPr/>
        </p:nvGrpSpPr>
        <p:grpSpPr>
          <a:xfrm>
            <a:off x="3824568" y="2172526"/>
            <a:ext cx="5317266" cy="4726276"/>
            <a:chOff x="3824568" y="2172526"/>
            <a:chExt cx="5317266" cy="4726276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D1453D65-FB2F-4B19-815A-6DBB6264632F}"/>
                </a:ext>
              </a:extLst>
            </p:cNvPr>
            <p:cNvGrpSpPr/>
            <p:nvPr/>
          </p:nvGrpSpPr>
          <p:grpSpPr>
            <a:xfrm>
              <a:off x="5742328" y="2172526"/>
              <a:ext cx="3399506" cy="4726276"/>
              <a:chOff x="5742328" y="2172526"/>
              <a:chExt cx="3399506" cy="4726276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BEACC308-DBD2-4D0C-B544-7C7488792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2328" y="3499296"/>
                <a:ext cx="3399506" cy="3399506"/>
              </a:xfrm>
              <a:prstGeom prst="rect">
                <a:avLst/>
              </a:prstGeom>
            </p:spPr>
          </p:pic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442E9466-934B-4B66-9DC1-3774CA829678}"/>
                  </a:ext>
                </a:extLst>
              </p:cNvPr>
              <p:cNvGrpSpPr/>
              <p:nvPr/>
            </p:nvGrpSpPr>
            <p:grpSpPr>
              <a:xfrm>
                <a:off x="6149427" y="2172526"/>
                <a:ext cx="2596315" cy="2246769"/>
                <a:chOff x="6149427" y="2172526"/>
                <a:chExt cx="2596315" cy="2246769"/>
              </a:xfrm>
            </p:grpSpPr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96F06EE4-5B2D-47A5-BEDE-80FEB4DCEAF2}"/>
                    </a:ext>
                  </a:extLst>
                </p:cNvPr>
                <p:cNvSpPr txBox="1"/>
                <p:nvPr/>
              </p:nvSpPr>
              <p:spPr>
                <a:xfrm rot="20790112">
                  <a:off x="6149427" y="2172526"/>
                  <a:ext cx="553998" cy="2246769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/>
                <a:p>
                  <a:pPr algn="ctr"/>
                  <a:r>
                    <a:rPr lang="ja-JP" altLang="en-US" sz="2400" b="1" dirty="0">
                      <a:solidFill>
                        <a:srgbClr val="7030A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まる見え</a:t>
                  </a:r>
                  <a:r>
                    <a:rPr kumimoji="1" lang="ja-JP" altLang="en-US" sz="2400" b="1" dirty="0">
                      <a:solidFill>
                        <a:srgbClr val="7030A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だよ～</a:t>
                  </a:r>
                </a:p>
              </p:txBody>
            </p:sp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FC1940FF-EF60-46EA-9272-39B2F8F81A70}"/>
                    </a:ext>
                  </a:extLst>
                </p:cNvPr>
                <p:cNvSpPr txBox="1"/>
                <p:nvPr/>
              </p:nvSpPr>
              <p:spPr>
                <a:xfrm rot="345624">
                  <a:off x="8191744" y="2634189"/>
                  <a:ext cx="553998" cy="1323439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solidFill>
                        <a:srgbClr val="7030A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うしし</a:t>
                  </a:r>
                  <a:r>
                    <a:rPr kumimoji="1" lang="en-US" altLang="ja-JP" sz="2400" b="1" dirty="0">
                      <a:solidFill>
                        <a:srgbClr val="7030A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…</a:t>
                  </a:r>
                  <a:endParaRPr kumimoji="1" lang="ja-JP" altLang="en-US" sz="2400" b="1" dirty="0">
                    <a:solidFill>
                      <a:srgbClr val="7030A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ADF0744E-A81D-4836-BFB0-A0B827D0370F}"/>
                </a:ext>
              </a:extLst>
            </p:cNvPr>
            <p:cNvGrpSpPr/>
            <p:nvPr/>
          </p:nvGrpSpPr>
          <p:grpSpPr>
            <a:xfrm>
              <a:off x="3824568" y="2571361"/>
              <a:ext cx="2097517" cy="3183857"/>
              <a:chOff x="9165127" y="2283265"/>
              <a:chExt cx="2097517" cy="3183857"/>
            </a:xfrm>
          </p:grpSpPr>
          <p:sp>
            <p:nvSpPr>
              <p:cNvPr id="19" name="四角形: 角を丸くする 18">
                <a:extLst>
                  <a:ext uri="{FF2B5EF4-FFF2-40B4-BE49-F238E27FC236}">
                    <a16:creationId xmlns:a16="http://schemas.microsoft.com/office/drawing/2014/main" id="{FB539858-F924-44E9-B3D6-3AC035963E58}"/>
                  </a:ext>
                </a:extLst>
              </p:cNvPr>
              <p:cNvSpPr/>
              <p:nvPr/>
            </p:nvSpPr>
            <p:spPr>
              <a:xfrm>
                <a:off x="9165127" y="2283265"/>
                <a:ext cx="2097517" cy="318385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14305A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ja-JP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kumimoji="1" lang="en-US" altLang="ja-JP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●メール内容</a:t>
                </a:r>
                <a:endParaRPr kumimoji="1" lang="en-US" altLang="ja-JP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●アクセス履歴</a:t>
                </a:r>
                <a:endParaRPr lang="en-US" altLang="ja-JP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●書き込み内容</a:t>
                </a:r>
                <a:endParaRPr kumimoji="1" lang="en-US" altLang="ja-JP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●</a:t>
                </a:r>
                <a:r>
                  <a:rPr lang="en-US" altLang="ja-JP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ID</a:t>
                </a:r>
                <a:r>
                  <a:rPr lang="ja-JP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／パスワード</a:t>
                </a:r>
                <a:endParaRPr lang="en-US" altLang="ja-JP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algn="r"/>
                <a:r>
                  <a:rPr kumimoji="1" lang="ja-JP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ほか</a:t>
                </a:r>
              </a:p>
            </p:txBody>
          </p:sp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47001FA3-B599-479E-90A1-6854C3C3A5AC}"/>
                  </a:ext>
                </a:extLst>
              </p:cNvPr>
              <p:cNvSpPr/>
              <p:nvPr/>
            </p:nvSpPr>
            <p:spPr>
              <a:xfrm>
                <a:off x="9241428" y="2497142"/>
                <a:ext cx="1944913" cy="580569"/>
              </a:xfrm>
              <a:prstGeom prst="roundRect">
                <a:avLst>
                  <a:gd name="adj" fmla="val 29167"/>
                </a:avLst>
              </a:prstGeom>
              <a:solidFill>
                <a:srgbClr val="14305A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kumimoji="1" lang="ja-JP" altLang="en-US" b="1">
                    <a:solidFill>
                      <a:schemeClr val="bg1"/>
                    </a:solidFill>
                  </a:rPr>
                  <a:t>二人の通信内容</a:t>
                </a:r>
                <a:endParaRPr kumimoji="1" lang="en-US" altLang="ja-JP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553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39610968-8D8A-426E-8185-7070D0002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9853" y="1565242"/>
            <a:ext cx="3660526" cy="3621436"/>
          </a:xfrm>
          <a:prstGeom prst="rect">
            <a:avLst/>
          </a:prstGeom>
        </p:spPr>
      </p:pic>
      <p:pic>
        <p:nvPicPr>
          <p:cNvPr id="25" name="図 24" descr="ロゴ&#10;&#10;自動的に生成された説明">
            <a:extLst>
              <a:ext uri="{FF2B5EF4-FFF2-40B4-BE49-F238E27FC236}">
                <a16:creationId xmlns:a16="http://schemas.microsoft.com/office/drawing/2014/main" id="{0914D32A-A871-495F-B83E-66E3677450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9"/>
          <a:stretch/>
        </p:blipFill>
        <p:spPr>
          <a:xfrm>
            <a:off x="0" y="740877"/>
            <a:ext cx="9156041" cy="2064085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28.</a:t>
            </a:r>
            <a:r>
              <a:rPr lang="ja-JP" altLang="en-US" dirty="0"/>
              <a:t>フリー</a:t>
            </a:r>
            <a:r>
              <a:rPr lang="en-US" altLang="ja-JP" dirty="0"/>
              <a:t>Wi-Fi</a:t>
            </a:r>
            <a:r>
              <a:rPr lang="ja-JP" altLang="en-US" dirty="0"/>
              <a:t>には危険がいっぱい！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0595C30-F9D7-417A-ADC4-B11731511CDC}"/>
              </a:ext>
            </a:extLst>
          </p:cNvPr>
          <p:cNvSpPr txBox="1"/>
          <p:nvPr/>
        </p:nvSpPr>
        <p:spPr>
          <a:xfrm>
            <a:off x="141350" y="807912"/>
            <a:ext cx="8826235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ある日、鳴門くんは下校中に、知らない人から</a:t>
            </a:r>
            <a:endParaRPr lang="en-US" altLang="ja-JP" sz="2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名前をよばれて、とてもこわい思いをしました。</a:t>
            </a:r>
            <a:endParaRPr lang="en-US" altLang="ja-JP" sz="2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598BA83-34DB-450C-B268-5D56765EE86E}"/>
              </a:ext>
            </a:extLst>
          </p:cNvPr>
          <p:cNvGrpSpPr/>
          <p:nvPr/>
        </p:nvGrpSpPr>
        <p:grpSpPr>
          <a:xfrm rot="1447633">
            <a:off x="2493242" y="2901577"/>
            <a:ext cx="265191" cy="645898"/>
            <a:chOff x="1081362" y="4483314"/>
            <a:chExt cx="164219" cy="356779"/>
          </a:xfrm>
          <a:solidFill>
            <a:schemeClr val="accent1"/>
          </a:solidFill>
        </p:grpSpPr>
        <p:sp>
          <p:nvSpPr>
            <p:cNvPr id="17" name="フリーフォーム 69">
              <a:extLst>
                <a:ext uri="{FF2B5EF4-FFF2-40B4-BE49-F238E27FC236}">
                  <a16:creationId xmlns:a16="http://schemas.microsoft.com/office/drawing/2014/main" id="{3E749DEF-2D59-4AF7-A063-901AD1A25388}"/>
                </a:ext>
              </a:extLst>
            </p:cNvPr>
            <p:cNvSpPr/>
            <p:nvPr/>
          </p:nvSpPr>
          <p:spPr>
            <a:xfrm>
              <a:off x="1083656" y="4604845"/>
              <a:ext cx="161925" cy="74613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フリーフォーム 70">
              <a:extLst>
                <a:ext uri="{FF2B5EF4-FFF2-40B4-BE49-F238E27FC236}">
                  <a16:creationId xmlns:a16="http://schemas.microsoft.com/office/drawing/2014/main" id="{10B81BB1-82AA-4CF7-9582-B1D39703AC56}"/>
                </a:ext>
              </a:extLst>
            </p:cNvPr>
            <p:cNvSpPr/>
            <p:nvPr/>
          </p:nvSpPr>
          <p:spPr>
            <a:xfrm rot="1937600">
              <a:off x="1081362" y="4483314"/>
              <a:ext cx="161925" cy="73025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フリーフォーム 71">
              <a:extLst>
                <a:ext uri="{FF2B5EF4-FFF2-40B4-BE49-F238E27FC236}">
                  <a16:creationId xmlns:a16="http://schemas.microsoft.com/office/drawing/2014/main" id="{9F383CF8-6C9F-43C8-90C3-E2995DEFC68F}"/>
                </a:ext>
              </a:extLst>
            </p:cNvPr>
            <p:cNvSpPr/>
            <p:nvPr/>
          </p:nvSpPr>
          <p:spPr>
            <a:xfrm rot="18864030">
              <a:off x="1121674" y="4722619"/>
              <a:ext cx="160337" cy="74612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980F5C2-C04C-4054-99E0-368CE22DE38A}"/>
              </a:ext>
            </a:extLst>
          </p:cNvPr>
          <p:cNvGrpSpPr/>
          <p:nvPr/>
        </p:nvGrpSpPr>
        <p:grpSpPr>
          <a:xfrm rot="1404257">
            <a:off x="6426227" y="2019021"/>
            <a:ext cx="2347251" cy="2860842"/>
            <a:chOff x="6426227" y="2019021"/>
            <a:chExt cx="2347251" cy="2860842"/>
          </a:xfrm>
        </p:grpSpPr>
        <p:sp>
          <p:nvSpPr>
            <p:cNvPr id="30" name="円形吹き出し 3">
              <a:extLst>
                <a:ext uri="{FF2B5EF4-FFF2-40B4-BE49-F238E27FC236}">
                  <a16:creationId xmlns:a16="http://schemas.microsoft.com/office/drawing/2014/main" id="{7B0572AE-694A-4FA8-B811-ED54689766BF}"/>
                </a:ext>
              </a:extLst>
            </p:cNvPr>
            <p:cNvSpPr/>
            <p:nvPr/>
          </p:nvSpPr>
          <p:spPr>
            <a:xfrm rot="185205">
              <a:off x="6426227" y="2019021"/>
              <a:ext cx="2347251" cy="2860842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EF7A9E2A-52B6-4159-AD0B-0659E42AF1A4}"/>
                </a:ext>
              </a:extLst>
            </p:cNvPr>
            <p:cNvSpPr txBox="1"/>
            <p:nvPr/>
          </p:nvSpPr>
          <p:spPr>
            <a:xfrm rot="20195743">
              <a:off x="6754339" y="2489637"/>
              <a:ext cx="1800493" cy="1604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ねぇ　きみ</a:t>
              </a:r>
              <a:endPara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ts val="3000"/>
                </a:lnSpc>
              </a:pPr>
              <a:r>
                <a: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鳴門</a:t>
              </a:r>
              <a:r>
                <a:rPr kumimoji="1"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くんだろ？</a:t>
              </a:r>
              <a:endParaRPr kumimoji="1"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ts val="3000"/>
                </a:lnSpc>
              </a:pPr>
              <a:r>
                <a: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いっしょに</a:t>
              </a:r>
              <a:endPara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ts val="3000"/>
                </a:lnSpc>
              </a:pPr>
              <a:r>
                <a: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ゲームしようよ</a:t>
              </a:r>
              <a:endParaRPr kumimoji="1"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4C53570-45A2-4907-A18B-0E880398A750}"/>
              </a:ext>
            </a:extLst>
          </p:cNvPr>
          <p:cNvGrpSpPr/>
          <p:nvPr/>
        </p:nvGrpSpPr>
        <p:grpSpPr>
          <a:xfrm>
            <a:off x="6121443" y="4854035"/>
            <a:ext cx="2297472" cy="1836131"/>
            <a:chOff x="6718822" y="4805919"/>
            <a:chExt cx="2297472" cy="1836131"/>
          </a:xfrm>
        </p:grpSpPr>
        <p:sp>
          <p:nvSpPr>
            <p:cNvPr id="32" name="円形吹き出し 3">
              <a:extLst>
                <a:ext uri="{FF2B5EF4-FFF2-40B4-BE49-F238E27FC236}">
                  <a16:creationId xmlns:a16="http://schemas.microsoft.com/office/drawing/2014/main" id="{971049C1-BA2C-4EE9-ABA3-B008E68060D4}"/>
                </a:ext>
              </a:extLst>
            </p:cNvPr>
            <p:cNvSpPr/>
            <p:nvPr/>
          </p:nvSpPr>
          <p:spPr>
            <a:xfrm rot="6396032">
              <a:off x="6949492" y="4575249"/>
              <a:ext cx="1836131" cy="2297472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C02F6052-53E1-450C-94A1-79F1523C54F1}"/>
                </a:ext>
              </a:extLst>
            </p:cNvPr>
            <p:cNvSpPr txBox="1"/>
            <p:nvPr/>
          </p:nvSpPr>
          <p:spPr>
            <a:xfrm>
              <a:off x="7226203" y="5029805"/>
              <a:ext cx="1741182" cy="1242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lnSpc>
                  <a:spcPts val="3000"/>
                </a:lnSpc>
                <a:defRPr b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dirty="0"/>
                <a:t>いつも</a:t>
              </a:r>
              <a:endParaRPr lang="en-US" altLang="ja-JP" dirty="0"/>
            </a:p>
            <a:p>
              <a:r>
                <a:rPr lang="ja-JP" altLang="en-US" dirty="0"/>
                <a:t>フリー</a:t>
              </a:r>
              <a:r>
                <a:rPr lang="en-US" altLang="ja-JP" dirty="0"/>
                <a:t>Wi-Fi</a:t>
              </a:r>
              <a:r>
                <a:rPr lang="ja-JP" altLang="en-US" dirty="0"/>
                <a:t>で</a:t>
              </a:r>
              <a:endParaRPr lang="en-US" altLang="ja-JP" dirty="0"/>
            </a:p>
            <a:p>
              <a:r>
                <a:rPr lang="ja-JP" altLang="en-US" dirty="0"/>
                <a:t>遊んでるよね</a:t>
              </a:r>
              <a:endParaRPr lang="en-US" altLang="ja-JP" dirty="0"/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CC5EC8D-28A8-4BC5-84E9-486544F2BA74}"/>
              </a:ext>
            </a:extLst>
          </p:cNvPr>
          <p:cNvSpPr txBox="1"/>
          <p:nvPr/>
        </p:nvSpPr>
        <p:spPr>
          <a:xfrm>
            <a:off x="3455371" y="740877"/>
            <a:ext cx="11801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げこうちゅう</a:t>
            </a:r>
          </a:p>
        </p:txBody>
      </p:sp>
      <p:pic>
        <p:nvPicPr>
          <p:cNvPr id="8" name="図 7" descr="テキスト&#10;&#10;自動的に生成された説明">
            <a:extLst>
              <a:ext uri="{FF2B5EF4-FFF2-40B4-BE49-F238E27FC236}">
                <a16:creationId xmlns:a16="http://schemas.microsoft.com/office/drawing/2014/main" id="{A49911FB-6F54-4255-96E7-051AC38825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8" b="25547"/>
          <a:stretch/>
        </p:blipFill>
        <p:spPr>
          <a:xfrm rot="19903240">
            <a:off x="482204" y="4036003"/>
            <a:ext cx="2904131" cy="1356380"/>
          </a:xfrm>
          <a:prstGeom prst="rect">
            <a:avLst/>
          </a:prstGeom>
        </p:spPr>
      </p:pic>
      <p:pic>
        <p:nvPicPr>
          <p:cNvPr id="11" name="図 10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1B860544-7F55-4E1C-ABCC-2C51B13951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54" y="1977806"/>
            <a:ext cx="4882339" cy="4882339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08ECCC95-2067-45CC-A201-630B32DE83DA}"/>
              </a:ext>
            </a:extLst>
          </p:cNvPr>
          <p:cNvGrpSpPr/>
          <p:nvPr/>
        </p:nvGrpSpPr>
        <p:grpSpPr>
          <a:xfrm>
            <a:off x="192291" y="5437030"/>
            <a:ext cx="4038668" cy="1335895"/>
            <a:chOff x="-2157590" y="5104153"/>
            <a:chExt cx="4038668" cy="1335895"/>
          </a:xfrm>
        </p:grpSpPr>
        <p:sp>
          <p:nvSpPr>
            <p:cNvPr id="15" name="思考の吹き出し: 雲形 14">
              <a:extLst>
                <a:ext uri="{FF2B5EF4-FFF2-40B4-BE49-F238E27FC236}">
                  <a16:creationId xmlns:a16="http://schemas.microsoft.com/office/drawing/2014/main" id="{FEB0918D-285D-4C0E-A5D3-E1470C37DB72}"/>
                </a:ext>
              </a:extLst>
            </p:cNvPr>
            <p:cNvSpPr/>
            <p:nvPr/>
          </p:nvSpPr>
          <p:spPr>
            <a:xfrm>
              <a:off x="-2157590" y="5104153"/>
              <a:ext cx="4038668" cy="1335895"/>
            </a:xfrm>
            <a:prstGeom prst="cloudCallout">
              <a:avLst>
                <a:gd name="adj1" fmla="val 26246"/>
                <a:gd name="adj2" fmla="val -7983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50CE9F65-C97B-49A3-8A83-74DB7A32C0BA}"/>
                </a:ext>
              </a:extLst>
            </p:cNvPr>
            <p:cNvSpPr txBox="1"/>
            <p:nvPr/>
          </p:nvSpPr>
          <p:spPr>
            <a:xfrm>
              <a:off x="-1854429" y="5321548"/>
              <a:ext cx="3155306" cy="83484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kumimoji="1" lang="ja-JP" altLang="en-US" b="1" dirty="0">
                  <a:solidFill>
                    <a:srgbClr val="7030A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やばい</a:t>
              </a:r>
              <a:r>
                <a:rPr lang="en-US" altLang="ja-JP" b="1" dirty="0">
                  <a:solidFill>
                    <a:srgbClr val="7030A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  <a:r>
                <a:rPr kumimoji="1" lang="ja-JP" altLang="en-US" b="1" dirty="0">
                  <a:solidFill>
                    <a:srgbClr val="7030A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こわいよ！</a:t>
              </a:r>
              <a:endParaRPr kumimoji="1" lang="en-US" altLang="ja-JP" b="1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b="1" dirty="0">
                  <a:solidFill>
                    <a:srgbClr val="7030A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なんで名前</a:t>
              </a:r>
              <a:r>
                <a:rPr kumimoji="1" lang="ja-JP" altLang="en-US" b="1" dirty="0">
                  <a:solidFill>
                    <a:srgbClr val="7030A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しってるの？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548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28.</a:t>
            </a:r>
            <a:r>
              <a:rPr lang="ja-JP" altLang="en-US" dirty="0"/>
              <a:t>フリー</a:t>
            </a:r>
            <a:r>
              <a:rPr lang="en-US" altLang="ja-JP" dirty="0"/>
              <a:t>Wi-Fi</a:t>
            </a:r>
            <a:r>
              <a:rPr lang="ja-JP" altLang="en-US" dirty="0"/>
              <a:t>には危険がいっぱい！</a:t>
            </a:r>
          </a:p>
        </p:txBody>
      </p:sp>
      <p:grpSp>
        <p:nvGrpSpPr>
          <p:cNvPr id="23" name="グループ化 22"/>
          <p:cNvGrpSpPr/>
          <p:nvPr/>
        </p:nvGrpSpPr>
        <p:grpSpPr>
          <a:xfrm>
            <a:off x="672641" y="501844"/>
            <a:ext cx="7625858" cy="2143125"/>
            <a:chOff x="672641" y="539944"/>
            <a:chExt cx="7625858" cy="2143125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802" y="539944"/>
              <a:ext cx="2151697" cy="2143125"/>
            </a:xfrm>
            <a:prstGeom prst="rect">
              <a:avLst/>
            </a:prstGeom>
          </p:spPr>
        </p:pic>
        <p:grpSp>
          <p:nvGrpSpPr>
            <p:cNvPr id="25" name="グループ化 24"/>
            <p:cNvGrpSpPr/>
            <p:nvPr/>
          </p:nvGrpSpPr>
          <p:grpSpPr>
            <a:xfrm>
              <a:off x="672641" y="1103650"/>
              <a:ext cx="5661177" cy="1111992"/>
              <a:chOff x="672641" y="1103650"/>
              <a:chExt cx="5661177" cy="1111992"/>
            </a:xfrm>
          </p:grpSpPr>
          <p:sp>
            <p:nvSpPr>
              <p:cNvPr id="26" name="角丸四角形 28"/>
              <p:cNvSpPr/>
              <p:nvPr/>
            </p:nvSpPr>
            <p:spPr>
              <a:xfrm>
                <a:off x="672641" y="1103650"/>
                <a:ext cx="5661177" cy="1111992"/>
              </a:xfrm>
              <a:custGeom>
                <a:avLst/>
                <a:gdLst>
                  <a:gd name="connsiteX0" fmla="*/ 0 w 6516914"/>
                  <a:gd name="connsiteY0" fmla="*/ 555996 h 1111992"/>
                  <a:gd name="connsiteX1" fmla="*/ 555996 w 6516914"/>
                  <a:gd name="connsiteY1" fmla="*/ 0 h 1111992"/>
                  <a:gd name="connsiteX2" fmla="*/ 5960918 w 6516914"/>
                  <a:gd name="connsiteY2" fmla="*/ 0 h 1111992"/>
                  <a:gd name="connsiteX3" fmla="*/ 6516914 w 6516914"/>
                  <a:gd name="connsiteY3" fmla="*/ 555996 h 1111992"/>
                  <a:gd name="connsiteX4" fmla="*/ 6516914 w 6516914"/>
                  <a:gd name="connsiteY4" fmla="*/ 555996 h 1111992"/>
                  <a:gd name="connsiteX5" fmla="*/ 5960918 w 6516914"/>
                  <a:gd name="connsiteY5" fmla="*/ 1111992 h 1111992"/>
                  <a:gd name="connsiteX6" fmla="*/ 555996 w 6516914"/>
                  <a:gd name="connsiteY6" fmla="*/ 1111992 h 1111992"/>
                  <a:gd name="connsiteX7" fmla="*/ 0 w 6516914"/>
                  <a:gd name="connsiteY7" fmla="*/ 555996 h 1111992"/>
                  <a:gd name="connsiteX0" fmla="*/ 0 w 6555491"/>
                  <a:gd name="connsiteY0" fmla="*/ 555996 h 1111992"/>
                  <a:gd name="connsiteX1" fmla="*/ 555996 w 6555491"/>
                  <a:gd name="connsiteY1" fmla="*/ 0 h 1111992"/>
                  <a:gd name="connsiteX2" fmla="*/ 5960918 w 6555491"/>
                  <a:gd name="connsiteY2" fmla="*/ 0 h 1111992"/>
                  <a:gd name="connsiteX3" fmla="*/ 6478814 w 6555491"/>
                  <a:gd name="connsiteY3" fmla="*/ 350218 h 1111992"/>
                  <a:gd name="connsiteX4" fmla="*/ 6516914 w 6555491"/>
                  <a:gd name="connsiteY4" fmla="*/ 555996 h 1111992"/>
                  <a:gd name="connsiteX5" fmla="*/ 6516914 w 6555491"/>
                  <a:gd name="connsiteY5" fmla="*/ 555996 h 1111992"/>
                  <a:gd name="connsiteX6" fmla="*/ 5960918 w 6555491"/>
                  <a:gd name="connsiteY6" fmla="*/ 1111992 h 1111992"/>
                  <a:gd name="connsiteX7" fmla="*/ 555996 w 6555491"/>
                  <a:gd name="connsiteY7" fmla="*/ 1111992 h 1111992"/>
                  <a:gd name="connsiteX8" fmla="*/ 0 w 6555491"/>
                  <a:gd name="connsiteY8" fmla="*/ 555996 h 1111992"/>
                  <a:gd name="connsiteX0" fmla="*/ 0 w 6562480"/>
                  <a:gd name="connsiteY0" fmla="*/ 555996 h 1111992"/>
                  <a:gd name="connsiteX1" fmla="*/ 555996 w 6562480"/>
                  <a:gd name="connsiteY1" fmla="*/ 0 h 1111992"/>
                  <a:gd name="connsiteX2" fmla="*/ 5960918 w 6562480"/>
                  <a:gd name="connsiteY2" fmla="*/ 0 h 1111992"/>
                  <a:gd name="connsiteX3" fmla="*/ 6478814 w 6562480"/>
                  <a:gd name="connsiteY3" fmla="*/ 350218 h 1111992"/>
                  <a:gd name="connsiteX4" fmla="*/ 6516914 w 6562480"/>
                  <a:gd name="connsiteY4" fmla="*/ 555996 h 1111992"/>
                  <a:gd name="connsiteX5" fmla="*/ 6516914 w 6562480"/>
                  <a:gd name="connsiteY5" fmla="*/ 555996 h 1111992"/>
                  <a:gd name="connsiteX6" fmla="*/ 6491514 w 6562480"/>
                  <a:gd name="connsiteY6" fmla="*/ 756618 h 1111992"/>
                  <a:gd name="connsiteX7" fmla="*/ 5960918 w 6562480"/>
                  <a:gd name="connsiteY7" fmla="*/ 1111992 h 1111992"/>
                  <a:gd name="connsiteX8" fmla="*/ 555996 w 6562480"/>
                  <a:gd name="connsiteY8" fmla="*/ 1111992 h 1111992"/>
                  <a:gd name="connsiteX9" fmla="*/ 0 w 6562480"/>
                  <a:gd name="connsiteY9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6516914 w 7063014"/>
                  <a:gd name="connsiteY4" fmla="*/ 555996 h 1111992"/>
                  <a:gd name="connsiteX5" fmla="*/ 7063014 w 7063014"/>
                  <a:gd name="connsiteY5" fmla="*/ 555996 h 1111992"/>
                  <a:gd name="connsiteX6" fmla="*/ 6491514 w 7063014"/>
                  <a:gd name="connsiteY6" fmla="*/ 756618 h 1111992"/>
                  <a:gd name="connsiteX7" fmla="*/ 5960918 w 7063014"/>
                  <a:gd name="connsiteY7" fmla="*/ 1111992 h 1111992"/>
                  <a:gd name="connsiteX8" fmla="*/ 555996 w 7063014"/>
                  <a:gd name="connsiteY8" fmla="*/ 1111992 h 1111992"/>
                  <a:gd name="connsiteX9" fmla="*/ 0 w 7063014"/>
                  <a:gd name="connsiteY9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7566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63014" h="1111992">
                    <a:moveTo>
                      <a:pt x="0" y="555996"/>
                    </a:moveTo>
                    <a:cubicBezTo>
                      <a:pt x="0" y="248928"/>
                      <a:pt x="248928" y="0"/>
                      <a:pt x="555996" y="0"/>
                    </a:cubicBezTo>
                    <a:lnTo>
                      <a:pt x="5960918" y="0"/>
                    </a:lnTo>
                    <a:cubicBezTo>
                      <a:pt x="6509904" y="58370"/>
                      <a:pt x="6434832" y="314702"/>
                      <a:pt x="6491514" y="407368"/>
                    </a:cubicBezTo>
                    <a:cubicBezTo>
                      <a:pt x="6675196" y="500034"/>
                      <a:pt x="6825947" y="558113"/>
                      <a:pt x="7063014" y="555996"/>
                    </a:cubicBezTo>
                    <a:cubicBezTo>
                      <a:pt x="6855581" y="725329"/>
                      <a:pt x="6622280" y="714752"/>
                      <a:pt x="6491514" y="693118"/>
                    </a:cubicBezTo>
                    <a:cubicBezTo>
                      <a:pt x="6544898" y="849284"/>
                      <a:pt x="6385021" y="1078163"/>
                      <a:pt x="5960918" y="1111992"/>
                    </a:cubicBezTo>
                    <a:lnTo>
                      <a:pt x="555996" y="1111992"/>
                    </a:lnTo>
                    <a:cubicBezTo>
                      <a:pt x="248928" y="1111992"/>
                      <a:pt x="0" y="863064"/>
                      <a:pt x="0" y="555996"/>
                    </a:cubicBezTo>
                    <a:close/>
                  </a:path>
                </a:pathLst>
              </a:cu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672641" y="1168247"/>
                <a:ext cx="5213809" cy="1037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800"/>
                  </a:lnSpc>
                </a:pPr>
                <a:r>
                  <a: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なにがいけなかったのか</a:t>
                </a:r>
                <a:endParaRPr lang="en-US" altLang="ja-JP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lnSpc>
                    <a:spcPts val="3800"/>
                  </a:lnSpc>
                </a:pPr>
                <a:r>
                  <a:rPr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いっしょに考えてみよう！</a:t>
                </a:r>
                <a:endParaRPr kumimoji="1" lang="ja-JP" altLang="en-US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931CECA-603C-473D-AD8A-73420C657400}"/>
              </a:ext>
            </a:extLst>
          </p:cNvPr>
          <p:cNvGrpSpPr/>
          <p:nvPr/>
        </p:nvGrpSpPr>
        <p:grpSpPr>
          <a:xfrm>
            <a:off x="143951" y="2326391"/>
            <a:ext cx="8714043" cy="2164966"/>
            <a:chOff x="143951" y="2326391"/>
            <a:chExt cx="8714043" cy="2164966"/>
          </a:xfrm>
        </p:grpSpPr>
        <p:sp>
          <p:nvSpPr>
            <p:cNvPr id="45" name="角丸四角形 44"/>
            <p:cNvSpPr/>
            <p:nvPr/>
          </p:nvSpPr>
          <p:spPr>
            <a:xfrm>
              <a:off x="286007" y="2503615"/>
              <a:ext cx="8571987" cy="170941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89ABEDAD-C81F-4298-9C23-C83DBF056A54}"/>
                </a:ext>
              </a:extLst>
            </p:cNvPr>
            <p:cNvGrpSpPr/>
            <p:nvPr/>
          </p:nvGrpSpPr>
          <p:grpSpPr>
            <a:xfrm rot="20792269">
              <a:off x="143951" y="2326391"/>
              <a:ext cx="2464408" cy="1145079"/>
              <a:chOff x="8376143" y="4964306"/>
              <a:chExt cx="2990999" cy="1145079"/>
            </a:xfrm>
          </p:grpSpPr>
          <p:sp>
            <p:nvSpPr>
              <p:cNvPr id="19" name="円/楕円 55">
                <a:extLst>
                  <a:ext uri="{FF2B5EF4-FFF2-40B4-BE49-F238E27FC236}">
                    <a16:creationId xmlns:a16="http://schemas.microsoft.com/office/drawing/2014/main" id="{31471E1C-F594-4397-A939-45A6508428DC}"/>
                  </a:ext>
                </a:extLst>
              </p:cNvPr>
              <p:cNvSpPr/>
              <p:nvPr/>
            </p:nvSpPr>
            <p:spPr>
              <a:xfrm rot="21313003" flipH="1">
                <a:off x="8709923" y="5768713"/>
                <a:ext cx="172496" cy="137872"/>
              </a:xfrm>
              <a:prstGeom prst="ellipse">
                <a:avLst/>
              </a:prstGeom>
              <a:solidFill>
                <a:srgbClr val="004DA0"/>
              </a:solidFill>
              <a:ln w="38100">
                <a:solidFill>
                  <a:srgbClr val="004DA0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0" name="雲 31">
                <a:extLst>
                  <a:ext uri="{FF2B5EF4-FFF2-40B4-BE49-F238E27FC236}">
                    <a16:creationId xmlns:a16="http://schemas.microsoft.com/office/drawing/2014/main" id="{E50CE6AA-08FC-45E8-9809-53F1D2EDB6CB}"/>
                  </a:ext>
                </a:extLst>
              </p:cNvPr>
              <p:cNvSpPr/>
              <p:nvPr/>
            </p:nvSpPr>
            <p:spPr>
              <a:xfrm flipH="1">
                <a:off x="8376143" y="4964306"/>
                <a:ext cx="2990999" cy="897893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6050 w 43256"/>
                  <a:gd name="connsiteY13" fmla="*/ 35003 h 43219"/>
                  <a:gd name="connsiteX14" fmla="*/ 35118 w 43256"/>
                  <a:gd name="connsiteY14" fmla="*/ 36183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6780" y="32932"/>
                      <a:pt x="36366" y="3432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004DA0"/>
              </a:solidFill>
              <a:ln w="38100">
                <a:solidFill>
                  <a:srgbClr val="004DA0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1" name="円/楕円 57">
                <a:extLst>
                  <a:ext uri="{FF2B5EF4-FFF2-40B4-BE49-F238E27FC236}">
                    <a16:creationId xmlns:a16="http://schemas.microsoft.com/office/drawing/2014/main" id="{EFB71BAC-E08F-4A6A-AD47-BABD725F2CBA}"/>
                  </a:ext>
                </a:extLst>
              </p:cNvPr>
              <p:cNvSpPr/>
              <p:nvPr/>
            </p:nvSpPr>
            <p:spPr>
              <a:xfrm rot="21313003" flipH="1">
                <a:off x="8897145" y="6020686"/>
                <a:ext cx="110973" cy="88699"/>
              </a:xfrm>
              <a:prstGeom prst="ellipse">
                <a:avLst/>
              </a:prstGeom>
              <a:solidFill>
                <a:srgbClr val="004DA0"/>
              </a:solidFill>
              <a:ln w="38100">
                <a:solidFill>
                  <a:srgbClr val="004DA0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ECA1156-CDE5-48CD-87C1-9FFAD550FD9C}"/>
                  </a:ext>
                </a:extLst>
              </p:cNvPr>
              <p:cNvSpPr txBox="1"/>
              <p:nvPr/>
            </p:nvSpPr>
            <p:spPr>
              <a:xfrm rot="292457">
                <a:off x="8520211" y="5092184"/>
                <a:ext cx="27505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0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タダでつかえて</a:t>
                </a:r>
                <a:endParaRPr lang="en-US" altLang="ja-JP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/>
                <a:r>
                  <a:rPr lang="ja-JP" altLang="en-US" sz="20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べんり</a:t>
                </a:r>
              </a:p>
            </p:txBody>
          </p:sp>
        </p:grp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755F424F-0AB0-4D03-AF44-4C5BA9DE4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362" y="2839208"/>
              <a:ext cx="1329946" cy="1652149"/>
            </a:xfrm>
            <a:prstGeom prst="rect">
              <a:avLst/>
            </a:prstGeom>
          </p:spPr>
        </p:pic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6FAEB8C-6AB7-45C0-A897-6780E7D16490}"/>
                </a:ext>
              </a:extLst>
            </p:cNvPr>
            <p:cNvSpPr txBox="1"/>
            <p:nvPr/>
          </p:nvSpPr>
          <p:spPr>
            <a:xfrm>
              <a:off x="2801998" y="2611609"/>
              <a:ext cx="5970527" cy="1457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だれもが自由に、しかも無料でつかえるフリー</a:t>
              </a:r>
              <a: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Wi-Fi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は、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とても便利ですが、簡単に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のぞき見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されたり、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盗聴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されたり、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en-US" altLang="ja-JP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ID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やパスワードを盗まれたりする危険性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があります。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7134E83-A93B-4142-A953-52377599E89F}"/>
                </a:ext>
              </a:extLst>
            </p:cNvPr>
            <p:cNvSpPr txBox="1"/>
            <p:nvPr/>
          </p:nvSpPr>
          <p:spPr>
            <a:xfrm>
              <a:off x="7222650" y="3069760"/>
              <a:ext cx="67609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00" b="1" dirty="0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とうちょう</a:t>
              </a:r>
              <a:endParaRPr kumimoji="1" lang="ja-JP" altLang="en-US" sz="700" b="1" dirty="0">
                <a:solidFill>
                  <a:srgbClr val="4941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47FAF436-C9CD-446E-819E-CC3236E8B6B6}"/>
                </a:ext>
              </a:extLst>
            </p:cNvPr>
            <p:cNvSpPr txBox="1"/>
            <p:nvPr/>
          </p:nvSpPr>
          <p:spPr>
            <a:xfrm>
              <a:off x="6127808" y="3573463"/>
              <a:ext cx="806392" cy="198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00" b="1" dirty="0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きけんせい</a:t>
              </a:r>
              <a:endParaRPr kumimoji="1" lang="ja-JP" altLang="en-US" sz="700" b="1" dirty="0">
                <a:solidFill>
                  <a:srgbClr val="4941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C50BA29-EC79-4BE1-A7B2-7E46D80E0055}"/>
                </a:ext>
              </a:extLst>
            </p:cNvPr>
            <p:cNvSpPr txBox="1"/>
            <p:nvPr/>
          </p:nvSpPr>
          <p:spPr>
            <a:xfrm>
              <a:off x="4635499" y="3573463"/>
              <a:ext cx="40640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00" b="1" dirty="0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ぬす</a:t>
              </a:r>
              <a:endParaRPr kumimoji="1" lang="ja-JP" altLang="en-US" sz="700" b="1" dirty="0">
                <a:solidFill>
                  <a:srgbClr val="4941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339B520-7488-4BB6-B448-22C46BA835E5}"/>
              </a:ext>
            </a:extLst>
          </p:cNvPr>
          <p:cNvGrpSpPr/>
          <p:nvPr/>
        </p:nvGrpSpPr>
        <p:grpSpPr>
          <a:xfrm>
            <a:off x="286006" y="4413401"/>
            <a:ext cx="8916211" cy="2327347"/>
            <a:chOff x="286006" y="4413401"/>
            <a:chExt cx="8916211" cy="2327347"/>
          </a:xfrm>
        </p:grpSpPr>
        <p:sp>
          <p:nvSpPr>
            <p:cNvPr id="46" name="角丸四角形 45"/>
            <p:cNvSpPr/>
            <p:nvPr/>
          </p:nvSpPr>
          <p:spPr>
            <a:xfrm>
              <a:off x="286006" y="4413401"/>
              <a:ext cx="8571987" cy="223901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32" name="Picture 2" descr="1,523 件の最適な 冷や汗 画像、ストック写真、ベクター | Adobe Stock">
              <a:extLst>
                <a:ext uri="{FF2B5EF4-FFF2-40B4-BE49-F238E27FC236}">
                  <a16:creationId xmlns:a16="http://schemas.microsoft.com/office/drawing/2014/main" id="{06B53439-8256-4398-B810-4FF40963A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8358" y="5324559"/>
              <a:ext cx="250554" cy="28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図 35" descr="らくがき, 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BBF729D8-D01A-401C-B415-8CB3FFBB3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" t="320" r="-729" b="14113"/>
            <a:stretch/>
          </p:blipFill>
          <p:spPr>
            <a:xfrm>
              <a:off x="7031823" y="4883603"/>
              <a:ext cx="2170394" cy="18571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998E0A81-F444-4E75-BA97-05A107A41964}"/>
                </a:ext>
              </a:extLst>
            </p:cNvPr>
            <p:cNvSpPr txBox="1"/>
            <p:nvPr/>
          </p:nvSpPr>
          <p:spPr>
            <a:xfrm>
              <a:off x="495331" y="4493482"/>
              <a:ext cx="5970527" cy="43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悪質な</a:t>
              </a:r>
              <a:r>
                <a:rPr lang="en-US" altLang="ja-JP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Wi-Fi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スポットがあることもおぼえておこう！</a:t>
              </a:r>
              <a:endPara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D9DE27BF-3B84-4D7F-ABCC-A901ED17B3EE}"/>
                </a:ext>
              </a:extLst>
            </p:cNvPr>
            <p:cNvSpPr txBox="1"/>
            <p:nvPr/>
          </p:nvSpPr>
          <p:spPr>
            <a:xfrm>
              <a:off x="517965" y="4957642"/>
              <a:ext cx="6513858" cy="1585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ネットを使いたいという思いを利用し、悪意をもった者が</a:t>
              </a:r>
              <a: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Wi-Fi</a:t>
              </a:r>
            </a:p>
            <a:p>
              <a:pPr>
                <a:lnSpc>
                  <a:spcPts val="3000"/>
                </a:lnSpc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スポットを設置することもあります。</a:t>
              </a:r>
              <a: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Wi-Fi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スポットに接続するときには、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接続先の名前やカギマークの有無を確認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しましょう。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3000"/>
                </a:lnSpc>
              </a:pPr>
              <a:r>
                <a:rPr lang="ja-JP" altLang="en-US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</a:t>
              </a:r>
              <a:r>
                <a:rPr lang="en-US" altLang="ja-JP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※</a:t>
              </a:r>
              <a:r>
                <a:rPr lang="ja-JP" altLang="en-US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カギマークがあっても安全とはかぎりません）</a:t>
              </a:r>
              <a:endParaRPr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F10FAE71-E104-4693-9FE9-7564583CA18F}"/>
                </a:ext>
              </a:extLst>
            </p:cNvPr>
            <p:cNvSpPr txBox="1"/>
            <p:nvPr/>
          </p:nvSpPr>
          <p:spPr>
            <a:xfrm>
              <a:off x="5422458" y="5299159"/>
              <a:ext cx="67880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せつぞく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381CE4D4-40A6-4C4B-A224-95DA299CEE03}"/>
                </a:ext>
              </a:extLst>
            </p:cNvPr>
            <p:cNvSpPr txBox="1"/>
            <p:nvPr/>
          </p:nvSpPr>
          <p:spPr>
            <a:xfrm>
              <a:off x="1423224" y="5317463"/>
              <a:ext cx="67880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せっち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4DCC240F-0909-4A88-A70A-301421743361}"/>
                </a:ext>
              </a:extLst>
            </p:cNvPr>
            <p:cNvSpPr txBox="1"/>
            <p:nvPr/>
          </p:nvSpPr>
          <p:spPr>
            <a:xfrm>
              <a:off x="4181475" y="5675692"/>
              <a:ext cx="4984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うむ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D18CDA99-E466-4AD1-90F6-E95C71F0C6E1}"/>
                </a:ext>
              </a:extLst>
            </p:cNvPr>
            <p:cNvSpPr txBox="1"/>
            <p:nvPr/>
          </p:nvSpPr>
          <p:spPr>
            <a:xfrm>
              <a:off x="4852915" y="5684728"/>
              <a:ext cx="67880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かくにん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90C500E3-ED3B-4E70-8A04-969C52E21FD6}"/>
                </a:ext>
              </a:extLst>
            </p:cNvPr>
            <p:cNvSpPr txBox="1"/>
            <p:nvPr/>
          </p:nvSpPr>
          <p:spPr>
            <a:xfrm>
              <a:off x="4177488" y="4920889"/>
              <a:ext cx="584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あくい</a:t>
              </a:r>
            </a:p>
          </p:txBody>
        </p:sp>
      </p:grpSp>
      <p:sp>
        <p:nvSpPr>
          <p:cNvPr id="15" name="乗算記号 65">
            <a:extLst>
              <a:ext uri="{FF2B5EF4-FFF2-40B4-BE49-F238E27FC236}">
                <a16:creationId xmlns:a16="http://schemas.microsoft.com/office/drawing/2014/main" id="{2F14902E-9103-4E2C-9B00-35C314A8E012}"/>
              </a:ext>
            </a:extLst>
          </p:cNvPr>
          <p:cNvSpPr>
            <a:spLocks noChangeAspect="1"/>
          </p:cNvSpPr>
          <p:nvPr/>
        </p:nvSpPr>
        <p:spPr>
          <a:xfrm rot="20932626">
            <a:off x="450292" y="2870886"/>
            <a:ext cx="1914328" cy="1889604"/>
          </a:xfrm>
          <a:prstGeom prst="mathMultiply">
            <a:avLst>
              <a:gd name="adj1" fmla="val 13871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34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28.</a:t>
            </a:r>
            <a:r>
              <a:rPr lang="ja-JP" altLang="en-US" dirty="0"/>
              <a:t>フリー</a:t>
            </a:r>
            <a:r>
              <a:rPr lang="en-US" altLang="ja-JP" dirty="0"/>
              <a:t>Wi-Fi</a:t>
            </a:r>
            <a:r>
              <a:rPr lang="ja-JP" altLang="en-US" dirty="0"/>
              <a:t>には危険がいっぱい！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196E42B2-0F6F-4972-ABCB-382D5D530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0" y="424973"/>
            <a:ext cx="1973249" cy="1924527"/>
          </a:xfrm>
          <a:prstGeom prst="rect">
            <a:avLst/>
          </a:prstGeom>
        </p:spPr>
      </p:pic>
      <p:sp>
        <p:nvSpPr>
          <p:cNvPr id="38" name="角丸四角形 28">
            <a:extLst>
              <a:ext uri="{FF2B5EF4-FFF2-40B4-BE49-F238E27FC236}">
                <a16:creationId xmlns:a16="http://schemas.microsoft.com/office/drawing/2014/main" id="{6B7FE269-98D8-4CBF-A96C-F78F31D33290}"/>
              </a:ext>
            </a:extLst>
          </p:cNvPr>
          <p:cNvSpPr/>
          <p:nvPr/>
        </p:nvSpPr>
        <p:spPr>
          <a:xfrm flipH="1">
            <a:off x="2372081" y="1063822"/>
            <a:ext cx="5819501" cy="1111992"/>
          </a:xfrm>
          <a:custGeom>
            <a:avLst/>
            <a:gdLst>
              <a:gd name="connsiteX0" fmla="*/ 0 w 6516914"/>
              <a:gd name="connsiteY0" fmla="*/ 555996 h 1111992"/>
              <a:gd name="connsiteX1" fmla="*/ 555996 w 6516914"/>
              <a:gd name="connsiteY1" fmla="*/ 0 h 1111992"/>
              <a:gd name="connsiteX2" fmla="*/ 5960918 w 6516914"/>
              <a:gd name="connsiteY2" fmla="*/ 0 h 1111992"/>
              <a:gd name="connsiteX3" fmla="*/ 6516914 w 6516914"/>
              <a:gd name="connsiteY3" fmla="*/ 555996 h 1111992"/>
              <a:gd name="connsiteX4" fmla="*/ 6516914 w 6516914"/>
              <a:gd name="connsiteY4" fmla="*/ 555996 h 1111992"/>
              <a:gd name="connsiteX5" fmla="*/ 5960918 w 6516914"/>
              <a:gd name="connsiteY5" fmla="*/ 1111992 h 1111992"/>
              <a:gd name="connsiteX6" fmla="*/ 555996 w 6516914"/>
              <a:gd name="connsiteY6" fmla="*/ 1111992 h 1111992"/>
              <a:gd name="connsiteX7" fmla="*/ 0 w 6516914"/>
              <a:gd name="connsiteY7" fmla="*/ 555996 h 1111992"/>
              <a:gd name="connsiteX0" fmla="*/ 0 w 6555491"/>
              <a:gd name="connsiteY0" fmla="*/ 555996 h 1111992"/>
              <a:gd name="connsiteX1" fmla="*/ 555996 w 6555491"/>
              <a:gd name="connsiteY1" fmla="*/ 0 h 1111992"/>
              <a:gd name="connsiteX2" fmla="*/ 5960918 w 6555491"/>
              <a:gd name="connsiteY2" fmla="*/ 0 h 1111992"/>
              <a:gd name="connsiteX3" fmla="*/ 6478814 w 6555491"/>
              <a:gd name="connsiteY3" fmla="*/ 350218 h 1111992"/>
              <a:gd name="connsiteX4" fmla="*/ 6516914 w 6555491"/>
              <a:gd name="connsiteY4" fmla="*/ 555996 h 1111992"/>
              <a:gd name="connsiteX5" fmla="*/ 6516914 w 6555491"/>
              <a:gd name="connsiteY5" fmla="*/ 555996 h 1111992"/>
              <a:gd name="connsiteX6" fmla="*/ 5960918 w 6555491"/>
              <a:gd name="connsiteY6" fmla="*/ 1111992 h 1111992"/>
              <a:gd name="connsiteX7" fmla="*/ 555996 w 6555491"/>
              <a:gd name="connsiteY7" fmla="*/ 1111992 h 1111992"/>
              <a:gd name="connsiteX8" fmla="*/ 0 w 6555491"/>
              <a:gd name="connsiteY8" fmla="*/ 555996 h 1111992"/>
              <a:gd name="connsiteX0" fmla="*/ 0 w 6562480"/>
              <a:gd name="connsiteY0" fmla="*/ 555996 h 1111992"/>
              <a:gd name="connsiteX1" fmla="*/ 555996 w 6562480"/>
              <a:gd name="connsiteY1" fmla="*/ 0 h 1111992"/>
              <a:gd name="connsiteX2" fmla="*/ 5960918 w 6562480"/>
              <a:gd name="connsiteY2" fmla="*/ 0 h 1111992"/>
              <a:gd name="connsiteX3" fmla="*/ 6478814 w 6562480"/>
              <a:gd name="connsiteY3" fmla="*/ 350218 h 1111992"/>
              <a:gd name="connsiteX4" fmla="*/ 6516914 w 6562480"/>
              <a:gd name="connsiteY4" fmla="*/ 555996 h 1111992"/>
              <a:gd name="connsiteX5" fmla="*/ 6516914 w 6562480"/>
              <a:gd name="connsiteY5" fmla="*/ 555996 h 1111992"/>
              <a:gd name="connsiteX6" fmla="*/ 6491514 w 6562480"/>
              <a:gd name="connsiteY6" fmla="*/ 756618 h 1111992"/>
              <a:gd name="connsiteX7" fmla="*/ 5960918 w 6562480"/>
              <a:gd name="connsiteY7" fmla="*/ 1111992 h 1111992"/>
              <a:gd name="connsiteX8" fmla="*/ 555996 w 6562480"/>
              <a:gd name="connsiteY8" fmla="*/ 1111992 h 1111992"/>
              <a:gd name="connsiteX9" fmla="*/ 0 w 6562480"/>
              <a:gd name="connsiteY9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6516914 w 7063014"/>
              <a:gd name="connsiteY4" fmla="*/ 555996 h 1111992"/>
              <a:gd name="connsiteX5" fmla="*/ 7063014 w 7063014"/>
              <a:gd name="connsiteY5" fmla="*/ 555996 h 1111992"/>
              <a:gd name="connsiteX6" fmla="*/ 6491514 w 7063014"/>
              <a:gd name="connsiteY6" fmla="*/ 756618 h 1111992"/>
              <a:gd name="connsiteX7" fmla="*/ 5960918 w 7063014"/>
              <a:gd name="connsiteY7" fmla="*/ 1111992 h 1111992"/>
              <a:gd name="connsiteX8" fmla="*/ 555996 w 7063014"/>
              <a:gd name="connsiteY8" fmla="*/ 1111992 h 1111992"/>
              <a:gd name="connsiteX9" fmla="*/ 0 w 7063014"/>
              <a:gd name="connsiteY9" fmla="*/ 555996 h 1111992"/>
              <a:gd name="connsiteX0" fmla="*/ 0 w 7063020"/>
              <a:gd name="connsiteY0" fmla="*/ 555996 h 1111992"/>
              <a:gd name="connsiteX1" fmla="*/ 555996 w 7063020"/>
              <a:gd name="connsiteY1" fmla="*/ 0 h 1111992"/>
              <a:gd name="connsiteX2" fmla="*/ 5960918 w 7063020"/>
              <a:gd name="connsiteY2" fmla="*/ 0 h 1111992"/>
              <a:gd name="connsiteX3" fmla="*/ 6478814 w 7063020"/>
              <a:gd name="connsiteY3" fmla="*/ 350218 h 1111992"/>
              <a:gd name="connsiteX4" fmla="*/ 7063014 w 7063020"/>
              <a:gd name="connsiteY4" fmla="*/ 555996 h 1111992"/>
              <a:gd name="connsiteX5" fmla="*/ 6491514 w 7063020"/>
              <a:gd name="connsiteY5" fmla="*/ 756618 h 1111992"/>
              <a:gd name="connsiteX6" fmla="*/ 5960918 w 7063020"/>
              <a:gd name="connsiteY6" fmla="*/ 1111992 h 1111992"/>
              <a:gd name="connsiteX7" fmla="*/ 555996 w 7063020"/>
              <a:gd name="connsiteY7" fmla="*/ 1111992 h 1111992"/>
              <a:gd name="connsiteX8" fmla="*/ 0 w 7063020"/>
              <a:gd name="connsiteY8" fmla="*/ 555996 h 1111992"/>
              <a:gd name="connsiteX0" fmla="*/ 0 w 7063020"/>
              <a:gd name="connsiteY0" fmla="*/ 555996 h 1111992"/>
              <a:gd name="connsiteX1" fmla="*/ 555996 w 7063020"/>
              <a:gd name="connsiteY1" fmla="*/ 0 h 1111992"/>
              <a:gd name="connsiteX2" fmla="*/ 5960918 w 7063020"/>
              <a:gd name="connsiteY2" fmla="*/ 0 h 1111992"/>
              <a:gd name="connsiteX3" fmla="*/ 6478814 w 7063020"/>
              <a:gd name="connsiteY3" fmla="*/ 350218 h 1111992"/>
              <a:gd name="connsiteX4" fmla="*/ 7063014 w 7063020"/>
              <a:gd name="connsiteY4" fmla="*/ 555996 h 1111992"/>
              <a:gd name="connsiteX5" fmla="*/ 6491514 w 7063020"/>
              <a:gd name="connsiteY5" fmla="*/ 756618 h 1111992"/>
              <a:gd name="connsiteX6" fmla="*/ 5960918 w 7063020"/>
              <a:gd name="connsiteY6" fmla="*/ 1111992 h 1111992"/>
              <a:gd name="connsiteX7" fmla="*/ 555996 w 7063020"/>
              <a:gd name="connsiteY7" fmla="*/ 1111992 h 1111992"/>
              <a:gd name="connsiteX8" fmla="*/ 0 w 7063020"/>
              <a:gd name="connsiteY8" fmla="*/ 555996 h 1111992"/>
              <a:gd name="connsiteX0" fmla="*/ 0 w 7063020"/>
              <a:gd name="connsiteY0" fmla="*/ 555996 h 1111992"/>
              <a:gd name="connsiteX1" fmla="*/ 555996 w 7063020"/>
              <a:gd name="connsiteY1" fmla="*/ 0 h 1111992"/>
              <a:gd name="connsiteX2" fmla="*/ 5960918 w 7063020"/>
              <a:gd name="connsiteY2" fmla="*/ 0 h 1111992"/>
              <a:gd name="connsiteX3" fmla="*/ 6478814 w 7063020"/>
              <a:gd name="connsiteY3" fmla="*/ 350218 h 1111992"/>
              <a:gd name="connsiteX4" fmla="*/ 7063014 w 7063020"/>
              <a:gd name="connsiteY4" fmla="*/ 555996 h 1111992"/>
              <a:gd name="connsiteX5" fmla="*/ 6491514 w 7063020"/>
              <a:gd name="connsiteY5" fmla="*/ 756618 h 1111992"/>
              <a:gd name="connsiteX6" fmla="*/ 5960918 w 7063020"/>
              <a:gd name="connsiteY6" fmla="*/ 1111992 h 1111992"/>
              <a:gd name="connsiteX7" fmla="*/ 555996 w 7063020"/>
              <a:gd name="connsiteY7" fmla="*/ 1111992 h 1111992"/>
              <a:gd name="connsiteX8" fmla="*/ 0 w 7063020"/>
              <a:gd name="connsiteY8" fmla="*/ 555996 h 1111992"/>
              <a:gd name="connsiteX0" fmla="*/ 0 w 7063020"/>
              <a:gd name="connsiteY0" fmla="*/ 555996 h 1111992"/>
              <a:gd name="connsiteX1" fmla="*/ 555996 w 7063020"/>
              <a:gd name="connsiteY1" fmla="*/ 0 h 1111992"/>
              <a:gd name="connsiteX2" fmla="*/ 5960918 w 7063020"/>
              <a:gd name="connsiteY2" fmla="*/ 0 h 1111992"/>
              <a:gd name="connsiteX3" fmla="*/ 6478814 w 7063020"/>
              <a:gd name="connsiteY3" fmla="*/ 350218 h 1111992"/>
              <a:gd name="connsiteX4" fmla="*/ 7063014 w 7063020"/>
              <a:gd name="connsiteY4" fmla="*/ 555996 h 1111992"/>
              <a:gd name="connsiteX5" fmla="*/ 6491514 w 7063020"/>
              <a:gd name="connsiteY5" fmla="*/ 756618 h 1111992"/>
              <a:gd name="connsiteX6" fmla="*/ 5960918 w 7063020"/>
              <a:gd name="connsiteY6" fmla="*/ 1111992 h 1111992"/>
              <a:gd name="connsiteX7" fmla="*/ 555996 w 7063020"/>
              <a:gd name="connsiteY7" fmla="*/ 1111992 h 1111992"/>
              <a:gd name="connsiteX8" fmla="*/ 0 w 7063020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7566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78814 w 7063014"/>
              <a:gd name="connsiteY3" fmla="*/ 35021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91514 w 7063014"/>
              <a:gd name="connsiteY3" fmla="*/ 40736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  <a:gd name="connsiteX0" fmla="*/ 0 w 7063014"/>
              <a:gd name="connsiteY0" fmla="*/ 555996 h 1111992"/>
              <a:gd name="connsiteX1" fmla="*/ 555996 w 7063014"/>
              <a:gd name="connsiteY1" fmla="*/ 0 h 1111992"/>
              <a:gd name="connsiteX2" fmla="*/ 5960918 w 7063014"/>
              <a:gd name="connsiteY2" fmla="*/ 0 h 1111992"/>
              <a:gd name="connsiteX3" fmla="*/ 6491514 w 7063014"/>
              <a:gd name="connsiteY3" fmla="*/ 407368 h 1111992"/>
              <a:gd name="connsiteX4" fmla="*/ 7063014 w 7063014"/>
              <a:gd name="connsiteY4" fmla="*/ 555996 h 1111992"/>
              <a:gd name="connsiteX5" fmla="*/ 6491514 w 7063014"/>
              <a:gd name="connsiteY5" fmla="*/ 693118 h 1111992"/>
              <a:gd name="connsiteX6" fmla="*/ 5960918 w 7063014"/>
              <a:gd name="connsiteY6" fmla="*/ 1111992 h 1111992"/>
              <a:gd name="connsiteX7" fmla="*/ 555996 w 7063014"/>
              <a:gd name="connsiteY7" fmla="*/ 1111992 h 1111992"/>
              <a:gd name="connsiteX8" fmla="*/ 0 w 7063014"/>
              <a:gd name="connsiteY8" fmla="*/ 555996 h 111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63014" h="1111992">
                <a:moveTo>
                  <a:pt x="0" y="555996"/>
                </a:moveTo>
                <a:cubicBezTo>
                  <a:pt x="0" y="248928"/>
                  <a:pt x="248928" y="0"/>
                  <a:pt x="555996" y="0"/>
                </a:cubicBezTo>
                <a:lnTo>
                  <a:pt x="5960918" y="0"/>
                </a:lnTo>
                <a:cubicBezTo>
                  <a:pt x="6509904" y="58370"/>
                  <a:pt x="6434832" y="314702"/>
                  <a:pt x="6491514" y="407368"/>
                </a:cubicBezTo>
                <a:cubicBezTo>
                  <a:pt x="6675196" y="500034"/>
                  <a:pt x="6825947" y="558113"/>
                  <a:pt x="7063014" y="555996"/>
                </a:cubicBezTo>
                <a:cubicBezTo>
                  <a:pt x="6855581" y="725329"/>
                  <a:pt x="6622280" y="714752"/>
                  <a:pt x="6491514" y="693118"/>
                </a:cubicBezTo>
                <a:cubicBezTo>
                  <a:pt x="6544898" y="849284"/>
                  <a:pt x="6385021" y="1078163"/>
                  <a:pt x="5960918" y="1111992"/>
                </a:cubicBezTo>
                <a:lnTo>
                  <a:pt x="555996" y="1111992"/>
                </a:lnTo>
                <a:cubicBezTo>
                  <a:pt x="248928" y="1111992"/>
                  <a:pt x="0" y="863064"/>
                  <a:pt x="0" y="555996"/>
                </a:cubicBezTo>
                <a:close/>
              </a:path>
            </a:pathLst>
          </a:cu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BA9D2DF-C1D6-484E-8912-730D06C64188}"/>
              </a:ext>
            </a:extLst>
          </p:cNvPr>
          <p:cNvSpPr txBox="1"/>
          <p:nvPr/>
        </p:nvSpPr>
        <p:spPr>
          <a:xfrm>
            <a:off x="2740520" y="1057910"/>
            <a:ext cx="5082622" cy="103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kumimoji="1" lang="ja-JP" altLang="en-US" sz="2400" b="1" dirty="0">
                <a:solidFill>
                  <a:srgbClr val="62983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フリー</a:t>
            </a:r>
            <a:r>
              <a:rPr kumimoji="1" lang="en-US" altLang="ja-JP" sz="2400" b="1" dirty="0">
                <a:solidFill>
                  <a:srgbClr val="62983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Wi-Fi</a:t>
            </a:r>
            <a:r>
              <a:rPr kumimoji="1" lang="ja-JP" altLang="en-US" sz="2400" b="1" dirty="0">
                <a:solidFill>
                  <a:srgbClr val="62983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　より安全に</a:t>
            </a:r>
            <a:endParaRPr kumimoji="1" lang="en-US" altLang="ja-JP" sz="2400" b="1" dirty="0">
              <a:solidFill>
                <a:srgbClr val="62983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3800"/>
              </a:lnSpc>
            </a:pPr>
            <a:r>
              <a:rPr lang="ja-JP" altLang="en-US" sz="2400" b="1" dirty="0">
                <a:solidFill>
                  <a:srgbClr val="62983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つかうためには自衛も大切！</a:t>
            </a:r>
            <a:endParaRPr kumimoji="1" lang="en-US" altLang="ja-JP" sz="2400" b="1" dirty="0">
              <a:solidFill>
                <a:srgbClr val="62983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A4BC126-1F40-4F1A-8A46-C568FD6E7741}"/>
              </a:ext>
            </a:extLst>
          </p:cNvPr>
          <p:cNvSpPr txBox="1"/>
          <p:nvPr/>
        </p:nvSpPr>
        <p:spPr>
          <a:xfrm>
            <a:off x="5402349" y="1519790"/>
            <a:ext cx="6760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700" b="1" dirty="0">
                <a:solidFill>
                  <a:srgbClr val="62983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じえい</a:t>
            </a:r>
            <a:endParaRPr kumimoji="1" lang="ja-JP" altLang="en-US" sz="700" b="1" dirty="0">
              <a:solidFill>
                <a:srgbClr val="62983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C5884CF-52C6-4AEA-96F1-BD470B6F28FB}"/>
              </a:ext>
            </a:extLst>
          </p:cNvPr>
          <p:cNvGrpSpPr/>
          <p:nvPr/>
        </p:nvGrpSpPr>
        <p:grpSpPr>
          <a:xfrm>
            <a:off x="209657" y="2433118"/>
            <a:ext cx="8648337" cy="2373285"/>
            <a:chOff x="209657" y="2433118"/>
            <a:chExt cx="8648337" cy="2373285"/>
          </a:xfrm>
        </p:grpSpPr>
        <p:sp>
          <p:nvSpPr>
            <p:cNvPr id="45" name="角丸四角形 44"/>
            <p:cNvSpPr/>
            <p:nvPr/>
          </p:nvSpPr>
          <p:spPr>
            <a:xfrm>
              <a:off x="286007" y="2503615"/>
              <a:ext cx="8571987" cy="230278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乗算記号 65">
              <a:extLst>
                <a:ext uri="{FF2B5EF4-FFF2-40B4-BE49-F238E27FC236}">
                  <a16:creationId xmlns:a16="http://schemas.microsoft.com/office/drawing/2014/main" id="{2F14902E-9103-4E2C-9B00-35C314A8E012}"/>
                </a:ext>
              </a:extLst>
            </p:cNvPr>
            <p:cNvSpPr>
              <a:spLocks noChangeAspect="1"/>
            </p:cNvSpPr>
            <p:nvPr/>
          </p:nvSpPr>
          <p:spPr>
            <a:xfrm rot="20932626">
              <a:off x="209657" y="2433118"/>
              <a:ext cx="1914328" cy="1889604"/>
            </a:xfrm>
            <a:prstGeom prst="mathMultiply">
              <a:avLst>
                <a:gd name="adj1" fmla="val 13871"/>
              </a:avLst>
            </a:prstGeom>
            <a:solidFill>
              <a:schemeClr val="bg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4760C9D3-4D76-4665-9254-8CF53F4D3104}"/>
                </a:ext>
              </a:extLst>
            </p:cNvPr>
            <p:cNvSpPr txBox="1"/>
            <p:nvPr/>
          </p:nvSpPr>
          <p:spPr>
            <a:xfrm>
              <a:off x="670416" y="2630539"/>
              <a:ext cx="7803168" cy="1965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フリー</a:t>
              </a:r>
              <a: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Wi-Fi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をできるだけ安心してつかうためにも、次のことに注意しましょう。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ja-JP" altLang="en-US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●「</a:t>
              </a:r>
              <a:r>
                <a:rPr lang="en-US" altLang="ja-JP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Wi-Fi</a:t>
              </a:r>
              <a:r>
                <a:rPr lang="ja-JP" altLang="en-US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に自動接続する」の設定をオンのままにしない　</a:t>
              </a:r>
              <a:endParaRPr lang="en-US" altLang="ja-JP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ja-JP" altLang="en-US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●「カギ（パスワード）」のついていないフリー</a:t>
              </a:r>
              <a:r>
                <a:rPr lang="en-US" altLang="ja-JP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Wi-Fi</a:t>
              </a:r>
              <a:r>
                <a:rPr lang="ja-JP" altLang="en-US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はつかわない</a:t>
              </a:r>
              <a:endParaRPr lang="en-US" altLang="ja-JP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ja-JP" altLang="en-US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●フリー</a:t>
              </a:r>
              <a:r>
                <a:rPr lang="en-US" altLang="ja-JP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Wi-Fi</a:t>
              </a:r>
              <a:r>
                <a:rPr lang="ja-JP" altLang="en-US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に接続中は</a:t>
              </a:r>
              <a:r>
                <a:rPr lang="en-US" altLang="ja-JP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SNS</a:t>
              </a:r>
              <a:r>
                <a:rPr lang="ja-JP" altLang="en-US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などの</a:t>
              </a:r>
              <a:r>
                <a:rPr lang="en-US" altLang="ja-JP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ID</a:t>
              </a:r>
              <a:r>
                <a:rPr lang="ja-JP" altLang="en-US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やパスワードを入力しない</a:t>
              </a:r>
              <a:endParaRPr lang="en-US" altLang="ja-JP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A953ECD9-8F01-4CCB-B1FD-B125720658BA}"/>
                </a:ext>
              </a:extLst>
            </p:cNvPr>
            <p:cNvSpPr txBox="1"/>
            <p:nvPr/>
          </p:nvSpPr>
          <p:spPr>
            <a:xfrm>
              <a:off x="2018914" y="3117995"/>
              <a:ext cx="101638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じどうせつぞく</a:t>
              </a:r>
              <a:endParaRPr kumimoji="1" lang="ja-JP" altLang="en-US" sz="800" b="1" dirty="0">
                <a:solidFill>
                  <a:srgbClr val="4941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EA9A3921-8EF2-48F9-BBF2-A40DF8442A2E}"/>
                </a:ext>
              </a:extLst>
            </p:cNvPr>
            <p:cNvSpPr txBox="1"/>
            <p:nvPr/>
          </p:nvSpPr>
          <p:spPr>
            <a:xfrm>
              <a:off x="3606053" y="3119809"/>
              <a:ext cx="6132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せってい</a:t>
              </a:r>
              <a:endParaRPr kumimoji="1" lang="ja-JP" altLang="en-US" sz="800" b="1" dirty="0">
                <a:solidFill>
                  <a:srgbClr val="4941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332934D-268E-447A-8280-D0460C2AB015}"/>
                </a:ext>
              </a:extLst>
            </p:cNvPr>
            <p:cNvSpPr txBox="1"/>
            <p:nvPr/>
          </p:nvSpPr>
          <p:spPr>
            <a:xfrm>
              <a:off x="6467826" y="2594586"/>
              <a:ext cx="6132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ちゅうい</a:t>
              </a:r>
              <a:endParaRPr kumimoji="1" lang="ja-JP" altLang="en-US" sz="800" b="1" dirty="0">
                <a:solidFill>
                  <a:srgbClr val="4941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0998BE0-6B85-421C-AACF-B58D9DD34BAD}"/>
              </a:ext>
            </a:extLst>
          </p:cNvPr>
          <p:cNvGrpSpPr/>
          <p:nvPr/>
        </p:nvGrpSpPr>
        <p:grpSpPr>
          <a:xfrm>
            <a:off x="286006" y="4624465"/>
            <a:ext cx="8943266" cy="2226367"/>
            <a:chOff x="286006" y="4624465"/>
            <a:chExt cx="8943266" cy="2226367"/>
          </a:xfrm>
        </p:grpSpPr>
        <p:sp>
          <p:nvSpPr>
            <p:cNvPr id="46" name="角丸四角形 45"/>
            <p:cNvSpPr/>
            <p:nvPr/>
          </p:nvSpPr>
          <p:spPr>
            <a:xfrm>
              <a:off x="286006" y="5059225"/>
              <a:ext cx="8571987" cy="159318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24ACDB99-489B-4BBB-AE51-56B2FC950CB9}"/>
                </a:ext>
              </a:extLst>
            </p:cNvPr>
            <p:cNvGrpSpPr/>
            <p:nvPr/>
          </p:nvGrpSpPr>
          <p:grpSpPr>
            <a:xfrm>
              <a:off x="6113831" y="4624465"/>
              <a:ext cx="2351804" cy="1120772"/>
              <a:chOff x="648132" y="4044326"/>
              <a:chExt cx="4071035" cy="2204948"/>
            </a:xfrm>
          </p:grpSpPr>
          <p:sp>
            <p:nvSpPr>
              <p:cNvPr id="34" name="雲 31">
                <a:extLst>
                  <a:ext uri="{FF2B5EF4-FFF2-40B4-BE49-F238E27FC236}">
                    <a16:creationId xmlns:a16="http://schemas.microsoft.com/office/drawing/2014/main" id="{A75EBC50-F68F-4476-B7A9-1527B1E0F552}"/>
                  </a:ext>
                </a:extLst>
              </p:cNvPr>
              <p:cNvSpPr/>
              <p:nvPr/>
            </p:nvSpPr>
            <p:spPr>
              <a:xfrm rot="197991">
                <a:off x="803114" y="4044326"/>
                <a:ext cx="3615347" cy="2204948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D491698E-771F-4E1A-95A1-516917AC9023}"/>
                  </a:ext>
                </a:extLst>
              </p:cNvPr>
              <p:cNvSpPr/>
              <p:nvPr/>
            </p:nvSpPr>
            <p:spPr>
              <a:xfrm rot="21399976">
                <a:off x="648132" y="4163347"/>
                <a:ext cx="4071035" cy="1662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ts val="3000"/>
                  </a:lnSpc>
                  <a:defRPr/>
                </a:pPr>
                <a:r>
                  <a:rPr kumimoji="0" lang="ja-JP" altLang="en-US" kern="0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Meiryo UI" panose="020B0604030504040204" pitchFamily="50" charset="-128"/>
                  </a:rPr>
                  <a:t>これからは</a:t>
                </a:r>
                <a:endParaRPr kumimoji="0" lang="en-US" altLang="ja-JP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endParaRPr>
              </a:p>
              <a:p>
                <a:pPr lvl="0" algn="ctr">
                  <a:lnSpc>
                    <a:spcPts val="3000"/>
                  </a:lnSpc>
                  <a:defRPr/>
                </a:pPr>
                <a:r>
                  <a:rPr kumimoji="0" lang="ja-JP" altLang="en-US" kern="0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Meiryo UI" panose="020B0604030504040204" pitchFamily="50" charset="-128"/>
                  </a:rPr>
                  <a:t>気をつけよう！</a:t>
                </a:r>
              </a:p>
            </p:txBody>
          </p:sp>
        </p:grpSp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937B68BD-D54A-41D1-AE54-858CADE879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08"/>
            <a:stretch/>
          </p:blipFill>
          <p:spPr>
            <a:xfrm>
              <a:off x="7578142" y="4863737"/>
              <a:ext cx="1651130" cy="19870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2" descr="1,523 件の最適な 冷や汗 画像、ストック写真、ベクター | Adobe Stock">
              <a:extLst>
                <a:ext uri="{FF2B5EF4-FFF2-40B4-BE49-F238E27FC236}">
                  <a16:creationId xmlns:a16="http://schemas.microsoft.com/office/drawing/2014/main" id="{06B53439-8256-4398-B810-4FF40963A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8358" y="5324559"/>
              <a:ext cx="250554" cy="28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グラフィックス 22">
              <a:extLst>
                <a:ext uri="{FF2B5EF4-FFF2-40B4-BE49-F238E27FC236}">
                  <a16:creationId xmlns:a16="http://schemas.microsoft.com/office/drawing/2014/main" id="{BAD1FD29-8495-4A34-A644-A1B6F5E51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6389617" y="5545997"/>
              <a:ext cx="1080544" cy="1080544"/>
            </a:xfrm>
            <a:prstGeom prst="rect">
              <a:avLst/>
            </a:prstGeom>
          </p:spPr>
        </p:pic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D8DD6B38-3580-4833-AA42-23DA1AA95A46}"/>
                </a:ext>
              </a:extLst>
            </p:cNvPr>
            <p:cNvSpPr txBox="1"/>
            <p:nvPr/>
          </p:nvSpPr>
          <p:spPr>
            <a:xfrm>
              <a:off x="787834" y="5217503"/>
              <a:ext cx="5582701" cy="1280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個人情報等を入力するときは、 通信を途中で盗み見されないようにするために、ブラウザ上にカギマークが表示されるか、 </a:t>
              </a: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URL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が「</a:t>
              </a: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https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」からはじまっているかを確認しましょう。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8819E9BA-6B04-43EA-820F-9F9FE34839BB}"/>
                </a:ext>
              </a:extLst>
            </p:cNvPr>
            <p:cNvSpPr txBox="1"/>
            <p:nvPr/>
          </p:nvSpPr>
          <p:spPr>
            <a:xfrm>
              <a:off x="4936656" y="5205009"/>
              <a:ext cx="4357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ぬす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926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382A971-4CDD-40A6-8EB9-B91E9530EB95}"/>
              </a:ext>
            </a:extLst>
          </p:cNvPr>
          <p:cNvGrpSpPr/>
          <p:nvPr/>
        </p:nvGrpSpPr>
        <p:grpSpPr>
          <a:xfrm>
            <a:off x="1974593" y="4635029"/>
            <a:ext cx="5194813" cy="1561437"/>
            <a:chOff x="1974593" y="4635029"/>
            <a:chExt cx="5194813" cy="1561437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2BA88295-78B2-46C8-906B-94407E95BB8F}"/>
                </a:ext>
              </a:extLst>
            </p:cNvPr>
            <p:cNvGrpSpPr/>
            <p:nvPr/>
          </p:nvGrpSpPr>
          <p:grpSpPr>
            <a:xfrm>
              <a:off x="1974593" y="4635029"/>
              <a:ext cx="5194813" cy="1561437"/>
              <a:chOff x="1974593" y="4635029"/>
              <a:chExt cx="5194813" cy="1561437"/>
            </a:xfrm>
          </p:grpSpPr>
          <p:sp>
            <p:nvSpPr>
              <p:cNvPr id="12" name="吹き出し: 円形 11">
                <a:extLst>
                  <a:ext uri="{FF2B5EF4-FFF2-40B4-BE49-F238E27FC236}">
                    <a16:creationId xmlns:a16="http://schemas.microsoft.com/office/drawing/2014/main" id="{A208B8FE-C6FE-4545-A189-60D3EB0AB900}"/>
                  </a:ext>
                </a:extLst>
              </p:cNvPr>
              <p:cNvSpPr/>
              <p:nvPr/>
            </p:nvSpPr>
            <p:spPr>
              <a:xfrm>
                <a:off x="2425187" y="4635029"/>
                <a:ext cx="4541275" cy="1561437"/>
              </a:xfrm>
              <a:prstGeom prst="wedgeEllipseCallout">
                <a:avLst>
                  <a:gd name="adj1" fmla="val 58923"/>
                  <a:gd name="adj2" fmla="val -22131"/>
                </a:avLst>
              </a:prstGeom>
              <a:solidFill>
                <a:srgbClr val="FF6600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FD7EED8-17F9-43B2-BF20-3509A511F53A}"/>
                  </a:ext>
                </a:extLst>
              </p:cNvPr>
              <p:cNvSpPr txBox="1"/>
              <p:nvPr/>
            </p:nvSpPr>
            <p:spPr>
              <a:xfrm>
                <a:off x="1974593" y="4873050"/>
                <a:ext cx="5194813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ja-JP" altLang="en-US" sz="24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安全性を見極めるチカラが</a:t>
                </a:r>
                <a:endParaRPr lang="en-US" altLang="ja-JP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kumimoji="1" lang="ja-JP" altLang="en-US" sz="24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必要なんだね</a:t>
                </a:r>
              </a:p>
            </p:txBody>
          </p:sp>
        </p:grp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1085589A-A716-4097-ABCA-FD3BFFD6F54C}"/>
                </a:ext>
              </a:extLst>
            </p:cNvPr>
            <p:cNvSpPr txBox="1"/>
            <p:nvPr/>
          </p:nvSpPr>
          <p:spPr>
            <a:xfrm>
              <a:off x="3930650" y="4880368"/>
              <a:ext cx="6788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みきわ</a:t>
              </a:r>
            </a:p>
          </p:txBody>
        </p:sp>
      </p:grpSp>
      <p:sp>
        <p:nvSpPr>
          <p:cNvPr id="11" name="角丸四角形 33">
            <a:extLst>
              <a:ext uri="{FF2B5EF4-FFF2-40B4-BE49-F238E27FC236}">
                <a16:creationId xmlns:a16="http://schemas.microsoft.com/office/drawing/2014/main" id="{3EEFC0FA-3814-4831-801A-CD9EF530182B}"/>
              </a:ext>
            </a:extLst>
          </p:cNvPr>
          <p:cNvSpPr/>
          <p:nvPr/>
        </p:nvSpPr>
        <p:spPr>
          <a:xfrm>
            <a:off x="381000" y="733424"/>
            <a:ext cx="8629650" cy="3451621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61212C4-459B-4BE3-A353-CDF57591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28.</a:t>
            </a:r>
            <a:r>
              <a:rPr lang="ja-JP" altLang="en-US" dirty="0"/>
              <a:t>フリー</a:t>
            </a:r>
            <a:r>
              <a:rPr lang="en-US" altLang="ja-JP" dirty="0"/>
              <a:t>Wi-Fi</a:t>
            </a:r>
            <a:r>
              <a:rPr lang="ja-JP" altLang="en-US" dirty="0"/>
              <a:t>には危険がいっぱい！</a:t>
            </a:r>
            <a:endParaRPr kumimoji="1"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4BA11A8-82C7-4B2C-A2DB-55AA5005F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4626" y="4083478"/>
            <a:ext cx="2424860" cy="28382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4944A03-1E5D-400E-8174-6A480172768D}"/>
              </a:ext>
            </a:extLst>
          </p:cNvPr>
          <p:cNvGrpSpPr/>
          <p:nvPr/>
        </p:nvGrpSpPr>
        <p:grpSpPr>
          <a:xfrm>
            <a:off x="547153" y="1277372"/>
            <a:ext cx="8206013" cy="2262158"/>
            <a:chOff x="547153" y="1277372"/>
            <a:chExt cx="8206013" cy="2262158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391DB009-C68E-42BB-A5BB-293C35AE1D69}"/>
                </a:ext>
              </a:extLst>
            </p:cNvPr>
            <p:cNvSpPr txBox="1"/>
            <p:nvPr/>
          </p:nvSpPr>
          <p:spPr>
            <a:xfrm>
              <a:off x="547153" y="1277372"/>
              <a:ext cx="8206013" cy="226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lnSpc>
                  <a:spcPct val="150000"/>
                </a:lnSpc>
                <a:defRPr sz="2400" b="1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en-US" altLang="ja-JP" dirty="0"/>
                <a:t>Wi-Fi</a:t>
              </a:r>
              <a:r>
                <a:rPr lang="ja-JP" altLang="en-US" dirty="0"/>
                <a:t>スポットの中には、</a:t>
              </a:r>
              <a:endParaRPr lang="en-US" altLang="ja-JP" dirty="0"/>
            </a:p>
            <a:p>
              <a:r>
                <a:rPr lang="ja-JP" altLang="en-US" dirty="0"/>
                <a:t>悪質なものや安全性の低いものもあります。 </a:t>
              </a:r>
              <a:endParaRPr lang="en-US" altLang="ja-JP" dirty="0"/>
            </a:p>
            <a:p>
              <a:r>
                <a:rPr lang="ja-JP" altLang="en-US" dirty="0"/>
                <a:t>外出先で利用するときは、</a:t>
              </a:r>
              <a:endParaRPr lang="en-US" altLang="ja-JP" dirty="0"/>
            </a:p>
            <a:p>
              <a:r>
                <a:rPr lang="ja-JP" altLang="en-US" dirty="0"/>
                <a:t>提供者や通信内容の保護を必ずチェックしよう！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95D38FE-13CA-4D41-8889-BA54488B927A}"/>
                </a:ext>
              </a:extLst>
            </p:cNvPr>
            <p:cNvSpPr txBox="1"/>
            <p:nvPr/>
          </p:nvSpPr>
          <p:spPr>
            <a:xfrm>
              <a:off x="1622490" y="1832591"/>
              <a:ext cx="6788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あくしつ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0A0BA7E-2008-45ED-B8A9-4C19E4D73ADB}"/>
                </a:ext>
              </a:extLst>
            </p:cNvPr>
            <p:cNvSpPr txBox="1"/>
            <p:nvPr/>
          </p:nvSpPr>
          <p:spPr>
            <a:xfrm>
              <a:off x="3426048" y="1832591"/>
              <a:ext cx="9838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あんぜんせい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0598E60-463C-49B9-A564-87FD15548D81}"/>
                </a:ext>
              </a:extLst>
            </p:cNvPr>
            <p:cNvSpPr txBox="1"/>
            <p:nvPr/>
          </p:nvSpPr>
          <p:spPr>
            <a:xfrm>
              <a:off x="4572000" y="1832591"/>
              <a:ext cx="4445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ひく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B234F7E9-A5FD-4CCA-9CB6-2C1DE7213299}"/>
                </a:ext>
              </a:extLst>
            </p:cNvPr>
            <p:cNvSpPr txBox="1"/>
            <p:nvPr/>
          </p:nvSpPr>
          <p:spPr>
            <a:xfrm>
              <a:off x="2756346" y="2390297"/>
              <a:ext cx="9838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がいしゅつさき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6D59B57B-F5FA-4B6B-86C4-3F2A383B8AFA}"/>
                </a:ext>
              </a:extLst>
            </p:cNvPr>
            <p:cNvSpPr txBox="1"/>
            <p:nvPr/>
          </p:nvSpPr>
          <p:spPr>
            <a:xfrm>
              <a:off x="4007296" y="2402312"/>
              <a:ext cx="6028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りよう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A6AE15D5-0267-4667-A4EA-0B393E801EBB}"/>
                </a:ext>
              </a:extLst>
            </p:cNvPr>
            <p:cNvSpPr txBox="1"/>
            <p:nvPr/>
          </p:nvSpPr>
          <p:spPr>
            <a:xfrm>
              <a:off x="1304791" y="2925417"/>
              <a:ext cx="9457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ていきょうしゃ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7F8198B2-E1A4-4198-863B-71D3DBD43F00}"/>
                </a:ext>
              </a:extLst>
            </p:cNvPr>
            <p:cNvSpPr txBox="1"/>
            <p:nvPr/>
          </p:nvSpPr>
          <p:spPr>
            <a:xfrm>
              <a:off x="2540446" y="2938117"/>
              <a:ext cx="11616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つうしんないよう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0188DF89-4978-4A7B-8FE8-A8F01C65A2AA}"/>
                </a:ext>
              </a:extLst>
            </p:cNvPr>
            <p:cNvSpPr txBox="1"/>
            <p:nvPr/>
          </p:nvSpPr>
          <p:spPr>
            <a:xfrm>
              <a:off x="4108896" y="2938117"/>
              <a:ext cx="5012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ほご</a:t>
              </a:r>
            </a:p>
          </p:txBody>
        </p:sp>
      </p:grp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E06B89F1-2B2D-44C4-B715-CB0D1A653D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153" y="4700303"/>
            <a:ext cx="2240497" cy="20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4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2話 ネットのイラストはだれのもの？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16358</TotalTime>
  <Words>601</Words>
  <Application>Microsoft Office PowerPoint</Application>
  <PresentationFormat>画面に合わせる (4:3)</PresentationFormat>
  <Paragraphs>96</Paragraphs>
  <Slides>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第28話 フリーWi-Fiには 危険がいっぱい！</vt:lpstr>
      <vt:lpstr>28.フリーWi-Fiには危険がいっぱい！</vt:lpstr>
      <vt:lpstr>28.フリーWi-Fiには危険がいっぱい！</vt:lpstr>
      <vt:lpstr>28.フリーWi-Fiには危険がいっぱい！</vt:lpstr>
      <vt:lpstr>28.フリーWi-Fiには危険がいっぱい！</vt:lpstr>
      <vt:lpstr>28.フリーWi-Fiには危険がいっぱい！</vt:lpstr>
      <vt:lpstr>28.フリーWi-Fiには危険がいっぱい！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情報モラル教育 小学生向け</dc:title>
  <dc:creator>yukak</dc:creator>
  <cp:lastModifiedBy>yukako226@gmail.com</cp:lastModifiedBy>
  <cp:revision>755</cp:revision>
  <cp:lastPrinted>2022-01-09T07:04:48Z</cp:lastPrinted>
  <dcterms:created xsi:type="dcterms:W3CDTF">2016-01-27T02:00:48Z</dcterms:created>
  <dcterms:modified xsi:type="dcterms:W3CDTF">2022-03-15T02:35:14Z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