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52" r:id="rId2"/>
    <p:sldId id="453" r:id="rId3"/>
    <p:sldId id="454" r:id="rId4"/>
    <p:sldId id="455" r:id="rId5"/>
    <p:sldId id="456" r:id="rId6"/>
    <p:sldId id="457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84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9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30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1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インターネットの</a:t>
            </a:r>
            <a:br>
              <a:rPr lang="en-US" altLang="ja-JP" dirty="0"/>
            </a:br>
            <a:r>
              <a:rPr lang="ja-JP" altLang="en-US" dirty="0"/>
              <a:t>情報は正しいの？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76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153067" y="1759003"/>
            <a:ext cx="2482496" cy="2088404"/>
            <a:chOff x="2153067" y="1759003"/>
            <a:chExt cx="2482496" cy="2088404"/>
          </a:xfrm>
        </p:grpSpPr>
        <p:sp>
          <p:nvSpPr>
            <p:cNvPr id="22" name="正方形/長方形 21"/>
            <p:cNvSpPr/>
            <p:nvPr/>
          </p:nvSpPr>
          <p:spPr>
            <a:xfrm rot="318078">
              <a:off x="2153067" y="1759003"/>
              <a:ext cx="2482496" cy="1409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 rot="318078">
              <a:off x="2273363" y="1823254"/>
              <a:ext cx="1437469" cy="759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星 16 54"/>
            <p:cNvSpPr/>
            <p:nvPr/>
          </p:nvSpPr>
          <p:spPr>
            <a:xfrm>
              <a:off x="2241725" y="1811914"/>
              <a:ext cx="1011695" cy="681779"/>
            </a:xfrm>
            <a:prstGeom prst="star16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300000">
              <a:off x="2261139" y="2043994"/>
              <a:ext cx="1070556" cy="2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スクープ！</a:t>
              </a: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0116">
              <a:off x="2959820" y="1775385"/>
              <a:ext cx="1064743" cy="1064743"/>
            </a:xfrm>
            <a:prstGeom prst="rect">
              <a:avLst/>
            </a:prstGeom>
          </p:spPr>
        </p:pic>
        <p:grpSp>
          <p:nvGrpSpPr>
            <p:cNvPr id="43" name="グループ化 42"/>
            <p:cNvGrpSpPr/>
            <p:nvPr/>
          </p:nvGrpSpPr>
          <p:grpSpPr>
            <a:xfrm rot="300000">
              <a:off x="3842249" y="2008019"/>
              <a:ext cx="641114" cy="611088"/>
              <a:chOff x="3848946" y="1955218"/>
              <a:chExt cx="641114" cy="611088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3848946" y="1955218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3848946" y="2107990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3848946" y="2260762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3848946" y="2413534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848946" y="2566306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グループ化 71"/>
            <p:cNvGrpSpPr/>
            <p:nvPr/>
          </p:nvGrpSpPr>
          <p:grpSpPr>
            <a:xfrm rot="300000">
              <a:off x="2228271" y="2753778"/>
              <a:ext cx="2235971" cy="305544"/>
              <a:chOff x="3848946" y="1955218"/>
              <a:chExt cx="641114" cy="305544"/>
            </a:xfrm>
          </p:grpSpPr>
          <p:cxnSp>
            <p:nvCxnSpPr>
              <p:cNvPr id="73" name="直線コネクタ 72"/>
              <p:cNvCxnSpPr/>
              <p:nvPr/>
            </p:nvCxnSpPr>
            <p:spPr>
              <a:xfrm>
                <a:off x="3848946" y="1955218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3848946" y="2107990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3848946" y="2260762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二等辺三角形 44"/>
            <p:cNvSpPr/>
            <p:nvPr/>
          </p:nvSpPr>
          <p:spPr>
            <a:xfrm rot="9866540">
              <a:off x="3425354" y="3091091"/>
              <a:ext cx="370552" cy="756316"/>
            </a:xfrm>
            <a:custGeom>
              <a:avLst/>
              <a:gdLst>
                <a:gd name="connsiteX0" fmla="*/ 0 w 420342"/>
                <a:gd name="connsiteY0" fmla="*/ 764475 h 764475"/>
                <a:gd name="connsiteX1" fmla="*/ 231613 w 420342"/>
                <a:gd name="connsiteY1" fmla="*/ 0 h 764475"/>
                <a:gd name="connsiteX2" fmla="*/ 420342 w 420342"/>
                <a:gd name="connsiteY2" fmla="*/ 764475 h 764475"/>
                <a:gd name="connsiteX3" fmla="*/ 0 w 420342"/>
                <a:gd name="connsiteY3" fmla="*/ 764475 h 764475"/>
                <a:gd name="connsiteX0" fmla="*/ 0 w 373225"/>
                <a:gd name="connsiteY0" fmla="*/ 621869 h 764475"/>
                <a:gd name="connsiteX1" fmla="*/ 184496 w 373225"/>
                <a:gd name="connsiteY1" fmla="*/ 0 h 764475"/>
                <a:gd name="connsiteX2" fmla="*/ 373225 w 373225"/>
                <a:gd name="connsiteY2" fmla="*/ 764475 h 764475"/>
                <a:gd name="connsiteX3" fmla="*/ 0 w 373225"/>
                <a:gd name="connsiteY3" fmla="*/ 621869 h 764475"/>
                <a:gd name="connsiteX0" fmla="*/ 0 w 370552"/>
                <a:gd name="connsiteY0" fmla="*/ 621869 h 756316"/>
                <a:gd name="connsiteX1" fmla="*/ 184496 w 370552"/>
                <a:gd name="connsiteY1" fmla="*/ 0 h 756316"/>
                <a:gd name="connsiteX2" fmla="*/ 370552 w 370552"/>
                <a:gd name="connsiteY2" fmla="*/ 756316 h 756316"/>
                <a:gd name="connsiteX3" fmla="*/ 0 w 370552"/>
                <a:gd name="connsiteY3" fmla="*/ 621869 h 7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52" h="756316">
                  <a:moveTo>
                    <a:pt x="0" y="621869"/>
                  </a:moveTo>
                  <a:lnTo>
                    <a:pt x="184496" y="0"/>
                  </a:lnTo>
                  <a:lnTo>
                    <a:pt x="370552" y="756316"/>
                  </a:lnTo>
                  <a:lnTo>
                    <a:pt x="0" y="621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780589"/>
            <a:ext cx="88434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やニュースサイト、まとめサイトなどで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知った情報や噂話を、いつも友達に教えていました。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-3603" y="2833148"/>
            <a:ext cx="3547400" cy="2219796"/>
            <a:chOff x="-3603" y="2833148"/>
            <a:chExt cx="3547400" cy="221979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-3603" y="2902491"/>
              <a:ext cx="3547400" cy="2150453"/>
              <a:chOff x="22593" y="2363930"/>
              <a:chExt cx="2845436" cy="1724919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22593" y="2363930"/>
                <a:ext cx="2665532" cy="1648156"/>
                <a:chOff x="339477" y="2676065"/>
                <a:chExt cx="2665532" cy="1648156"/>
              </a:xfrm>
            </p:grpSpPr>
            <p:sp>
              <p:nvSpPr>
                <p:cNvPr id="4" name="正方形/長方形 3"/>
                <p:cNvSpPr/>
                <p:nvPr/>
              </p:nvSpPr>
              <p:spPr>
                <a:xfrm rot="20983867">
                  <a:off x="456655" y="2785035"/>
                  <a:ext cx="2429547" cy="153918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正方形/長方形 4"/>
                <p:cNvSpPr/>
                <p:nvPr/>
              </p:nvSpPr>
              <p:spPr>
                <a:xfrm rot="20983867">
                  <a:off x="339477" y="2676065"/>
                  <a:ext cx="2429547" cy="46355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テキスト ボックス 6"/>
                <p:cNvSpPr txBox="1"/>
                <p:nvPr/>
              </p:nvSpPr>
              <p:spPr>
                <a:xfrm rot="20983867">
                  <a:off x="889155" y="3213525"/>
                  <a:ext cx="1612395" cy="506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100" b="1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翔</a:t>
                  </a:r>
                  <a:r>
                    <a:rPr lang="en-US" altLang="ja-JP" sz="1100" b="1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@</a:t>
                  </a:r>
                  <a:r>
                    <a:rPr lang="ja-JP" altLang="en-US" sz="1100" b="1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三好</a:t>
                  </a:r>
                  <a:endParaRPr kumimoji="1" lang="en-US" altLang="ja-JP" sz="1100" b="1" dirty="0">
                    <a:solidFill>
                      <a:srgbClr val="675B4B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kumimoji="1" lang="ja-JP" altLang="en-US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○○は来週で最終回らしいよ！</a:t>
                  </a:r>
                  <a:endParaRPr kumimoji="1" lang="en-US" altLang="ja-JP" sz="1200" dirty="0">
                    <a:solidFill>
                      <a:srgbClr val="675B4B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 rot="20983867">
                  <a:off x="998409" y="3731654"/>
                  <a:ext cx="2006600" cy="506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TSURUGI</a:t>
                  </a:r>
                </a:p>
                <a:p>
                  <a:r>
                    <a:rPr kumimoji="1" lang="ja-JP" altLang="en-US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○月</a:t>
                  </a:r>
                  <a:r>
                    <a:rPr kumimoji="1" lang="en-US" altLang="ja-JP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×</a:t>
                  </a:r>
                  <a:r>
                    <a:rPr kumimoji="1" lang="ja-JP" altLang="en-US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日に大地震が来るらしい！的中率</a:t>
                  </a:r>
                  <a:r>
                    <a:rPr kumimoji="1" lang="en-US" altLang="ja-JP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100</a:t>
                  </a:r>
                  <a:r>
                    <a:rPr kumimoji="1" lang="ja-JP" altLang="en-US" sz="1200" dirty="0">
                      <a:solidFill>
                        <a:srgbClr val="675B4B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％！</a:t>
                  </a: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 rot="20983867">
                  <a:off x="2391571" y="3047152"/>
                  <a:ext cx="446204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50" dirty="0">
                      <a:solidFill>
                        <a:schemeClr val="bg1">
                          <a:lumMod val="6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1</a:t>
                  </a:r>
                  <a:r>
                    <a:rPr lang="ja-JP" altLang="en-US" sz="1050" dirty="0">
                      <a:solidFill>
                        <a:schemeClr val="bg1">
                          <a:lumMod val="6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分 </a:t>
                  </a: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 rot="20983867">
                  <a:off x="2507683" y="3554898"/>
                  <a:ext cx="446204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50" dirty="0">
                      <a:solidFill>
                        <a:schemeClr val="bg1">
                          <a:lumMod val="6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5</a:t>
                  </a:r>
                  <a:r>
                    <a:rPr lang="ja-JP" altLang="en-US" sz="1050" dirty="0">
                      <a:solidFill>
                        <a:schemeClr val="bg1">
                          <a:lumMod val="6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分 </a:t>
                  </a:r>
                </a:p>
              </p:txBody>
            </p:sp>
          </p:grpSp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700000">
                <a:off x="257804" y="3651815"/>
                <a:ext cx="437034" cy="437034"/>
              </a:xfrm>
              <a:prstGeom prst="rect">
                <a:avLst/>
              </a:prstGeom>
            </p:spPr>
          </p:pic>
          <p:sp>
            <p:nvSpPr>
              <p:cNvPr id="32" name="二等辺三角形 31"/>
              <p:cNvSpPr/>
              <p:nvPr/>
            </p:nvSpPr>
            <p:spPr>
              <a:xfrm rot="7668138">
                <a:off x="2536410" y="3629017"/>
                <a:ext cx="313766" cy="349473"/>
              </a:xfrm>
              <a:prstGeom prst="triangle">
                <a:avLst>
                  <a:gd name="adj" fmla="val 5510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0000">
              <a:off x="1095637" y="2833148"/>
              <a:ext cx="712318" cy="712318"/>
            </a:xfrm>
            <a:prstGeom prst="rect">
              <a:avLst/>
            </a:prstGeom>
          </p:spPr>
        </p:pic>
        <p:pic>
          <p:nvPicPr>
            <p:cNvPr id="81" name="図 8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57993">
              <a:off x="176204" y="3699872"/>
              <a:ext cx="654965" cy="654965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1195494" y="4788017"/>
            <a:ext cx="2636879" cy="1999551"/>
            <a:chOff x="1195494" y="4788017"/>
            <a:chExt cx="2636879" cy="1999551"/>
          </a:xfrm>
        </p:grpSpPr>
        <p:sp>
          <p:nvSpPr>
            <p:cNvPr id="39" name="円/楕円 38"/>
            <p:cNvSpPr/>
            <p:nvPr/>
          </p:nvSpPr>
          <p:spPr>
            <a:xfrm>
              <a:off x="1195494" y="4788017"/>
              <a:ext cx="1999551" cy="1999551"/>
            </a:xfrm>
            <a:prstGeom prst="ellipse">
              <a:avLst/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20865212">
              <a:off x="1202200" y="4988528"/>
              <a:ext cx="1736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アイドル</a:t>
              </a:r>
              <a:r>
                <a:rPr kumimoji="1" lang="en-US" altLang="ja-JP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</a:t>
              </a:r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</a:t>
              </a:r>
              <a:br>
                <a:rPr kumimoji="1" lang="en-US" altLang="ja-JP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結婚予定！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6" t="24057" r="18853" b="29309"/>
            <a:stretch/>
          </p:blipFill>
          <p:spPr>
            <a:xfrm rot="20825668">
              <a:off x="1560453" y="5375067"/>
              <a:ext cx="1347823" cy="1195813"/>
            </a:xfrm>
            <a:prstGeom prst="rect">
              <a:avLst/>
            </a:prstGeom>
          </p:spPr>
        </p:pic>
        <p:sp>
          <p:nvSpPr>
            <p:cNvPr id="38" name="二等辺三角形 37"/>
            <p:cNvSpPr/>
            <p:nvPr/>
          </p:nvSpPr>
          <p:spPr>
            <a:xfrm rot="5400000">
              <a:off x="3287249" y="5452839"/>
              <a:ext cx="420342" cy="669906"/>
            </a:xfrm>
            <a:prstGeom prst="triangle">
              <a:avLst>
                <a:gd name="adj" fmla="val 551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5830" r="33332" b="23053"/>
          <a:stretch/>
        </p:blipFill>
        <p:spPr>
          <a:xfrm>
            <a:off x="3277623" y="2009182"/>
            <a:ext cx="3333916" cy="523609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331075" y="598955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7" name="テキスト ボックス 46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946018" y="2457933"/>
            <a:ext cx="3110950" cy="1858693"/>
            <a:chOff x="5946018" y="2457933"/>
            <a:chExt cx="3110950" cy="1858693"/>
          </a:xfrm>
        </p:grpSpPr>
        <p:sp>
          <p:nvSpPr>
            <p:cNvPr id="90" name="円/楕円 89"/>
            <p:cNvSpPr/>
            <p:nvPr/>
          </p:nvSpPr>
          <p:spPr>
            <a:xfrm flipH="1">
              <a:off x="6121311" y="4074124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 flipH="1">
              <a:off x="5970643" y="4156697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1" name="雲 31"/>
            <p:cNvSpPr/>
            <p:nvPr/>
          </p:nvSpPr>
          <p:spPr>
            <a:xfrm rot="21402009" flipH="1">
              <a:off x="5946018" y="2457933"/>
              <a:ext cx="3110950" cy="185869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6239907" y="2699944"/>
              <a:ext cx="26746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へえ～！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明日またみんなに</a:t>
              </a:r>
              <a:b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教えてあげよう！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847855" y="114386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うわさばなし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1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03" r="19425" b="19348"/>
          <a:stretch/>
        </p:blipFill>
        <p:spPr>
          <a:xfrm>
            <a:off x="5702300" y="2388812"/>
            <a:ext cx="3479800" cy="45580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133225"/>
            <a:ext cx="884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しかし、ウソや誤った情報も多かったため、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次第に誰も徳島くんの話を信用しなくなってしまいました。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-207029" y="2158413"/>
            <a:ext cx="2804623" cy="1481979"/>
            <a:chOff x="-207029" y="2158413"/>
            <a:chExt cx="2804623" cy="1481979"/>
          </a:xfrm>
        </p:grpSpPr>
        <p:grpSp>
          <p:nvGrpSpPr>
            <p:cNvPr id="58" name="グループ化 57"/>
            <p:cNvGrpSpPr/>
            <p:nvPr/>
          </p:nvGrpSpPr>
          <p:grpSpPr>
            <a:xfrm rot="656608">
              <a:off x="-207029" y="2158413"/>
              <a:ext cx="2804623" cy="1481979"/>
              <a:chOff x="-5223648" y="1664841"/>
              <a:chExt cx="5424994" cy="2961661"/>
            </a:xfrm>
          </p:grpSpPr>
          <p:sp>
            <p:nvSpPr>
              <p:cNvPr id="5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6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テキスト ボックス 60"/>
            <p:cNvSpPr txBox="1"/>
            <p:nvPr/>
          </p:nvSpPr>
          <p:spPr>
            <a:xfrm>
              <a:off x="-203999" y="2537210"/>
              <a:ext cx="2626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どうせ</a:t>
              </a:r>
              <a:br>
                <a:rPr lang="en-US" altLang="ja-JP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またウソだろ？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511574" y="2095673"/>
            <a:ext cx="3463976" cy="2245714"/>
            <a:chOff x="2511574" y="2095673"/>
            <a:chExt cx="3463976" cy="2245714"/>
          </a:xfrm>
        </p:grpSpPr>
        <p:grpSp>
          <p:nvGrpSpPr>
            <p:cNvPr id="62" name="グループ化 61"/>
            <p:cNvGrpSpPr/>
            <p:nvPr/>
          </p:nvGrpSpPr>
          <p:grpSpPr>
            <a:xfrm rot="1890207">
              <a:off x="2511574" y="2095673"/>
              <a:ext cx="3463976" cy="2245714"/>
              <a:chOff x="-5223648" y="1664841"/>
              <a:chExt cx="5424994" cy="2961661"/>
            </a:xfrm>
          </p:grpSpPr>
          <p:sp>
            <p:nvSpPr>
              <p:cNvPr id="6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6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0840" y="1708793"/>
                <a:ext cx="5347867" cy="2869768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テキスト ボックス 64"/>
            <p:cNvSpPr txBox="1"/>
            <p:nvPr/>
          </p:nvSpPr>
          <p:spPr>
            <a:xfrm rot="652307">
              <a:off x="2864708" y="2789520"/>
              <a:ext cx="25759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お前の話</a:t>
              </a:r>
              <a:endParaRPr lang="en-US" altLang="ja-JP" sz="2000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ウソ</a:t>
              </a:r>
              <a:r>
                <a:rPr lang="ja-JP" altLang="en-US" sz="2000" dirty="0" err="1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ばっかじゃん</a:t>
              </a:r>
              <a:r>
                <a:rPr lang="ja-JP" altLang="en-US" sz="20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222603" y="4942683"/>
            <a:ext cx="2728523" cy="1683557"/>
            <a:chOff x="4480141" y="5125787"/>
            <a:chExt cx="2728523" cy="1683557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141" y="5125787"/>
              <a:ext cx="2728523" cy="1683557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4859677" y="5779904"/>
              <a:ext cx="2277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solidFill>
                    <a:schemeClr val="bg1">
                      <a:lumMod val="9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そんなぁ</a:t>
              </a:r>
              <a:r>
                <a:rPr kumimoji="1" lang="en-US" altLang="ja-JP" sz="3200" dirty="0">
                  <a:solidFill>
                    <a:schemeClr val="bg1">
                      <a:lumMod val="9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3200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0030" r="23083" b="26520"/>
          <a:stretch/>
        </p:blipFill>
        <p:spPr>
          <a:xfrm>
            <a:off x="482600" y="3136899"/>
            <a:ext cx="3949700" cy="3860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5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169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なぜ、こうなったのでしょうか？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5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86006" y="1106142"/>
            <a:ext cx="8573005" cy="2515252"/>
            <a:chOff x="286006" y="1106142"/>
            <a:chExt cx="8573005" cy="251525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6006" y="1106142"/>
              <a:ext cx="8573005" cy="2515252"/>
              <a:chOff x="286006" y="1106142"/>
              <a:chExt cx="8573005" cy="2515252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286006" y="1476017"/>
                <a:ext cx="8571987" cy="2145377"/>
              </a:xfrm>
              <a:prstGeom prst="roundRect">
                <a:avLst>
                  <a:gd name="adj" fmla="val 10578"/>
                </a:avLst>
              </a:prstGeom>
              <a:solidFill>
                <a:srgbClr val="AE9070">
                  <a:alpha val="50196"/>
                </a:srgb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434384" y="1945062"/>
                <a:ext cx="5521063" cy="1143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1"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インターネット上には、さまざまな情報が溢れています。</a:t>
                </a:r>
                <a:endParaRPr kumimoji="1"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すべてが正しいわけではなく、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中には、ウソやでたらめ、</a:t>
                </a:r>
                <a:br>
                  <a:rPr lang="en-US" altLang="ja-JP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間違った情報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も混ざっています。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687"/>
              <a:stretch/>
            </p:blipFill>
            <p:spPr bwMode="auto">
              <a:xfrm>
                <a:off x="5747539" y="1106142"/>
                <a:ext cx="3111472" cy="2515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テキスト ボックス 17"/>
            <p:cNvSpPr txBox="1"/>
            <p:nvPr/>
          </p:nvSpPr>
          <p:spPr>
            <a:xfrm>
              <a:off x="4251078" y="1838958"/>
              <a:ext cx="4411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あふ</a:t>
              </a:r>
              <a:endPara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6006" y="4040153"/>
            <a:ext cx="8571987" cy="2045907"/>
            <a:chOff x="286006" y="4040153"/>
            <a:chExt cx="8571987" cy="2045907"/>
          </a:xfrm>
        </p:grpSpPr>
        <p:sp>
          <p:nvSpPr>
            <p:cNvPr id="9" name="角丸四角形 8"/>
            <p:cNvSpPr/>
            <p:nvPr/>
          </p:nvSpPr>
          <p:spPr>
            <a:xfrm>
              <a:off x="286006" y="4040153"/>
              <a:ext cx="8571987" cy="2045907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17300" y="4554676"/>
              <a:ext cx="5775382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kumimoji="1"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で見つけた</a:t>
              </a:r>
              <a:r>
                <a:rPr kumimoji="1"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情報を、</a:t>
              </a:r>
              <a:br>
                <a:rPr kumimoji="1"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1"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なんでも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すぐに信じるのは、とても危険です。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正しい情報なのか、情報源は信頼できるのか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などを、しっかり見極めることが大切です。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ドーナツ 19"/>
          <p:cNvSpPr/>
          <p:nvPr/>
        </p:nvSpPr>
        <p:spPr>
          <a:xfrm>
            <a:off x="192303" y="4796429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8618" r="35479" b="34502"/>
          <a:stretch/>
        </p:blipFill>
        <p:spPr>
          <a:xfrm>
            <a:off x="507999" y="3560573"/>
            <a:ext cx="2510971" cy="343988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71303" y="3254939"/>
            <a:ext cx="2503762" cy="1266155"/>
            <a:chOff x="2271303" y="3254939"/>
            <a:chExt cx="2503762" cy="1266155"/>
          </a:xfrm>
        </p:grpSpPr>
        <p:grpSp>
          <p:nvGrpSpPr>
            <p:cNvPr id="21" name="グループ化 20"/>
            <p:cNvGrpSpPr/>
            <p:nvPr/>
          </p:nvGrpSpPr>
          <p:grpSpPr>
            <a:xfrm rot="299488" flipH="1">
              <a:off x="2497957" y="3254939"/>
              <a:ext cx="2067322" cy="1266155"/>
              <a:chOff x="555096" y="2506772"/>
              <a:chExt cx="3187758" cy="2275217"/>
            </a:xfrm>
            <a:solidFill>
              <a:srgbClr val="004DA0"/>
            </a:solidFill>
          </p:grpSpPr>
          <p:sp>
            <p:nvSpPr>
              <p:cNvPr id="22" name="円/楕円 21"/>
              <p:cNvSpPr/>
              <p:nvPr/>
            </p:nvSpPr>
            <p:spPr>
              <a:xfrm>
                <a:off x="3385947" y="4502273"/>
                <a:ext cx="183843" cy="171239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雲 31"/>
              <p:cNvSpPr/>
              <p:nvPr/>
            </p:nvSpPr>
            <p:spPr>
              <a:xfrm rot="197991">
                <a:off x="555096" y="2506772"/>
                <a:ext cx="3187758" cy="227521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3578505" y="4597854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 rot="462286">
              <a:off x="2271303" y="3576210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この情報は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正しいのかな</a:t>
              </a:r>
            </a:p>
          </p:txBody>
        </p:sp>
      </p:grpSp>
      <p:sp>
        <p:nvSpPr>
          <p:cNvPr id="30" name="乗算記号 29"/>
          <p:cNvSpPr/>
          <p:nvPr/>
        </p:nvSpPr>
        <p:spPr>
          <a:xfrm rot="20932626">
            <a:off x="6468948" y="1571192"/>
            <a:ext cx="2721108" cy="2685964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1444624" y="885397"/>
            <a:ext cx="7566026" cy="336173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229"/>
            <a:ext cx="1996568" cy="19472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6795" y="1507492"/>
            <a:ext cx="6121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わざとでなくても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､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ウソや間違った情報を広めてしまったら、あなたの信用を失ってしまうかもしれません。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情報に振り回されないように、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インターネットを上手に活用しましょう。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-14894" y="4403708"/>
            <a:ext cx="4572000" cy="2240620"/>
            <a:chOff x="-301670" y="3991848"/>
            <a:chExt cx="4572000" cy="2240620"/>
          </a:xfrm>
        </p:grpSpPr>
        <p:sp>
          <p:nvSpPr>
            <p:cNvPr id="26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 rot="21098764">
              <a:off x="-301670" y="4582793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情報が正しいか</a:t>
              </a: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確認しよう！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482389" y="3760694"/>
            <a:ext cx="2482496" cy="1824538"/>
            <a:chOff x="2153067" y="1759003"/>
            <a:chExt cx="2482496" cy="1824538"/>
          </a:xfrm>
        </p:grpSpPr>
        <p:sp>
          <p:nvSpPr>
            <p:cNvPr id="30" name="正方形/長方形 29"/>
            <p:cNvSpPr/>
            <p:nvPr/>
          </p:nvSpPr>
          <p:spPr>
            <a:xfrm rot="318078">
              <a:off x="2153067" y="1759003"/>
              <a:ext cx="2482496" cy="1409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 rot="318078">
              <a:off x="2273363" y="1823254"/>
              <a:ext cx="1437469" cy="759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星 16 31"/>
            <p:cNvSpPr/>
            <p:nvPr/>
          </p:nvSpPr>
          <p:spPr>
            <a:xfrm>
              <a:off x="2241725" y="1811914"/>
              <a:ext cx="1011695" cy="681779"/>
            </a:xfrm>
            <a:prstGeom prst="star16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300000">
              <a:off x="2261139" y="2043994"/>
              <a:ext cx="1070556" cy="2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スクープ！</a:t>
              </a:r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0116">
              <a:off x="2959820" y="1775385"/>
              <a:ext cx="1064743" cy="1064743"/>
            </a:xfrm>
            <a:prstGeom prst="rect">
              <a:avLst/>
            </a:prstGeom>
          </p:spPr>
        </p:pic>
        <p:grpSp>
          <p:nvGrpSpPr>
            <p:cNvPr id="35" name="グループ化 34"/>
            <p:cNvGrpSpPr/>
            <p:nvPr/>
          </p:nvGrpSpPr>
          <p:grpSpPr>
            <a:xfrm rot="300000">
              <a:off x="3842249" y="2008019"/>
              <a:ext cx="641114" cy="611088"/>
              <a:chOff x="3848946" y="1955218"/>
              <a:chExt cx="641114" cy="611088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3848946" y="1955218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3848946" y="2107990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3848946" y="2260762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3848946" y="2413534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848946" y="2566306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グループ化 35"/>
            <p:cNvGrpSpPr/>
            <p:nvPr/>
          </p:nvGrpSpPr>
          <p:grpSpPr>
            <a:xfrm rot="300000">
              <a:off x="2228271" y="2753778"/>
              <a:ext cx="2235971" cy="305544"/>
              <a:chOff x="3848946" y="1955218"/>
              <a:chExt cx="641114" cy="305544"/>
            </a:xfrm>
          </p:grpSpPr>
          <p:cxnSp>
            <p:nvCxnSpPr>
              <p:cNvPr id="38" name="直線コネクタ 37"/>
              <p:cNvCxnSpPr/>
              <p:nvPr/>
            </p:nvCxnSpPr>
            <p:spPr>
              <a:xfrm>
                <a:off x="3848946" y="1955218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3848946" y="2107990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3848946" y="2260762"/>
                <a:ext cx="641114" cy="0"/>
              </a:xfrm>
              <a:prstGeom prst="line">
                <a:avLst/>
              </a:prstGeom>
              <a:ln w="28575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二等辺三角形 44"/>
            <p:cNvSpPr/>
            <p:nvPr/>
          </p:nvSpPr>
          <p:spPr>
            <a:xfrm rot="13187733" flipH="1">
              <a:off x="2376430" y="2938681"/>
              <a:ext cx="338055" cy="644860"/>
            </a:xfrm>
            <a:custGeom>
              <a:avLst/>
              <a:gdLst>
                <a:gd name="connsiteX0" fmla="*/ 0 w 420342"/>
                <a:gd name="connsiteY0" fmla="*/ 764475 h 764475"/>
                <a:gd name="connsiteX1" fmla="*/ 231613 w 420342"/>
                <a:gd name="connsiteY1" fmla="*/ 0 h 764475"/>
                <a:gd name="connsiteX2" fmla="*/ 420342 w 420342"/>
                <a:gd name="connsiteY2" fmla="*/ 764475 h 764475"/>
                <a:gd name="connsiteX3" fmla="*/ 0 w 420342"/>
                <a:gd name="connsiteY3" fmla="*/ 764475 h 764475"/>
                <a:gd name="connsiteX0" fmla="*/ 0 w 373225"/>
                <a:gd name="connsiteY0" fmla="*/ 621869 h 764475"/>
                <a:gd name="connsiteX1" fmla="*/ 184496 w 373225"/>
                <a:gd name="connsiteY1" fmla="*/ 0 h 764475"/>
                <a:gd name="connsiteX2" fmla="*/ 373225 w 373225"/>
                <a:gd name="connsiteY2" fmla="*/ 764475 h 764475"/>
                <a:gd name="connsiteX3" fmla="*/ 0 w 373225"/>
                <a:gd name="connsiteY3" fmla="*/ 621869 h 764475"/>
                <a:gd name="connsiteX0" fmla="*/ 0 w 370552"/>
                <a:gd name="connsiteY0" fmla="*/ 621869 h 756316"/>
                <a:gd name="connsiteX1" fmla="*/ 184496 w 370552"/>
                <a:gd name="connsiteY1" fmla="*/ 0 h 756316"/>
                <a:gd name="connsiteX2" fmla="*/ 370552 w 370552"/>
                <a:gd name="connsiteY2" fmla="*/ 756316 h 756316"/>
                <a:gd name="connsiteX3" fmla="*/ 0 w 370552"/>
                <a:gd name="connsiteY3" fmla="*/ 621869 h 756316"/>
                <a:gd name="connsiteX0" fmla="*/ 0 w 336426"/>
                <a:gd name="connsiteY0" fmla="*/ 621869 h 929826"/>
                <a:gd name="connsiteX1" fmla="*/ 184496 w 336426"/>
                <a:gd name="connsiteY1" fmla="*/ 0 h 929826"/>
                <a:gd name="connsiteX2" fmla="*/ 336426 w 336426"/>
                <a:gd name="connsiteY2" fmla="*/ 929827 h 929826"/>
                <a:gd name="connsiteX3" fmla="*/ 0 w 336426"/>
                <a:gd name="connsiteY3" fmla="*/ 621869 h 929826"/>
                <a:gd name="connsiteX0" fmla="*/ 0 w 338055"/>
                <a:gd name="connsiteY0" fmla="*/ 596078 h 929827"/>
                <a:gd name="connsiteX1" fmla="*/ 186125 w 338055"/>
                <a:gd name="connsiteY1" fmla="*/ 0 h 929827"/>
                <a:gd name="connsiteX2" fmla="*/ 338055 w 338055"/>
                <a:gd name="connsiteY2" fmla="*/ 929827 h 929827"/>
                <a:gd name="connsiteX3" fmla="*/ 0 w 338055"/>
                <a:gd name="connsiteY3" fmla="*/ 596078 h 92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055" h="929827">
                  <a:moveTo>
                    <a:pt x="0" y="596078"/>
                  </a:moveTo>
                  <a:lnTo>
                    <a:pt x="186125" y="0"/>
                  </a:lnTo>
                  <a:lnTo>
                    <a:pt x="338055" y="929827"/>
                  </a:lnTo>
                  <a:lnTo>
                    <a:pt x="0" y="59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6580238" y="4685180"/>
            <a:ext cx="2444683" cy="1999551"/>
            <a:chOff x="750362" y="4788017"/>
            <a:chExt cx="2444683" cy="1999551"/>
          </a:xfrm>
        </p:grpSpPr>
        <p:sp>
          <p:nvSpPr>
            <p:cNvPr id="50" name="二等辺三角形 49"/>
            <p:cNvSpPr/>
            <p:nvPr/>
          </p:nvSpPr>
          <p:spPr>
            <a:xfrm rot="15300000">
              <a:off x="875144" y="5779357"/>
              <a:ext cx="420342" cy="669906"/>
            </a:xfrm>
            <a:prstGeom prst="triangle">
              <a:avLst>
                <a:gd name="adj" fmla="val 551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195494" y="4788017"/>
              <a:ext cx="1999551" cy="1999551"/>
            </a:xfrm>
            <a:prstGeom prst="ellipse">
              <a:avLst/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20865212">
              <a:off x="1202200" y="4988528"/>
              <a:ext cx="1736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アイドル</a:t>
              </a:r>
              <a:r>
                <a:rPr kumimoji="1" lang="en-US" altLang="ja-JP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</a:t>
              </a:r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</a:t>
              </a:r>
              <a:br>
                <a:rPr kumimoji="1" lang="en-US" altLang="ja-JP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1400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結婚予定！</a:t>
              </a: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6" t="24057" r="18853" b="29309"/>
            <a:stretch/>
          </p:blipFill>
          <p:spPr>
            <a:xfrm rot="20825668">
              <a:off x="1560453" y="5375067"/>
              <a:ext cx="1347823" cy="1195813"/>
            </a:xfrm>
            <a:prstGeom prst="rect">
              <a:avLst/>
            </a:prstGeom>
          </p:spPr>
        </p:pic>
      </p:grp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22865" r="25758" b="25886"/>
          <a:stretch/>
        </p:blipFill>
        <p:spPr>
          <a:xfrm>
            <a:off x="2857500" y="3479800"/>
            <a:ext cx="3124200" cy="405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7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322</Words>
  <PresentationFormat>画面に合わせる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 話 インターネットの 情報は正しいの？</vt:lpstr>
      <vt:lpstr>1. インターネットの情報は正しいの？</vt:lpstr>
      <vt:lpstr>1. インターネットの情報は正しいの？</vt:lpstr>
      <vt:lpstr>1. インターネットの情報は正しいの？</vt:lpstr>
      <vt:lpstr>1. インターネットの情報は正しいの？</vt:lpstr>
      <vt:lpstr>1. インターネットの情報は正しいの？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