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97" r:id="rId2"/>
    <p:sldId id="498" r:id="rId3"/>
    <p:sldId id="499" r:id="rId4"/>
    <p:sldId id="500" r:id="rId5"/>
    <p:sldId id="501" r:id="rId6"/>
    <p:sldId id="502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7634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31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717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9172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4724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368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microsoft.com/office/2007/relationships/hdphoto" Target="../media/hdphoto8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7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インターネットを</a:t>
            </a:r>
            <a:br>
              <a:rPr lang="en-US" altLang="ja-JP" dirty="0"/>
            </a:br>
            <a:r>
              <a:rPr lang="ja-JP" altLang="en-US" dirty="0"/>
              <a:t>使うときのルール</a:t>
            </a: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211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正方形/長方形 29"/>
          <p:cNvSpPr/>
          <p:nvPr/>
        </p:nvSpPr>
        <p:spPr>
          <a:xfrm rot="5400000" flipV="1">
            <a:off x="3573687" y="986496"/>
            <a:ext cx="5482140" cy="6849220"/>
          </a:xfrm>
          <a:prstGeom prst="flowChartManualInpu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283"/>
          <a:stretch/>
        </p:blipFill>
        <p:spPr>
          <a:xfrm>
            <a:off x="6197573" y="1199823"/>
            <a:ext cx="3716865" cy="300012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33" t="24255" r="17465" b="17363"/>
          <a:stretch/>
        </p:blipFill>
        <p:spPr>
          <a:xfrm>
            <a:off x="-130629" y="2585553"/>
            <a:ext cx="4000693" cy="4423571"/>
          </a:xfrm>
          <a:prstGeom prst="rect">
            <a:avLst/>
          </a:prstGeom>
        </p:spPr>
      </p:pic>
      <p:sp>
        <p:nvSpPr>
          <p:cNvPr id="135" name="正方形/長方形 29"/>
          <p:cNvSpPr/>
          <p:nvPr/>
        </p:nvSpPr>
        <p:spPr>
          <a:xfrm rot="5400000" flipV="1">
            <a:off x="4566111" y="1908038"/>
            <a:ext cx="3220391" cy="6953733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75"/>
              <a:gd name="connsiteY0" fmla="*/ 1172 h 10000"/>
              <a:gd name="connsiteX1" fmla="*/ 10575 w 10575"/>
              <a:gd name="connsiteY1" fmla="*/ 0 h 10000"/>
              <a:gd name="connsiteX2" fmla="*/ 10575 w 10575"/>
              <a:gd name="connsiteY2" fmla="*/ 10000 h 10000"/>
              <a:gd name="connsiteX3" fmla="*/ 575 w 10575"/>
              <a:gd name="connsiteY3" fmla="*/ 10000 h 10000"/>
              <a:gd name="connsiteX4" fmla="*/ 0 w 10575"/>
              <a:gd name="connsiteY4" fmla="*/ 1172 h 10000"/>
              <a:gd name="connsiteX0" fmla="*/ 0 w 10623"/>
              <a:gd name="connsiteY0" fmla="*/ 1236 h 10064"/>
              <a:gd name="connsiteX1" fmla="*/ 10623 w 10623"/>
              <a:gd name="connsiteY1" fmla="*/ 0 h 10064"/>
              <a:gd name="connsiteX2" fmla="*/ 10575 w 10623"/>
              <a:gd name="connsiteY2" fmla="*/ 10064 h 10064"/>
              <a:gd name="connsiteX3" fmla="*/ 575 w 10623"/>
              <a:gd name="connsiteY3" fmla="*/ 10064 h 10064"/>
              <a:gd name="connsiteX4" fmla="*/ 0 w 10623"/>
              <a:gd name="connsiteY4" fmla="*/ 1236 h 10064"/>
              <a:gd name="connsiteX0" fmla="*/ 0 w 10623"/>
              <a:gd name="connsiteY0" fmla="*/ 1236 h 10064"/>
              <a:gd name="connsiteX1" fmla="*/ 10623 w 10623"/>
              <a:gd name="connsiteY1" fmla="*/ 0 h 10064"/>
              <a:gd name="connsiteX2" fmla="*/ 10575 w 10623"/>
              <a:gd name="connsiteY2" fmla="*/ 10064 h 10064"/>
              <a:gd name="connsiteX3" fmla="*/ 3496 w 10623"/>
              <a:gd name="connsiteY3" fmla="*/ 10000 h 10064"/>
              <a:gd name="connsiteX4" fmla="*/ 0 w 10623"/>
              <a:gd name="connsiteY4" fmla="*/ 1236 h 10064"/>
              <a:gd name="connsiteX0" fmla="*/ 0 w 10623"/>
              <a:gd name="connsiteY0" fmla="*/ 1236 h 10170"/>
              <a:gd name="connsiteX1" fmla="*/ 10623 w 10623"/>
              <a:gd name="connsiteY1" fmla="*/ 0 h 10170"/>
              <a:gd name="connsiteX2" fmla="*/ 10575 w 10623"/>
              <a:gd name="connsiteY2" fmla="*/ 10064 h 10170"/>
              <a:gd name="connsiteX3" fmla="*/ 1437 w 10623"/>
              <a:gd name="connsiteY3" fmla="*/ 10170 h 10170"/>
              <a:gd name="connsiteX4" fmla="*/ 0 w 10623"/>
              <a:gd name="connsiteY4" fmla="*/ 1236 h 1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23" h="10170">
                <a:moveTo>
                  <a:pt x="0" y="1236"/>
                </a:moveTo>
                <a:lnTo>
                  <a:pt x="10623" y="0"/>
                </a:lnTo>
                <a:cubicBezTo>
                  <a:pt x="10607" y="3355"/>
                  <a:pt x="10591" y="6709"/>
                  <a:pt x="10575" y="10064"/>
                </a:cubicBezTo>
                <a:lnTo>
                  <a:pt x="1437" y="10170"/>
                </a:lnTo>
                <a:cubicBezTo>
                  <a:pt x="1245" y="7227"/>
                  <a:pt x="192" y="4179"/>
                  <a:pt x="0" y="1236"/>
                </a:cubicBezTo>
                <a:close/>
              </a:path>
            </a:pathLst>
          </a:cu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スマートフォンを買ってもらって以来、眉山さんは、</a:t>
            </a:r>
            <a:b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や友達とのメッセージのやり取り、ゲームなどに夢中です。</a:t>
            </a:r>
            <a:endParaRPr kumimoji="1" lang="ja-JP" altLang="en-US" sz="2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461974" y="3930391"/>
            <a:ext cx="762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solidFill>
                  <a:srgbClr val="80725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夜</a:t>
            </a: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3670478" y="3226318"/>
            <a:ext cx="762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solidFill>
                  <a:srgbClr val="80725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昼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2304629" y="2027128"/>
            <a:ext cx="1265896" cy="1308861"/>
            <a:chOff x="2546003" y="1723870"/>
            <a:chExt cx="1265896" cy="1308861"/>
          </a:xfrm>
        </p:grpSpPr>
        <p:sp>
          <p:nvSpPr>
            <p:cNvPr id="16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フリーフォーム 30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32" name="フリーフォーム 31"/>
            <p:cNvSpPr/>
            <p:nvPr/>
          </p:nvSpPr>
          <p:spPr>
            <a:xfrm rot="12660000">
              <a:off x="3068108" y="2394471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grpSp>
        <p:nvGrpSpPr>
          <p:cNvPr id="128" name="グループ化 127"/>
          <p:cNvGrpSpPr/>
          <p:nvPr/>
        </p:nvGrpSpPr>
        <p:grpSpPr>
          <a:xfrm>
            <a:off x="56162" y="6384423"/>
            <a:ext cx="232210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129" name="テキスト ボックス 128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眉山（びざん</a:t>
              </a:r>
              <a:r>
                <a:rPr kumimoji="1"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）さん</a:t>
              </a:r>
            </a:p>
          </p:txBody>
        </p:sp>
        <p:sp>
          <p:nvSpPr>
            <p:cNvPr id="130" name="正方形/長方形 129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1" name="正方形/長方形 130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2" name="正方形/長方形 131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2641123" y="1801507"/>
            <a:ext cx="7205152" cy="5404955"/>
            <a:chOff x="2641123" y="1801507"/>
            <a:chExt cx="7205152" cy="5404955"/>
          </a:xfrm>
        </p:grpSpPr>
        <p:cxnSp>
          <p:nvCxnSpPr>
            <p:cNvPr id="11" name="直線コネクタ 10"/>
            <p:cNvCxnSpPr/>
            <p:nvPr/>
          </p:nvCxnSpPr>
          <p:spPr>
            <a:xfrm flipH="1">
              <a:off x="2641123" y="1801507"/>
              <a:ext cx="1424034" cy="5404955"/>
            </a:xfrm>
            <a:prstGeom prst="line">
              <a:avLst/>
            </a:prstGeom>
            <a:ln w="38100">
              <a:solidFill>
                <a:srgbClr val="9C8D78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>
              <a:off x="3552246" y="3803284"/>
              <a:ext cx="6294029" cy="448062"/>
            </a:xfrm>
            <a:prstGeom prst="line">
              <a:avLst/>
            </a:prstGeom>
            <a:ln w="38100">
              <a:solidFill>
                <a:srgbClr val="9C8D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" name="グループ化 204"/>
          <p:cNvGrpSpPr/>
          <p:nvPr/>
        </p:nvGrpSpPr>
        <p:grpSpPr>
          <a:xfrm>
            <a:off x="4137949" y="2141267"/>
            <a:ext cx="1265896" cy="1308861"/>
            <a:chOff x="2546003" y="1723870"/>
            <a:chExt cx="1265896" cy="1308861"/>
          </a:xfrm>
        </p:grpSpPr>
        <p:sp>
          <p:nvSpPr>
            <p:cNvPr id="206" name="円/楕円 20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207" name="テキスト ボックス 206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8" name="テキスト ボックス 207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9" name="テキスト ボックス 208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0" name="テキスト ボックス 209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1" name="テキスト ボックス 210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2" name="テキスト ボックス 211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3" name="テキスト ボックス 212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4" name="テキスト ボックス 213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5" name="テキスト ボックス 214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6" name="テキスト ボックス 215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7" name="テキスト ボックス 216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8" name="テキスト ボックス 217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9" name="フリーフォーム 218"/>
            <p:cNvSpPr/>
            <p:nvPr/>
          </p:nvSpPr>
          <p:spPr>
            <a:xfrm flipV="1">
              <a:off x="3160420" y="2376343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220" name="フリーフォーム 219"/>
            <p:cNvSpPr/>
            <p:nvPr/>
          </p:nvSpPr>
          <p:spPr>
            <a:xfrm rot="12660000">
              <a:off x="3292820" y="2114166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rgbClr val="ED7D31"/>
              </a:solidFill>
            </a:ln>
            <a:scene3d>
              <a:camera prst="orthographicFront">
                <a:rot lat="0" lon="0" rev="96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221" name="円/楕円 220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grpSp>
        <p:nvGrpSpPr>
          <p:cNvPr id="239" name="グループ化 238"/>
          <p:cNvGrpSpPr/>
          <p:nvPr/>
        </p:nvGrpSpPr>
        <p:grpSpPr>
          <a:xfrm>
            <a:off x="3701102" y="4459681"/>
            <a:ext cx="1265896" cy="1308861"/>
            <a:chOff x="2546003" y="1723870"/>
            <a:chExt cx="1265896" cy="1308861"/>
          </a:xfrm>
        </p:grpSpPr>
        <p:sp>
          <p:nvSpPr>
            <p:cNvPr id="240" name="円/楕円 239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241" name="テキスト ボックス 240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2" name="テキスト ボックス 241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3" name="テキスト ボックス 242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4" name="テキスト ボックス 243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5" name="テキスト ボックス 244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6" name="テキスト ボックス 245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7" name="テキスト ボックス 246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8" name="テキスト ボックス 247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9" name="テキスト ボックス 248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0" name="テキスト ボックス 249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1" name="テキスト ボックス 250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2" name="テキスト ボックス 251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3" name="フリーフォーム 252"/>
            <p:cNvSpPr/>
            <p:nvPr/>
          </p:nvSpPr>
          <p:spPr>
            <a:xfrm flipV="1">
              <a:off x="3354150" y="2063085"/>
              <a:ext cx="45719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254" name="フリーフォーム 253"/>
            <p:cNvSpPr/>
            <p:nvPr/>
          </p:nvSpPr>
          <p:spPr>
            <a:xfrm rot="12660000">
              <a:off x="3015699" y="2104433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rgbClr val="ED7D31"/>
              </a:solidFill>
            </a:ln>
            <a:scene3d>
              <a:camera prst="orthographicFront">
                <a:rot lat="0" lon="0" rev="156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255" name="円/楕円 254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256" name="テキスト ボックス 255"/>
          <p:cNvSpPr txBox="1"/>
          <p:nvPr/>
        </p:nvSpPr>
        <p:spPr>
          <a:xfrm>
            <a:off x="2784903" y="3426303"/>
            <a:ext cx="762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>
                <a:solidFill>
                  <a:srgbClr val="80725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朝</a:t>
            </a:r>
            <a:endParaRPr kumimoji="1" lang="ja-JP" altLang="en-US" sz="3600" dirty="0">
              <a:solidFill>
                <a:srgbClr val="80725E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59" name="図 25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4252"/>
          <a:stretch/>
        </p:blipFill>
        <p:spPr>
          <a:xfrm>
            <a:off x="4514486" y="3707034"/>
            <a:ext cx="4571783" cy="3463024"/>
          </a:xfrm>
          <a:prstGeom prst="rect">
            <a:avLst/>
          </a:prstGeom>
        </p:spPr>
      </p:pic>
      <p:grpSp>
        <p:nvGrpSpPr>
          <p:cNvPr id="5" name="グループ化 4"/>
          <p:cNvGrpSpPr/>
          <p:nvPr/>
        </p:nvGrpSpPr>
        <p:grpSpPr>
          <a:xfrm>
            <a:off x="5518698" y="1328574"/>
            <a:ext cx="2102981" cy="1411297"/>
            <a:chOff x="5518698" y="1328574"/>
            <a:chExt cx="2102981" cy="1411297"/>
          </a:xfrm>
        </p:grpSpPr>
        <p:grpSp>
          <p:nvGrpSpPr>
            <p:cNvPr id="139" name="グループ化 138"/>
            <p:cNvGrpSpPr/>
            <p:nvPr/>
          </p:nvGrpSpPr>
          <p:grpSpPr>
            <a:xfrm rot="21414378">
              <a:off x="5518698" y="1647096"/>
              <a:ext cx="2102981" cy="1092775"/>
              <a:chOff x="369689" y="2682597"/>
              <a:chExt cx="3479339" cy="1963661"/>
            </a:xfrm>
            <a:solidFill>
              <a:schemeClr val="accent2"/>
            </a:solidFill>
          </p:grpSpPr>
          <p:sp>
            <p:nvSpPr>
              <p:cNvPr id="141" name="円/楕円 140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円/楕円 143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8" name="グループ化 147"/>
            <p:cNvGrpSpPr/>
            <p:nvPr/>
          </p:nvGrpSpPr>
          <p:grpSpPr>
            <a:xfrm>
              <a:off x="5806276" y="1328574"/>
              <a:ext cx="1693298" cy="1176094"/>
              <a:chOff x="466053" y="1665620"/>
              <a:chExt cx="3500831" cy="2431532"/>
            </a:xfrm>
          </p:grpSpPr>
          <p:pic>
            <p:nvPicPr>
              <p:cNvPr id="149" name="図 148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66053" y="1665620"/>
                <a:ext cx="3500831" cy="2419329"/>
              </a:xfrm>
              <a:prstGeom prst="rect">
                <a:avLst/>
              </a:prstGeom>
            </p:spPr>
          </p:pic>
          <p:sp>
            <p:nvSpPr>
              <p:cNvPr id="150" name="フリーフォーム 149"/>
              <p:cNvSpPr/>
              <p:nvPr/>
            </p:nvSpPr>
            <p:spPr>
              <a:xfrm>
                <a:off x="1033382" y="2285950"/>
                <a:ext cx="1960093" cy="1811202"/>
              </a:xfrm>
              <a:custGeom>
                <a:avLst/>
                <a:gdLst>
                  <a:gd name="connsiteX0" fmla="*/ 464457 w 3004457"/>
                  <a:gd name="connsiteY0" fmla="*/ 0 h 2322286"/>
                  <a:gd name="connsiteX1" fmla="*/ 0 w 3004457"/>
                  <a:gd name="connsiteY1" fmla="*/ 2249714 h 2322286"/>
                  <a:gd name="connsiteX2" fmla="*/ 2685142 w 3004457"/>
                  <a:gd name="connsiteY2" fmla="*/ 2322286 h 2322286"/>
                  <a:gd name="connsiteX3" fmla="*/ 3004457 w 3004457"/>
                  <a:gd name="connsiteY3" fmla="*/ 333829 h 2322286"/>
                  <a:gd name="connsiteX4" fmla="*/ 464457 w 3004457"/>
                  <a:gd name="connsiteY4" fmla="*/ 0 h 2322286"/>
                  <a:gd name="connsiteX0" fmla="*/ 473982 w 3013982"/>
                  <a:gd name="connsiteY0" fmla="*/ 0 h 2330677"/>
                  <a:gd name="connsiteX1" fmla="*/ 0 w 3013982"/>
                  <a:gd name="connsiteY1" fmla="*/ 2330677 h 2330677"/>
                  <a:gd name="connsiteX2" fmla="*/ 2694667 w 3013982"/>
                  <a:gd name="connsiteY2" fmla="*/ 2322286 h 2330677"/>
                  <a:gd name="connsiteX3" fmla="*/ 3013982 w 3013982"/>
                  <a:gd name="connsiteY3" fmla="*/ 333829 h 2330677"/>
                  <a:gd name="connsiteX4" fmla="*/ 473982 w 3013982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694667 w 3118757"/>
                  <a:gd name="connsiteY2" fmla="*/ 2322286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847067 w 3118757"/>
                  <a:gd name="connsiteY2" fmla="*/ 2312761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535895 w 3118757"/>
                  <a:gd name="connsiteY0" fmla="*/ 0 h 2473552"/>
                  <a:gd name="connsiteX1" fmla="*/ 0 w 3118757"/>
                  <a:gd name="connsiteY1" fmla="*/ 2473552 h 2473552"/>
                  <a:gd name="connsiteX2" fmla="*/ 2847067 w 3118757"/>
                  <a:gd name="connsiteY2" fmla="*/ 2455636 h 2473552"/>
                  <a:gd name="connsiteX3" fmla="*/ 3118757 w 3118757"/>
                  <a:gd name="connsiteY3" fmla="*/ 352879 h 2473552"/>
                  <a:gd name="connsiteX4" fmla="*/ 535895 w 3118757"/>
                  <a:gd name="connsiteY4" fmla="*/ 0 h 2473552"/>
                  <a:gd name="connsiteX0" fmla="*/ 642575 w 3118757"/>
                  <a:gd name="connsiteY0" fmla="*/ 0 h 2961232"/>
                  <a:gd name="connsiteX1" fmla="*/ 0 w 3118757"/>
                  <a:gd name="connsiteY1" fmla="*/ 2961232 h 2961232"/>
                  <a:gd name="connsiteX2" fmla="*/ 2847067 w 3118757"/>
                  <a:gd name="connsiteY2" fmla="*/ 2943316 h 2961232"/>
                  <a:gd name="connsiteX3" fmla="*/ 3118757 w 3118757"/>
                  <a:gd name="connsiteY3" fmla="*/ 840559 h 2961232"/>
                  <a:gd name="connsiteX4" fmla="*/ 642575 w 3118757"/>
                  <a:gd name="connsiteY4" fmla="*/ 0 h 2961232"/>
                  <a:gd name="connsiteX0" fmla="*/ 64257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64257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7"/>
                  <a:gd name="connsiteX1" fmla="*/ 0 w 3210197"/>
                  <a:gd name="connsiteY1" fmla="*/ 2961232 h 2963867"/>
                  <a:gd name="connsiteX2" fmla="*/ 2826515 w 3210197"/>
                  <a:gd name="connsiteY2" fmla="*/ 2963867 h 2963867"/>
                  <a:gd name="connsiteX3" fmla="*/ 3210197 w 3210197"/>
                  <a:gd name="connsiteY3" fmla="*/ 307159 h 2963867"/>
                  <a:gd name="connsiteX4" fmla="*/ 596855 w 3210197"/>
                  <a:gd name="connsiteY4" fmla="*/ 0 h 2963867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9"/>
                  <a:gd name="connsiteX1" fmla="*/ 0 w 3210197"/>
                  <a:gd name="connsiteY1" fmla="*/ 2961232 h 2963869"/>
                  <a:gd name="connsiteX2" fmla="*/ 2840217 w 3210197"/>
                  <a:gd name="connsiteY2" fmla="*/ 2963869 h 2963869"/>
                  <a:gd name="connsiteX3" fmla="*/ 3210197 w 3210197"/>
                  <a:gd name="connsiteY3" fmla="*/ 307159 h 2963869"/>
                  <a:gd name="connsiteX4" fmla="*/ 596855 w 3210197"/>
                  <a:gd name="connsiteY4" fmla="*/ 0 h 2963869"/>
                  <a:gd name="connsiteX0" fmla="*/ 596855 w 3173659"/>
                  <a:gd name="connsiteY0" fmla="*/ 0 h 2963869"/>
                  <a:gd name="connsiteX1" fmla="*/ 0 w 3173659"/>
                  <a:gd name="connsiteY1" fmla="*/ 2961232 h 2963869"/>
                  <a:gd name="connsiteX2" fmla="*/ 2840217 w 3173659"/>
                  <a:gd name="connsiteY2" fmla="*/ 2963869 h 2963869"/>
                  <a:gd name="connsiteX3" fmla="*/ 3173659 w 3173659"/>
                  <a:gd name="connsiteY3" fmla="*/ 307159 h 2963869"/>
                  <a:gd name="connsiteX4" fmla="*/ 596855 w 3173659"/>
                  <a:gd name="connsiteY4" fmla="*/ 0 h 2963869"/>
                  <a:gd name="connsiteX0" fmla="*/ 596855 w 3137121"/>
                  <a:gd name="connsiteY0" fmla="*/ 0 h 2963869"/>
                  <a:gd name="connsiteX1" fmla="*/ 0 w 3137121"/>
                  <a:gd name="connsiteY1" fmla="*/ 2961232 h 2963869"/>
                  <a:gd name="connsiteX2" fmla="*/ 2840217 w 3137121"/>
                  <a:gd name="connsiteY2" fmla="*/ 2963869 h 2963869"/>
                  <a:gd name="connsiteX3" fmla="*/ 3137121 w 3137121"/>
                  <a:gd name="connsiteY3" fmla="*/ 311726 h 2963869"/>
                  <a:gd name="connsiteX4" fmla="*/ 596855 w 3137121"/>
                  <a:gd name="connsiteY4" fmla="*/ 0 h 2963869"/>
                  <a:gd name="connsiteX0" fmla="*/ 596855 w 3191928"/>
                  <a:gd name="connsiteY0" fmla="*/ 0 h 2963869"/>
                  <a:gd name="connsiteX1" fmla="*/ 0 w 3191928"/>
                  <a:gd name="connsiteY1" fmla="*/ 2961232 h 2963869"/>
                  <a:gd name="connsiteX2" fmla="*/ 2840217 w 3191928"/>
                  <a:gd name="connsiteY2" fmla="*/ 2963869 h 2963869"/>
                  <a:gd name="connsiteX3" fmla="*/ 3191928 w 3191928"/>
                  <a:gd name="connsiteY3" fmla="*/ 311726 h 2963869"/>
                  <a:gd name="connsiteX4" fmla="*/ 596855 w 3191928"/>
                  <a:gd name="connsiteY4" fmla="*/ 0 h 2963869"/>
                  <a:gd name="connsiteX0" fmla="*/ 596855 w 3207515"/>
                  <a:gd name="connsiteY0" fmla="*/ 0 h 2963869"/>
                  <a:gd name="connsiteX1" fmla="*/ 0 w 3207515"/>
                  <a:gd name="connsiteY1" fmla="*/ 2961232 h 2963869"/>
                  <a:gd name="connsiteX2" fmla="*/ 2840217 w 3207515"/>
                  <a:gd name="connsiteY2" fmla="*/ 2963869 h 2963869"/>
                  <a:gd name="connsiteX3" fmla="*/ 3207515 w 3207515"/>
                  <a:gd name="connsiteY3" fmla="*/ 116890 h 2963869"/>
                  <a:gd name="connsiteX4" fmla="*/ 596855 w 3207515"/>
                  <a:gd name="connsiteY4" fmla="*/ 0 h 2963869"/>
                  <a:gd name="connsiteX0" fmla="*/ 628028 w 3207515"/>
                  <a:gd name="connsiteY0" fmla="*/ 0 h 2963869"/>
                  <a:gd name="connsiteX1" fmla="*/ 0 w 3207515"/>
                  <a:gd name="connsiteY1" fmla="*/ 2961232 h 2963869"/>
                  <a:gd name="connsiteX2" fmla="*/ 2840217 w 3207515"/>
                  <a:gd name="connsiteY2" fmla="*/ 2963869 h 2963869"/>
                  <a:gd name="connsiteX3" fmla="*/ 3207515 w 3207515"/>
                  <a:gd name="connsiteY3" fmla="*/ 116890 h 2963869"/>
                  <a:gd name="connsiteX4" fmla="*/ 628028 w 3207515"/>
                  <a:gd name="connsiteY4" fmla="*/ 0 h 2963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7515" h="2963869">
                    <a:moveTo>
                      <a:pt x="628028" y="0"/>
                    </a:moveTo>
                    <a:lnTo>
                      <a:pt x="0" y="2961232"/>
                    </a:lnTo>
                    <a:lnTo>
                      <a:pt x="2840217" y="2963869"/>
                    </a:lnTo>
                    <a:lnTo>
                      <a:pt x="3207515" y="116890"/>
                    </a:lnTo>
                    <a:lnTo>
                      <a:pt x="628028" y="0"/>
                    </a:lnTo>
                    <a:close/>
                  </a:path>
                </a:pathLst>
              </a:custGeom>
              <a:solidFill>
                <a:srgbClr val="E6E3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rgbClr val="494138"/>
                  </a:solidFill>
                </a:endParaRPr>
              </a:p>
            </p:txBody>
          </p:sp>
        </p:grpSp>
        <p:pic>
          <p:nvPicPr>
            <p:cNvPr id="88" name="図 8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0" t="-1" r="23347" b="39397"/>
            <a:stretch/>
          </p:blipFill>
          <p:spPr>
            <a:xfrm>
              <a:off x="6141095" y="1624338"/>
              <a:ext cx="839693" cy="923543"/>
            </a:xfrm>
            <a:prstGeom prst="rect">
              <a:avLst/>
            </a:prstGeom>
            <a:ln>
              <a:noFill/>
            </a:ln>
            <a:scene3d>
              <a:camera prst="perspectiveHeroicExtremeLeftFacing">
                <a:rot lat="20869338" lon="1464523" rev="21016444"/>
              </a:camera>
              <a:lightRig rig="threePt" dir="t"/>
            </a:scene3d>
          </p:spPr>
        </p:pic>
        <p:sp>
          <p:nvSpPr>
            <p:cNvPr id="89" name="二等辺三角形 37"/>
            <p:cNvSpPr/>
            <p:nvPr/>
          </p:nvSpPr>
          <p:spPr>
            <a:xfrm rot="16200000">
              <a:off x="6441098" y="2106921"/>
              <a:ext cx="108123" cy="897942"/>
            </a:xfrm>
            <a:custGeom>
              <a:avLst/>
              <a:gdLst>
                <a:gd name="connsiteX0" fmla="*/ 0 w 105741"/>
                <a:gd name="connsiteY0" fmla="*/ 824123 h 824123"/>
                <a:gd name="connsiteX1" fmla="*/ 105741 w 105741"/>
                <a:gd name="connsiteY1" fmla="*/ 0 h 824123"/>
                <a:gd name="connsiteX2" fmla="*/ 105741 w 105741"/>
                <a:gd name="connsiteY2" fmla="*/ 824123 h 824123"/>
                <a:gd name="connsiteX3" fmla="*/ 0 w 105741"/>
                <a:gd name="connsiteY3" fmla="*/ 824123 h 824123"/>
                <a:gd name="connsiteX0" fmla="*/ 0 w 105741"/>
                <a:gd name="connsiteY0" fmla="*/ 824123 h 897942"/>
                <a:gd name="connsiteX1" fmla="*/ 105741 w 105741"/>
                <a:gd name="connsiteY1" fmla="*/ 0 h 897942"/>
                <a:gd name="connsiteX2" fmla="*/ 103360 w 105741"/>
                <a:gd name="connsiteY2" fmla="*/ 897942 h 897942"/>
                <a:gd name="connsiteX3" fmla="*/ 0 w 105741"/>
                <a:gd name="connsiteY3" fmla="*/ 824123 h 897942"/>
                <a:gd name="connsiteX0" fmla="*/ 0 w 108123"/>
                <a:gd name="connsiteY0" fmla="*/ 843176 h 897942"/>
                <a:gd name="connsiteX1" fmla="*/ 108123 w 108123"/>
                <a:gd name="connsiteY1" fmla="*/ 0 h 897942"/>
                <a:gd name="connsiteX2" fmla="*/ 105742 w 108123"/>
                <a:gd name="connsiteY2" fmla="*/ 897942 h 897942"/>
                <a:gd name="connsiteX3" fmla="*/ 0 w 108123"/>
                <a:gd name="connsiteY3" fmla="*/ 843176 h 89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23" h="897942">
                  <a:moveTo>
                    <a:pt x="0" y="843176"/>
                  </a:moveTo>
                  <a:lnTo>
                    <a:pt x="108123" y="0"/>
                  </a:lnTo>
                  <a:cubicBezTo>
                    <a:pt x="107329" y="299314"/>
                    <a:pt x="106536" y="598628"/>
                    <a:pt x="105742" y="897942"/>
                  </a:cubicBezTo>
                  <a:lnTo>
                    <a:pt x="0" y="843176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887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64" b="26903"/>
          <a:stretch/>
        </p:blipFill>
        <p:spPr>
          <a:xfrm>
            <a:off x="-275772" y="1219198"/>
            <a:ext cx="7369067" cy="587828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インターネットを使うときのルール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勉強をしていても、ついスマートフォンを触ってしまいます。</a:t>
            </a:r>
            <a:br>
              <a:rPr lang="en-US" altLang="ja-JP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そのため、予習も復習もテスト勉強も、まったくはかどらなくなってしまいました。</a:t>
            </a:r>
            <a:endParaRPr kumimoji="1" lang="ja-JP" altLang="en-US" sz="2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5281253" y="1977486"/>
            <a:ext cx="1812042" cy="1846371"/>
            <a:chOff x="2546003" y="1723870"/>
            <a:chExt cx="1265896" cy="1289878"/>
          </a:xfrm>
        </p:grpSpPr>
        <p:sp>
          <p:nvSpPr>
            <p:cNvPr id="39" name="円/楕円 38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solidFill>
                  <a:srgbClr val="706453"/>
                </a:solidFill>
              </a:endParaRPr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3020802" y="1759421"/>
              <a:ext cx="308186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3064614" y="2755732"/>
              <a:ext cx="228676" cy="258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3563918" y="2239800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2580533" y="2250725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506884" y="2478981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3347569" y="2687799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3506884" y="2014796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351820" y="1825236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2806866" y="2661148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2627983" y="2024220"/>
              <a:ext cx="308186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2788630" y="1838694"/>
              <a:ext cx="308186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2637740" y="2489907"/>
              <a:ext cx="218597" cy="236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6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6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フリーフォーム 51"/>
            <p:cNvSpPr/>
            <p:nvPr/>
          </p:nvSpPr>
          <p:spPr>
            <a:xfrm flipV="1">
              <a:off x="3354150" y="2063085"/>
              <a:ext cx="45719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54" name="フリーフォーム 53"/>
            <p:cNvSpPr/>
            <p:nvPr/>
          </p:nvSpPr>
          <p:spPr>
            <a:xfrm rot="12660000">
              <a:off x="3015699" y="2104433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rgbClr val="ED7D31"/>
              </a:solidFill>
            </a:ln>
            <a:scene3d>
              <a:camera prst="orthographicFront">
                <a:rot lat="0" lon="0" rev="156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solidFill>
                  <a:srgbClr val="706453"/>
                </a:solidFill>
              </a:endParaRPr>
            </a:p>
          </p:txBody>
        </p:sp>
        <p:sp>
          <p:nvSpPr>
            <p:cNvPr id="55" name="円/楕円 54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solidFill>
                  <a:srgbClr val="706453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3449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インターネットを使うときのルール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ctr"/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455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インターネットを使うときのルール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286006" y="1077452"/>
            <a:ext cx="8571987" cy="2485814"/>
            <a:chOff x="286006" y="1077452"/>
            <a:chExt cx="8571987" cy="2485814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399359"/>
              <a:ext cx="8571987" cy="2163907"/>
            </a:xfrm>
            <a:prstGeom prst="roundRect">
              <a:avLst>
                <a:gd name="adj" fmla="val 826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21222" y="1742667"/>
              <a:ext cx="6081178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スマートフォンはとても便利なものですが、そればかりに気を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とられてしまい、依存気味になる人が増えています。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あなたは、四六時中スマートフォンを触って、インターネットや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を見ていませんか？</a:t>
              </a:r>
            </a:p>
          </p:txBody>
        </p:sp>
        <p:pic>
          <p:nvPicPr>
            <p:cNvPr id="40" name="図 3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7540" y="1077452"/>
              <a:ext cx="2015603" cy="2485814"/>
            </a:xfrm>
            <a:prstGeom prst="rect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286006" y="3735878"/>
            <a:ext cx="8571987" cy="3133127"/>
            <a:chOff x="286006" y="3735878"/>
            <a:chExt cx="8571987" cy="3133127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735878"/>
              <a:ext cx="8571987" cy="2452882"/>
            </a:xfrm>
            <a:prstGeom prst="roundRect">
              <a:avLst>
                <a:gd name="adj" fmla="val 968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396766" y="3902947"/>
              <a:ext cx="5217463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食事をとる、勉強する、誰かと会話するなど、生活に必要なことはたくさんあります。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いつもスマートフォンを触りながらなんとなく済ませるのではなく、「今は勉強する」「今は息抜きをする」など、メリハリをつけた利用を心がけましょう。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" b="15070"/>
            <a:stretch/>
          </p:blipFill>
          <p:spPr>
            <a:xfrm>
              <a:off x="503349" y="3744675"/>
              <a:ext cx="3661160" cy="3124330"/>
            </a:xfrm>
            <a:prstGeom prst="rect">
              <a:avLst/>
            </a:prstGeom>
          </p:spPr>
        </p:pic>
      </p:grpSp>
      <p:grpSp>
        <p:nvGrpSpPr>
          <p:cNvPr id="6" name="グループ化 5"/>
          <p:cNvGrpSpPr/>
          <p:nvPr/>
        </p:nvGrpSpPr>
        <p:grpSpPr>
          <a:xfrm>
            <a:off x="-109393" y="5151048"/>
            <a:ext cx="2503762" cy="1092775"/>
            <a:chOff x="-109393" y="5151048"/>
            <a:chExt cx="2503762" cy="1092775"/>
          </a:xfrm>
        </p:grpSpPr>
        <p:grpSp>
          <p:nvGrpSpPr>
            <p:cNvPr id="42" name="グループ化 41"/>
            <p:cNvGrpSpPr/>
            <p:nvPr/>
          </p:nvGrpSpPr>
          <p:grpSpPr>
            <a:xfrm rot="20958430" flipV="1">
              <a:off x="-3830" y="5151048"/>
              <a:ext cx="2256418" cy="1092775"/>
              <a:chOff x="369689" y="2682597"/>
              <a:chExt cx="3479339" cy="1963661"/>
            </a:xfrm>
            <a:solidFill>
              <a:srgbClr val="ED7D31"/>
            </a:solidFill>
          </p:grpSpPr>
          <p:sp>
            <p:nvSpPr>
              <p:cNvPr id="43" name="円/楕円 42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円/楕円 45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7" name="テキスト ボックス 46"/>
            <p:cNvSpPr txBox="1"/>
            <p:nvPr/>
          </p:nvSpPr>
          <p:spPr>
            <a:xfrm rot="21164765">
              <a:off x="-109393" y="5400269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今は使わない</a:t>
              </a:r>
              <a:b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ようにしよう</a:t>
              </a:r>
            </a:p>
          </p:txBody>
        </p:sp>
      </p:grpSp>
      <p:sp>
        <p:nvSpPr>
          <p:cNvPr id="50" name="ドーナツ 49"/>
          <p:cNvSpPr/>
          <p:nvPr/>
        </p:nvSpPr>
        <p:spPr>
          <a:xfrm>
            <a:off x="53789" y="3590661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u="sn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24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381000" y="733424"/>
            <a:ext cx="8629650" cy="290966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978329" y="1329227"/>
            <a:ext cx="745404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どんなに便利なものでも、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依存するほど使いすぎるのはよくありません。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自分なりにルールを決めて、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メリハリをつけて利用しましょう。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26"/>
          <a:stretch/>
        </p:blipFill>
        <p:spPr>
          <a:xfrm>
            <a:off x="3418254" y="2627763"/>
            <a:ext cx="5544256" cy="4306437"/>
          </a:xfrm>
          <a:prstGeom prst="rect">
            <a:avLst/>
          </a:prstGeom>
        </p:spPr>
      </p:pic>
      <p:grpSp>
        <p:nvGrpSpPr>
          <p:cNvPr id="35" name="グループ化 34"/>
          <p:cNvGrpSpPr/>
          <p:nvPr/>
        </p:nvGrpSpPr>
        <p:grpSpPr>
          <a:xfrm rot="203519">
            <a:off x="-190600" y="3762355"/>
            <a:ext cx="4286084" cy="2240620"/>
            <a:chOff x="-237712" y="3993404"/>
            <a:chExt cx="4286084" cy="2240620"/>
          </a:xfrm>
        </p:grpSpPr>
        <p:sp>
          <p:nvSpPr>
            <p:cNvPr id="36" name="雲 31"/>
            <p:cNvSpPr/>
            <p:nvPr/>
          </p:nvSpPr>
          <p:spPr>
            <a:xfrm rot="197991">
              <a:off x="253544" y="3993404"/>
              <a:ext cx="3370616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 rot="21098764">
              <a:off x="-237712" y="4583767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メリハリをつけて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使おう！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9" name="Picture 3" descr="D:\_プロジェクト\201512_徳島市教育研究所\07_illustration\ICTすだちくん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94" y="4266660"/>
            <a:ext cx="2110850" cy="188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グループ化 20"/>
          <p:cNvGrpSpPr/>
          <p:nvPr/>
        </p:nvGrpSpPr>
        <p:grpSpPr>
          <a:xfrm>
            <a:off x="5766060" y="3459597"/>
            <a:ext cx="848644" cy="709763"/>
            <a:chOff x="5724808" y="3319431"/>
            <a:chExt cx="1063454" cy="959536"/>
          </a:xfrm>
        </p:grpSpPr>
        <p:sp>
          <p:nvSpPr>
            <p:cNvPr id="8" name="円弧 7"/>
            <p:cNvSpPr/>
            <p:nvPr/>
          </p:nvSpPr>
          <p:spPr>
            <a:xfrm rot="15242749">
              <a:off x="5873862" y="3364567"/>
              <a:ext cx="914400" cy="914400"/>
            </a:xfrm>
            <a:prstGeom prst="arc">
              <a:avLst/>
            </a:prstGeom>
            <a:ln w="38100" cap="rnd">
              <a:solidFill>
                <a:srgbClr val="70645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弧 26"/>
            <p:cNvSpPr/>
            <p:nvPr/>
          </p:nvSpPr>
          <p:spPr>
            <a:xfrm rot="15242749">
              <a:off x="5759158" y="3285081"/>
              <a:ext cx="687003" cy="755703"/>
            </a:xfrm>
            <a:prstGeom prst="arc">
              <a:avLst/>
            </a:prstGeom>
            <a:ln w="38100" cap="rnd">
              <a:solidFill>
                <a:srgbClr val="706453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3592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7 話 インターネットを使うときのルール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317</Words>
  <PresentationFormat>画面に合わせる (4:3)</PresentationFormat>
  <Paragraphs>70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7 話 インターネットを 使うときのルール</vt:lpstr>
      <vt:lpstr>7. インターネットを使うときのルール</vt:lpstr>
      <vt:lpstr>7. インターネットを使うときのルール</vt:lpstr>
      <vt:lpstr>7. インターネットを使うときのルール</vt:lpstr>
      <vt:lpstr>7. インターネットを使うときのルール</vt:lpstr>
      <vt:lpstr>7. インターネットを使うときのルール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