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37" r:id="rId2"/>
    <p:sldId id="538" r:id="rId3"/>
    <p:sldId id="539" r:id="rId4"/>
    <p:sldId id="540" r:id="rId5"/>
    <p:sldId id="541" r:id="rId6"/>
    <p:sldId id="542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87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138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9579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91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9430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52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036824" y="2870800"/>
            <a:ext cx="7070353" cy="364430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13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en-US" altLang="ja-JP" dirty="0"/>
              <a:t>SNS</a:t>
            </a:r>
            <a:r>
              <a:rPr lang="ja-JP" altLang="en-US" dirty="0" err="1"/>
              <a:t>での</a:t>
            </a:r>
            <a:br>
              <a:rPr lang="en-US" altLang="ja-JP" dirty="0"/>
            </a:br>
            <a:r>
              <a:rPr lang="ja-JP" altLang="en-US" dirty="0"/>
              <a:t>不適切な情報の発信</a:t>
            </a:r>
            <a:endParaRPr lang="ja-JP" altLang="en-US" spc="-3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06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>
            <a:extLst>
              <a:ext uri="{FF2B5EF4-FFF2-40B4-BE49-F238E27FC236}">
                <a16:creationId xmlns:a16="http://schemas.microsoft.com/office/drawing/2014/main" id="{69E85EC2-C727-44C5-8D17-CB7D7D856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79" y="1862867"/>
            <a:ext cx="5079365" cy="507936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徳島くんは、みんなで遊んだ日の写真を友達とシェアしようと、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にアップしました。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880851" y="6284032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8" name="テキスト ボックス 7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徳島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（とくしま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くん</a:t>
              </a: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04804" y="1710231"/>
            <a:ext cx="3798352" cy="2394776"/>
            <a:chOff x="204804" y="1710231"/>
            <a:chExt cx="3798352" cy="2394776"/>
          </a:xfrm>
        </p:grpSpPr>
        <p:grpSp>
          <p:nvGrpSpPr>
            <p:cNvPr id="23" name="グループ化 22"/>
            <p:cNvGrpSpPr/>
            <p:nvPr/>
          </p:nvGrpSpPr>
          <p:grpSpPr>
            <a:xfrm rot="20691559" flipH="1">
              <a:off x="204804" y="1710231"/>
              <a:ext cx="3798352" cy="2394776"/>
              <a:chOff x="238000" y="2478577"/>
              <a:chExt cx="3775729" cy="2394776"/>
            </a:xfrm>
          </p:grpSpPr>
          <p:sp>
            <p:nvSpPr>
              <p:cNvPr id="24" name="円/楕円 89"/>
              <p:cNvSpPr/>
              <p:nvPr/>
            </p:nvSpPr>
            <p:spPr>
              <a:xfrm>
                <a:off x="880097" y="4543043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5" name="雲 31"/>
              <p:cNvSpPr/>
              <p:nvPr/>
            </p:nvSpPr>
            <p:spPr>
              <a:xfrm rot="20465404" flipH="1">
                <a:off x="238000" y="2478577"/>
                <a:ext cx="3775729" cy="1858693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00" y="32535"/>
                      <a:pt x="39224" y="35749"/>
                    </a:cubicBezTo>
                    <a:cubicBezTo>
                      <a:pt x="38594" y="37485"/>
                      <a:pt x="36043" y="37989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6" name="円/楕円 91"/>
              <p:cNvSpPr/>
              <p:nvPr/>
            </p:nvSpPr>
            <p:spPr>
              <a:xfrm>
                <a:off x="906320" y="4763189"/>
                <a:ext cx="118273" cy="11016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28" name="テキスト ボックス 27"/>
            <p:cNvSpPr txBox="1"/>
            <p:nvPr/>
          </p:nvSpPr>
          <p:spPr>
            <a:xfrm>
              <a:off x="443528" y="2292167"/>
              <a:ext cx="34815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個人情報とか分からないし、写真だけなら大丈夫だよな。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895160" y="1136049"/>
            <a:ext cx="4305447" cy="4140521"/>
            <a:chOff x="4895160" y="1136049"/>
            <a:chExt cx="4305447" cy="4140521"/>
          </a:xfrm>
        </p:grpSpPr>
        <p:sp>
          <p:nvSpPr>
            <p:cNvPr id="21" name="二等辺三角形 20"/>
            <p:cNvSpPr/>
            <p:nvPr/>
          </p:nvSpPr>
          <p:spPr>
            <a:xfrm rot="14151654">
              <a:off x="5309001" y="4072477"/>
              <a:ext cx="420342" cy="1248024"/>
            </a:xfrm>
            <a:prstGeom prst="triangle">
              <a:avLst>
                <a:gd name="adj" fmla="val 5510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33"/>
            <p:cNvSpPr/>
            <p:nvPr/>
          </p:nvSpPr>
          <p:spPr>
            <a:xfrm>
              <a:off x="5544998" y="1663736"/>
              <a:ext cx="3398632" cy="33986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 cmpd="thickThin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55F12909-391E-4C59-BC90-7CFE3DF4B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8683">
              <a:off x="5060086" y="1136049"/>
              <a:ext cx="4140521" cy="41405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13.SNS</a:t>
            </a:r>
            <a:r>
              <a:rPr lang="ja-JP" altLang="en-US" dirty="0" err="1"/>
              <a:t>での</a:t>
            </a:r>
            <a:r>
              <a:rPr lang="ja-JP" altLang="en-US" dirty="0"/>
              <a:t>不適切な情報の発信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9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63858" y="1511948"/>
            <a:ext cx="3678413" cy="2216488"/>
            <a:chOff x="-63858" y="1511948"/>
            <a:chExt cx="3678413" cy="2216488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-63858" y="1511948"/>
              <a:ext cx="3678413" cy="2216488"/>
              <a:chOff x="-5223648" y="1664841"/>
              <a:chExt cx="5424994" cy="2961661"/>
            </a:xfrm>
          </p:grpSpPr>
          <p:sp>
            <p:nvSpPr>
              <p:cNvPr id="11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AE9070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12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089" y="1710789"/>
                <a:ext cx="5347869" cy="2869765"/>
              </a:xfrm>
              <a:prstGeom prst="irregularSeal2">
                <a:avLst/>
              </a:prstGeom>
              <a:noFill/>
              <a:ln>
                <a:solidFill>
                  <a:srgbClr val="AE907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テキスト ボックス 12"/>
            <p:cNvSpPr txBox="1"/>
            <p:nvPr/>
          </p:nvSpPr>
          <p:spPr>
            <a:xfrm rot="21117835">
              <a:off x="645575" y="2239880"/>
              <a:ext cx="2583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なんで勝手に</a:t>
              </a:r>
              <a:br>
                <a:rPr lang="en-US" altLang="ja-JP" sz="24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使うんだよ！</a:t>
              </a:r>
            </a:p>
          </p:txBody>
        </p:sp>
      </p:grpSp>
      <p:pic>
        <p:nvPicPr>
          <p:cNvPr id="48" name="図 47">
            <a:extLst>
              <a:ext uri="{FF2B5EF4-FFF2-40B4-BE49-F238E27FC236}">
                <a16:creationId xmlns:a16="http://schemas.microsoft.com/office/drawing/2014/main" id="{D3560FD9-E164-49EA-9269-ABF4C99958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31" b="4518"/>
          <a:stretch/>
        </p:blipFill>
        <p:spPr>
          <a:xfrm>
            <a:off x="781247" y="2935689"/>
            <a:ext cx="7879582" cy="391228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8348" y="869489"/>
            <a:ext cx="90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しかし翌日、土柱くんと一宮くんから「勝手に写真をのせるな」と強く責められてしまいました。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 rot="21219748">
            <a:off x="3602692" y="1819969"/>
            <a:ext cx="4038637" cy="1425133"/>
            <a:chOff x="4826698" y="-1703888"/>
            <a:chExt cx="4038637" cy="1425133"/>
          </a:xfrm>
        </p:grpSpPr>
        <p:sp>
          <p:nvSpPr>
            <p:cNvPr id="15" name="雲 31"/>
            <p:cNvSpPr/>
            <p:nvPr/>
          </p:nvSpPr>
          <p:spPr>
            <a:xfrm rot="5069561">
              <a:off x="5809094" y="-2686284"/>
              <a:ext cx="1425133" cy="3389926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74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43787" y="31499"/>
                    <a:pt x="48174" y="29939"/>
                  </a:cubicBezTo>
                  <a:cubicBezTo>
                    <a:pt x="41679" y="34310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8174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5"/>
            </a:solidFill>
            <a:ln w="57150" cap="rnd">
              <a:noFill/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21426613">
              <a:off x="5458146" y="-1422971"/>
              <a:ext cx="34071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写真くらいみんな</a:t>
              </a:r>
              <a:endPara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のせてるだろ・・・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7142992" y="1960595"/>
            <a:ext cx="1962787" cy="1481137"/>
            <a:chOff x="7167961" y="1923085"/>
            <a:chExt cx="1962787" cy="1481137"/>
          </a:xfrm>
        </p:grpSpPr>
        <p:grpSp>
          <p:nvGrpSpPr>
            <p:cNvPr id="96" name="グループ化 95"/>
            <p:cNvGrpSpPr/>
            <p:nvPr/>
          </p:nvGrpSpPr>
          <p:grpSpPr>
            <a:xfrm rot="21342870" flipH="1">
              <a:off x="7167961" y="1923085"/>
              <a:ext cx="1899713" cy="1481137"/>
              <a:chOff x="238000" y="2478577"/>
              <a:chExt cx="3775729" cy="2372568"/>
            </a:xfrm>
          </p:grpSpPr>
          <p:sp>
            <p:nvSpPr>
              <p:cNvPr id="97" name="円/楕円 89"/>
              <p:cNvSpPr/>
              <p:nvPr/>
            </p:nvSpPr>
            <p:spPr>
              <a:xfrm>
                <a:off x="1084312" y="4466847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98" name="雲 31"/>
              <p:cNvSpPr/>
              <p:nvPr/>
            </p:nvSpPr>
            <p:spPr>
              <a:xfrm rot="20465404" flipH="1">
                <a:off x="238000" y="2478577"/>
                <a:ext cx="3775729" cy="1858693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00" y="32535"/>
                      <a:pt x="39224" y="35749"/>
                    </a:cubicBezTo>
                    <a:cubicBezTo>
                      <a:pt x="38594" y="37485"/>
                      <a:pt x="36043" y="37989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99" name="円/楕円 91"/>
              <p:cNvSpPr/>
              <p:nvPr/>
            </p:nvSpPr>
            <p:spPr>
              <a:xfrm>
                <a:off x="1274038" y="4740981"/>
                <a:ext cx="118274" cy="11016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100" name="テキスト ボックス 99"/>
            <p:cNvSpPr txBox="1"/>
            <p:nvPr/>
          </p:nvSpPr>
          <p:spPr>
            <a:xfrm>
              <a:off x="7389953" y="2168701"/>
              <a:ext cx="17407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別に良く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ない・・・？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22A27555-A2BF-4ADD-8540-37E7A32D23A2}"/>
              </a:ext>
            </a:extLst>
          </p:cNvPr>
          <p:cNvGrpSpPr/>
          <p:nvPr/>
        </p:nvGrpSpPr>
        <p:grpSpPr>
          <a:xfrm>
            <a:off x="1354824" y="4984982"/>
            <a:ext cx="3399158" cy="2151989"/>
            <a:chOff x="2030678" y="4905470"/>
            <a:chExt cx="3399158" cy="2151989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2030678" y="4905470"/>
              <a:ext cx="3399158" cy="2151989"/>
              <a:chOff x="-5223648" y="1664841"/>
              <a:chExt cx="5424994" cy="2961661"/>
            </a:xfrm>
          </p:grpSpPr>
          <p:sp>
            <p:nvSpPr>
              <p:cNvPr id="18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AE9070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19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089" y="1710789"/>
                <a:ext cx="5347870" cy="2869765"/>
              </a:xfrm>
              <a:prstGeom prst="irregularSeal2">
                <a:avLst/>
              </a:prstGeom>
              <a:noFill/>
              <a:ln>
                <a:solidFill>
                  <a:srgbClr val="AE907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テキスト ボックス 19"/>
            <p:cNvSpPr txBox="1"/>
            <p:nvPr/>
          </p:nvSpPr>
          <p:spPr>
            <a:xfrm rot="21117835">
              <a:off x="2601449" y="5713961"/>
              <a:ext cx="2291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そういう問題じゃないだろ！！</a:t>
              </a:r>
            </a:p>
          </p:txBody>
        </p:sp>
      </p:grp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/>
              <a:t>13.SNS</a:t>
            </a:r>
            <a:r>
              <a:rPr lang="ja-JP" altLang="en-US"/>
              <a:t>での不適切な情報の発信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4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テキスト ボックス 94"/>
          <p:cNvSpPr txBox="1"/>
          <p:nvPr/>
        </p:nvSpPr>
        <p:spPr>
          <a:xfrm>
            <a:off x="0" y="276728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 b="1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z="4000" dirty="0"/>
              <a:t>どうして、徳島くんはアップして</a:t>
            </a:r>
            <a:endParaRPr lang="en-US" altLang="ja-JP" sz="4000" dirty="0"/>
          </a:p>
          <a:p>
            <a:r>
              <a:rPr lang="ja-JP" altLang="en-US" sz="4000" dirty="0"/>
              <a:t>しまったのでしょう。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E8272B1-F704-46FB-BD0A-4BD86BFEA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70" y="4105358"/>
            <a:ext cx="2606714" cy="2596329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13.SNS</a:t>
            </a:r>
            <a:r>
              <a:rPr lang="ja-JP" altLang="en-US" dirty="0" err="1"/>
              <a:t>での</a:t>
            </a:r>
            <a:r>
              <a:rPr lang="ja-JP" altLang="en-US" dirty="0"/>
              <a:t>不適切な情報の発信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06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315201" y="1014003"/>
            <a:ext cx="8788735" cy="3174603"/>
            <a:chOff x="315201" y="1014003"/>
            <a:chExt cx="8788735" cy="3174603"/>
          </a:xfrm>
        </p:grpSpPr>
        <p:sp>
          <p:nvSpPr>
            <p:cNvPr id="17" name="角丸四角形 16"/>
            <p:cNvSpPr/>
            <p:nvPr/>
          </p:nvSpPr>
          <p:spPr>
            <a:xfrm>
              <a:off x="315201" y="1181845"/>
              <a:ext cx="8571987" cy="2568955"/>
            </a:xfrm>
            <a:prstGeom prst="roundRect">
              <a:avLst>
                <a:gd name="adj" fmla="val 9407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2806B2BB-1000-4A2D-BBD6-965B8FAA1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23472">
              <a:off x="5496610" y="1014003"/>
              <a:ext cx="3174603" cy="31746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テキスト ボックス 54"/>
            <p:cNvSpPr txBox="1"/>
            <p:nvPr/>
          </p:nvSpPr>
          <p:spPr>
            <a:xfrm>
              <a:off x="517165" y="1273708"/>
              <a:ext cx="5915097" cy="2375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インターネット上にアップしても良いな、という情報は、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人によって大きく異なります。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あなたが良いと思った情報も、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友達からすれば公開して</a:t>
              </a:r>
              <a:b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欲しくない、不適切な内容かもしれません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などに自分の写真は絶対にのせたくない、という人もいるため、写真を公開したいときは、写っている本人に必ず許可をとりましょう。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28" t="14021" r="20208" b="32746"/>
            <a:stretch/>
          </p:blipFill>
          <p:spPr>
            <a:xfrm>
              <a:off x="7550289" y="1317428"/>
              <a:ext cx="1553647" cy="2420823"/>
            </a:xfrm>
            <a:prstGeom prst="rect">
              <a:avLst/>
            </a:prstGeom>
          </p:spPr>
        </p:pic>
      </p:grpSp>
      <p:sp>
        <p:nvSpPr>
          <p:cNvPr id="26" name="乗算記号 29"/>
          <p:cNvSpPr/>
          <p:nvPr/>
        </p:nvSpPr>
        <p:spPr>
          <a:xfrm rot="20932626">
            <a:off x="6045317" y="2106463"/>
            <a:ext cx="1904861" cy="1949199"/>
          </a:xfrm>
          <a:prstGeom prst="mathMultiply">
            <a:avLst>
              <a:gd name="adj1" fmla="val 9715"/>
            </a:avLst>
          </a:prstGeom>
          <a:solidFill>
            <a:srgbClr val="C00000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5702316" y="736516"/>
            <a:ext cx="2503762" cy="1124162"/>
            <a:chOff x="5702316" y="736516"/>
            <a:chExt cx="2503762" cy="1124162"/>
          </a:xfrm>
        </p:grpSpPr>
        <p:sp>
          <p:nvSpPr>
            <p:cNvPr id="10" name="円/楕円 70"/>
            <p:cNvSpPr/>
            <p:nvPr/>
          </p:nvSpPr>
          <p:spPr>
            <a:xfrm rot="21414378">
              <a:off x="7728351" y="1694892"/>
              <a:ext cx="119226" cy="95294"/>
            </a:xfrm>
            <a:prstGeom prst="ellipse">
              <a:avLst/>
            </a:prstGeom>
            <a:solidFill>
              <a:srgbClr val="ED7D31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雲 31"/>
            <p:cNvSpPr/>
            <p:nvPr/>
          </p:nvSpPr>
          <p:spPr>
            <a:xfrm rot="12369">
              <a:off x="5758572" y="736516"/>
              <a:ext cx="2256419" cy="109277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89" y="32793"/>
                    <a:pt x="39313" y="36007"/>
                  </a:cubicBezTo>
                  <a:cubicBezTo>
                    <a:pt x="38504" y="38128"/>
                    <a:pt x="35744" y="3740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ED7D31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円/楕円 72"/>
            <p:cNvSpPr/>
            <p:nvPr/>
          </p:nvSpPr>
          <p:spPr>
            <a:xfrm rot="21414378">
              <a:off x="7868859" y="1799371"/>
              <a:ext cx="76702" cy="61307"/>
            </a:xfrm>
            <a:prstGeom prst="ellipse">
              <a:avLst/>
            </a:prstGeom>
            <a:solidFill>
              <a:srgbClr val="ED7D31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21404803">
              <a:off x="5702316" y="853538"/>
              <a:ext cx="25037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友達しか</a:t>
              </a:r>
              <a:endPara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見ないだろうし</a:t>
              </a:r>
              <a:endPara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別に良いよな。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86005" y="3950944"/>
            <a:ext cx="8571987" cy="2781833"/>
            <a:chOff x="286005" y="3950944"/>
            <a:chExt cx="8571987" cy="2781833"/>
          </a:xfrm>
        </p:grpSpPr>
        <p:sp>
          <p:nvSpPr>
            <p:cNvPr id="54" name="角丸四角形 53"/>
            <p:cNvSpPr/>
            <p:nvPr/>
          </p:nvSpPr>
          <p:spPr>
            <a:xfrm>
              <a:off x="286005" y="3950944"/>
              <a:ext cx="8571987" cy="2263283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897085" y="4202857"/>
              <a:ext cx="5793923" cy="17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の情報は不特定多数の目にふれるものであり、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何気なくのせた写真から個人情報を特定されてまった、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というケースもあります。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あなたの投稿が、誰かを嫌な気分にさせたり、危険に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さらす可能性は無いでしょうか。慎重に考えてみてください。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0" t="8618" r="35479" b="36066"/>
            <a:stretch/>
          </p:blipFill>
          <p:spPr>
            <a:xfrm>
              <a:off x="1396310" y="4469494"/>
              <a:ext cx="1698802" cy="2263283"/>
            </a:xfrm>
            <a:prstGeom prst="rect">
              <a:avLst/>
            </a:prstGeom>
          </p:spPr>
        </p:pic>
      </p:grpSp>
      <p:grpSp>
        <p:nvGrpSpPr>
          <p:cNvPr id="2" name="グループ化 1"/>
          <p:cNvGrpSpPr/>
          <p:nvPr/>
        </p:nvGrpSpPr>
        <p:grpSpPr>
          <a:xfrm>
            <a:off x="-171729" y="3743517"/>
            <a:ext cx="3087730" cy="2048277"/>
            <a:chOff x="-171729" y="3743517"/>
            <a:chExt cx="3087730" cy="2048277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412239" y="3743517"/>
              <a:ext cx="2503762" cy="1266154"/>
              <a:chOff x="412239" y="3743517"/>
              <a:chExt cx="2503762" cy="1266154"/>
            </a:xfrm>
          </p:grpSpPr>
          <p:grpSp>
            <p:nvGrpSpPr>
              <p:cNvPr id="19" name="グループ化 18"/>
              <p:cNvGrpSpPr/>
              <p:nvPr/>
            </p:nvGrpSpPr>
            <p:grpSpPr>
              <a:xfrm rot="21300512">
                <a:off x="535271" y="3743517"/>
                <a:ext cx="1731224" cy="1266154"/>
                <a:chOff x="555096" y="2506772"/>
                <a:chExt cx="3187758" cy="2275217"/>
              </a:xfrm>
              <a:solidFill>
                <a:srgbClr val="004DA0"/>
              </a:solidFill>
            </p:grpSpPr>
            <p:sp>
              <p:nvSpPr>
                <p:cNvPr id="20" name="円/楕円 21"/>
                <p:cNvSpPr/>
                <p:nvPr/>
              </p:nvSpPr>
              <p:spPr>
                <a:xfrm>
                  <a:off x="3385947" y="4502273"/>
                  <a:ext cx="183843" cy="171239"/>
                </a:xfrm>
                <a:prstGeom prst="ellipse">
                  <a:avLst/>
                </a:prstGeom>
                <a:solidFill>
                  <a:srgbClr val="ED7D31"/>
                </a:solidFill>
                <a:ln w="38100">
                  <a:noFill/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雲 31"/>
                <p:cNvSpPr/>
                <p:nvPr/>
              </p:nvSpPr>
              <p:spPr>
                <a:xfrm rot="197991">
                  <a:off x="555096" y="2506772"/>
                  <a:ext cx="3187758" cy="2275217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36173 w 43256"/>
                    <a:gd name="connsiteY8" fmla="*/ 25158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41834 w 43256"/>
                    <a:gd name="connsiteY8" fmla="*/ 15213 h 43219"/>
                    <a:gd name="connsiteX9" fmla="*/ 40386 w 43256"/>
                    <a:gd name="connsiteY9" fmla="*/ 17889 h 43219"/>
                    <a:gd name="connsiteX10" fmla="*/ 38360 w 43256"/>
                    <a:gd name="connsiteY10" fmla="*/ 5285 h 43219"/>
                    <a:gd name="connsiteX11" fmla="*/ 38436 w 43256"/>
                    <a:gd name="connsiteY11" fmla="*/ 6549 h 43219"/>
                    <a:gd name="connsiteX12" fmla="*/ 29114 w 43256"/>
                    <a:gd name="connsiteY12" fmla="*/ 3811 h 43219"/>
                    <a:gd name="connsiteX13" fmla="*/ 29856 w 43256"/>
                    <a:gd name="connsiteY13" fmla="*/ 2199 h 43219"/>
                    <a:gd name="connsiteX14" fmla="*/ 22177 w 43256"/>
                    <a:gd name="connsiteY14" fmla="*/ 4579 h 43219"/>
                    <a:gd name="connsiteX15" fmla="*/ 22536 w 43256"/>
                    <a:gd name="connsiteY15" fmla="*/ 3189 h 43219"/>
                    <a:gd name="connsiteX16" fmla="*/ 14036 w 43256"/>
                    <a:gd name="connsiteY16" fmla="*/ 5051 h 43219"/>
                    <a:gd name="connsiteX17" fmla="*/ 15336 w 43256"/>
                    <a:gd name="connsiteY17" fmla="*/ 6399 h 43219"/>
                    <a:gd name="connsiteX18" fmla="*/ 4163 w 43256"/>
                    <a:gd name="connsiteY18" fmla="*/ 15648 h 43219"/>
                    <a:gd name="connsiteX19" fmla="*/ 3936 w 43256"/>
                    <a:gd name="connsiteY19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28863 w 43256"/>
                    <a:gd name="connsiteY4" fmla="*/ 34610 h 43219"/>
                    <a:gd name="connsiteX5" fmla="*/ 28596 w 43256"/>
                    <a:gd name="connsiteY5" fmla="*/ 36519 h 43219"/>
                    <a:gd name="connsiteX6" fmla="*/ 41834 w 43256"/>
                    <a:gd name="connsiteY6" fmla="*/ 15213 h 43219"/>
                    <a:gd name="connsiteX7" fmla="*/ 40386 w 43256"/>
                    <a:gd name="connsiteY7" fmla="*/ 17889 h 43219"/>
                    <a:gd name="connsiteX8" fmla="*/ 38360 w 43256"/>
                    <a:gd name="connsiteY8" fmla="*/ 5285 h 43219"/>
                    <a:gd name="connsiteX9" fmla="*/ 38436 w 43256"/>
                    <a:gd name="connsiteY9" fmla="*/ 6549 h 43219"/>
                    <a:gd name="connsiteX10" fmla="*/ 29114 w 43256"/>
                    <a:gd name="connsiteY10" fmla="*/ 3811 h 43219"/>
                    <a:gd name="connsiteX11" fmla="*/ 29856 w 43256"/>
                    <a:gd name="connsiteY11" fmla="*/ 2199 h 43219"/>
                    <a:gd name="connsiteX12" fmla="*/ 22177 w 43256"/>
                    <a:gd name="connsiteY12" fmla="*/ 4579 h 43219"/>
                    <a:gd name="connsiteX13" fmla="*/ 22536 w 43256"/>
                    <a:gd name="connsiteY13" fmla="*/ 3189 h 43219"/>
                    <a:gd name="connsiteX14" fmla="*/ 14036 w 43256"/>
                    <a:gd name="connsiteY14" fmla="*/ 5051 h 43219"/>
                    <a:gd name="connsiteX15" fmla="*/ 15336 w 43256"/>
                    <a:gd name="connsiteY15" fmla="*/ 6399 h 43219"/>
                    <a:gd name="connsiteX16" fmla="*/ 4163 w 43256"/>
                    <a:gd name="connsiteY16" fmla="*/ 15648 h 43219"/>
                    <a:gd name="connsiteX17" fmla="*/ 3936 w 43256"/>
                    <a:gd name="connsiteY17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28863 w 43256"/>
                    <a:gd name="connsiteY2" fmla="*/ 34610 h 43219"/>
                    <a:gd name="connsiteX3" fmla="*/ 28596 w 43256"/>
                    <a:gd name="connsiteY3" fmla="*/ 36519 h 43219"/>
                    <a:gd name="connsiteX4" fmla="*/ 41834 w 43256"/>
                    <a:gd name="connsiteY4" fmla="*/ 15213 h 43219"/>
                    <a:gd name="connsiteX5" fmla="*/ 40386 w 43256"/>
                    <a:gd name="connsiteY5" fmla="*/ 17889 h 43219"/>
                    <a:gd name="connsiteX6" fmla="*/ 38360 w 43256"/>
                    <a:gd name="connsiteY6" fmla="*/ 5285 h 43219"/>
                    <a:gd name="connsiteX7" fmla="*/ 38436 w 43256"/>
                    <a:gd name="connsiteY7" fmla="*/ 6549 h 43219"/>
                    <a:gd name="connsiteX8" fmla="*/ 29114 w 43256"/>
                    <a:gd name="connsiteY8" fmla="*/ 3811 h 43219"/>
                    <a:gd name="connsiteX9" fmla="*/ 29856 w 43256"/>
                    <a:gd name="connsiteY9" fmla="*/ 2199 h 43219"/>
                    <a:gd name="connsiteX10" fmla="*/ 22177 w 43256"/>
                    <a:gd name="connsiteY10" fmla="*/ 4579 h 43219"/>
                    <a:gd name="connsiteX11" fmla="*/ 22536 w 43256"/>
                    <a:gd name="connsiteY11" fmla="*/ 3189 h 43219"/>
                    <a:gd name="connsiteX12" fmla="*/ 14036 w 43256"/>
                    <a:gd name="connsiteY12" fmla="*/ 5051 h 43219"/>
                    <a:gd name="connsiteX13" fmla="*/ 15336 w 43256"/>
                    <a:gd name="connsiteY13" fmla="*/ 6399 h 43219"/>
                    <a:gd name="connsiteX14" fmla="*/ 4163 w 43256"/>
                    <a:gd name="connsiteY14" fmla="*/ 15648 h 43219"/>
                    <a:gd name="connsiteX15" fmla="*/ 3936 w 43256"/>
                    <a:gd name="connsiteY15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12" fmla="*/ 4163 w 43256"/>
                    <a:gd name="connsiteY12" fmla="*/ 15648 h 43219"/>
                    <a:gd name="connsiteX13" fmla="*/ 3936 w 43256"/>
                    <a:gd name="connsiteY13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45 w 43256"/>
                    <a:gd name="connsiteY0" fmla="*/ 34309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734 w 43256"/>
                    <a:gd name="connsiteY0" fmla="*/ 35017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12 w 43256"/>
                    <a:gd name="connsiteY13" fmla="*/ 35606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256" h="43219">
                      <a:moveTo>
                        <a:pt x="3936" y="14229"/>
                      </a:moveTo>
                      <a:cubicBezTo>
                        <a:pt x="3665" y="11516"/>
                        <a:pt x="4297" y="8780"/>
                        <a:pt x="5659" y="6766"/>
                      </a:cubicBezTo>
                      <a:cubicBezTo>
                        <a:pt x="7811" y="3585"/>
                        <a:pt x="11300" y="2876"/>
                        <a:pt x="14041" y="5061"/>
                      </a:cubicBezTo>
                      <a:cubicBezTo>
                        <a:pt x="15714" y="768"/>
                        <a:pt x="19950" y="-119"/>
                        <a:pt x="22492" y="3291"/>
                      </a:cubicBezTo>
                      <a:cubicBezTo>
                        <a:pt x="23133" y="1542"/>
                        <a:pt x="24364" y="333"/>
                        <a:pt x="25785" y="59"/>
                      </a:cubicBezTo>
                      <a:cubicBezTo>
                        <a:pt x="27349" y="-243"/>
                        <a:pt x="28911" y="629"/>
                        <a:pt x="29869" y="2340"/>
                      </a:cubicBezTo>
                      <a:cubicBezTo>
                        <a:pt x="31251" y="126"/>
                        <a:pt x="33537" y="-601"/>
                        <a:pt x="35499" y="549"/>
                      </a:cubicBezTo>
                      <a:cubicBezTo>
                        <a:pt x="36994" y="1425"/>
                        <a:pt x="38066" y="3259"/>
                        <a:pt x="38354" y="5435"/>
                      </a:cubicBezTo>
                      <a:cubicBezTo>
                        <a:pt x="40082" y="6077"/>
                        <a:pt x="41458" y="7857"/>
                        <a:pt x="42018" y="10177"/>
                      </a:cubicBezTo>
                      <a:cubicBezTo>
                        <a:pt x="42425" y="11861"/>
                        <a:pt x="42367" y="13690"/>
                        <a:pt x="41854" y="15319"/>
                      </a:cubicBezTo>
                      <a:cubicBezTo>
                        <a:pt x="43115" y="17553"/>
                        <a:pt x="43556" y="20449"/>
                        <a:pt x="43052" y="23181"/>
                      </a:cubicBezTo>
                      <a:cubicBezTo>
                        <a:pt x="42382" y="26813"/>
                        <a:pt x="40164" y="29533"/>
                        <a:pt x="37440" y="30063"/>
                      </a:cubicBezTo>
                      <a:cubicBezTo>
                        <a:pt x="37480" y="30755"/>
                        <a:pt x="37355" y="31595"/>
                        <a:pt x="37012" y="32109"/>
                      </a:cubicBezTo>
                      <a:cubicBezTo>
                        <a:pt x="37971" y="31489"/>
                        <a:pt x="40489" y="32793"/>
                        <a:pt x="39313" y="36007"/>
                      </a:cubicBezTo>
                      <a:cubicBezTo>
                        <a:pt x="38504" y="38128"/>
                        <a:pt x="35744" y="37404"/>
                        <a:pt x="36050" y="35003"/>
                      </a:cubicBezTo>
                      <a:cubicBezTo>
                        <a:pt x="35764" y="35454"/>
                        <a:pt x="35423" y="35938"/>
                        <a:pt x="35118" y="36183"/>
                      </a:cubicBezTo>
                      <a:cubicBezTo>
                        <a:pt x="34125" y="36981"/>
                        <a:pt x="30740" y="38498"/>
                        <a:pt x="28591" y="36674"/>
                      </a:cubicBezTo>
                      <a:cubicBezTo>
                        <a:pt x="27896" y="39807"/>
                        <a:pt x="26035" y="42202"/>
                        <a:pt x="23703" y="42965"/>
                      </a:cubicBezTo>
                      <a:cubicBezTo>
                        <a:pt x="20955" y="43864"/>
                        <a:pt x="18087" y="42332"/>
                        <a:pt x="16516" y="39125"/>
                      </a:cubicBezTo>
                      <a:cubicBezTo>
                        <a:pt x="12808" y="42169"/>
                        <a:pt x="7992" y="40458"/>
                        <a:pt x="5840" y="35331"/>
                      </a:cubicBezTo>
                      <a:cubicBezTo>
                        <a:pt x="3726" y="35668"/>
                        <a:pt x="1741" y="33883"/>
                        <a:pt x="1146" y="31109"/>
                      </a:cubicBezTo>
                      <a:cubicBezTo>
                        <a:pt x="715" y="29102"/>
                        <a:pt x="1096" y="26936"/>
                        <a:pt x="2149" y="25410"/>
                      </a:cubicBezTo>
                      <a:cubicBezTo>
                        <a:pt x="655" y="24213"/>
                        <a:pt x="-177" y="21916"/>
                        <a:pt x="31" y="19563"/>
                      </a:cubicBezTo>
                      <a:cubicBezTo>
                        <a:pt x="275" y="16808"/>
                        <a:pt x="1881" y="14650"/>
                        <a:pt x="3899" y="14366"/>
                      </a:cubicBezTo>
                      <a:cubicBezTo>
                        <a:pt x="3911" y="14320"/>
                        <a:pt x="3924" y="14275"/>
                        <a:pt x="3936" y="14229"/>
                      </a:cubicBezTo>
                      <a:close/>
                    </a:path>
                    <a:path w="43256" h="43219" fill="none" extrusionOk="0">
                      <a:moveTo>
                        <a:pt x="28619" y="36455"/>
                      </a:moveTo>
                      <a:cubicBezTo>
                        <a:pt x="28580" y="37102"/>
                        <a:pt x="28734" y="35897"/>
                        <a:pt x="28596" y="36519"/>
                      </a:cubicBezTo>
                    </a:path>
                  </a:pathLst>
                </a:custGeom>
                <a:solidFill>
                  <a:srgbClr val="ED7D31"/>
                </a:solidFill>
                <a:ln w="38100">
                  <a:noFill/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円/楕円 23"/>
                <p:cNvSpPr/>
                <p:nvPr/>
              </p:nvSpPr>
              <p:spPr>
                <a:xfrm flipH="1">
                  <a:off x="3622724" y="4625232"/>
                  <a:ext cx="104232" cy="97824"/>
                </a:xfrm>
                <a:prstGeom prst="ellipse">
                  <a:avLst/>
                </a:prstGeom>
                <a:solidFill>
                  <a:srgbClr val="ED7D31"/>
                </a:solidFill>
                <a:ln w="38100">
                  <a:noFill/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3" name="テキスト ボックス 22"/>
              <p:cNvSpPr txBox="1"/>
              <p:nvPr/>
            </p:nvSpPr>
            <p:spPr>
              <a:xfrm rot="20921739">
                <a:off x="412239" y="3967153"/>
                <a:ext cx="2503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嫌かも</a:t>
                </a:r>
                <a:endParaRPr lang="en-US" altLang="ja-JP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しれない。</a:t>
                </a:r>
              </a:p>
            </p:txBody>
          </p:sp>
        </p:grpSp>
        <p:grpSp>
          <p:nvGrpSpPr>
            <p:cNvPr id="3" name="グループ化 2"/>
            <p:cNvGrpSpPr/>
            <p:nvPr/>
          </p:nvGrpSpPr>
          <p:grpSpPr>
            <a:xfrm>
              <a:off x="-171729" y="4016829"/>
              <a:ext cx="1805525" cy="1774965"/>
              <a:chOff x="-171729" y="4016829"/>
              <a:chExt cx="1805525" cy="1774965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4D39F973-4808-425E-B398-0395DCCD97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88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638" r="65275" b="26754"/>
              <a:stretch/>
            </p:blipFill>
            <p:spPr>
              <a:xfrm>
                <a:off x="-171729" y="4016829"/>
                <a:ext cx="1543329" cy="1760341"/>
              </a:xfrm>
              <a:prstGeom prst="rect">
                <a:avLst/>
              </a:prstGeom>
            </p:spPr>
          </p:pic>
          <p:sp>
            <p:nvSpPr>
              <p:cNvPr id="4" name="テキスト ボックス 3"/>
              <p:cNvSpPr txBox="1"/>
              <p:nvPr/>
            </p:nvSpPr>
            <p:spPr>
              <a:xfrm rot="21198409">
                <a:off x="532219" y="5207019"/>
                <a:ext cx="1101577" cy="5847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32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NO!</a:t>
                </a:r>
                <a:endParaRPr lang="en-US" sz="3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13.SNS</a:t>
            </a:r>
            <a:r>
              <a:rPr lang="ja-JP" altLang="en-US" dirty="0" err="1"/>
              <a:t>での</a:t>
            </a:r>
            <a:r>
              <a:rPr lang="ja-JP" altLang="en-US" dirty="0"/>
              <a:t>不適切な情報の発信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2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54673" y="810036"/>
            <a:ext cx="8805692" cy="2847564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9300" y="1432908"/>
            <a:ext cx="7823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現実でもインターネットでも、大切なのは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自分の行動で傷つく人がいないか考えることです。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などにアップする内容には責任を持ち、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思いやりを忘れない情報発信を心がけましょう。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-203522" y="3776566"/>
            <a:ext cx="4572000" cy="2240620"/>
            <a:chOff x="-301670" y="3991848"/>
            <a:chExt cx="4572000" cy="2240620"/>
          </a:xfrm>
        </p:grpSpPr>
        <p:sp>
          <p:nvSpPr>
            <p:cNvPr id="8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 rot="21098764">
              <a:off x="-301670" y="4582793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思いやりを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忘れずに！</a:t>
              </a: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18" y="4277709"/>
            <a:ext cx="2773920" cy="264589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0D6D9AE-5F1B-483A-B825-2B65CCBE6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20" y="2580291"/>
            <a:ext cx="4444444" cy="4444444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13.SNS</a:t>
            </a:r>
            <a:r>
              <a:rPr lang="ja-JP" altLang="en-US" dirty="0" err="1"/>
              <a:t>での</a:t>
            </a:r>
            <a:r>
              <a:rPr lang="ja-JP" altLang="en-US" dirty="0"/>
              <a:t>不適切な情報の発信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9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第 13 話 SNSでの不適切な情報の発信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12086</TotalTime>
  <Words>381</Words>
  <PresentationFormat>画面に合わせる (4:3)</PresentationFormat>
  <Paragraphs>33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13 話 SNSでの 不適切な情報の発信</vt:lpstr>
      <vt:lpstr>13.SNSでの不適切な情報の発信</vt:lpstr>
      <vt:lpstr>13.SNSでの不適切な情報の発信</vt:lpstr>
      <vt:lpstr>13.SNSでの不適切な情報の発信</vt:lpstr>
      <vt:lpstr>13.SNSでの不適切な情報の発信</vt:lpstr>
      <vt:lpstr>13.SNSでの不適切な情報の発信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