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43" r:id="rId2"/>
    <p:sldId id="544" r:id="rId3"/>
    <p:sldId id="545" r:id="rId4"/>
    <p:sldId id="546" r:id="rId5"/>
    <p:sldId id="547" r:id="rId6"/>
    <p:sldId id="548" r:id="rId7"/>
    <p:sldId id="549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https://www.secom.co.jp/kodomo/m/20180315.html</a:t>
            </a:r>
          </a:p>
          <a:p>
            <a:r>
              <a:rPr kumimoji="1" lang="en-US" altLang="ja-JP" dirty="0"/>
              <a:t>https://www.weblio.jp/content/SNS%E4%BE%9D%E5%AD%98%E7%97%87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7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33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51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46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5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263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0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en-US" altLang="ja-JP" dirty="0"/>
              <a:t>SNS</a:t>
            </a:r>
            <a:r>
              <a:rPr lang="ja-JP" altLang="en-US" dirty="0"/>
              <a:t>依存に</a:t>
            </a:r>
            <a:br>
              <a:rPr lang="en-US" altLang="ja-JP" dirty="0"/>
            </a:br>
            <a:r>
              <a:rPr lang="ja-JP" altLang="en-US" dirty="0"/>
              <a:t>ならないために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9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眉山さんは、「帰宅したらスマートフォンをリビングに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置いておき、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の確認などは、勉強の休憩時間に行う」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というルールを決めています。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663121" y="1991649"/>
            <a:ext cx="3341116" cy="1858693"/>
            <a:chOff x="5946018" y="2457933"/>
            <a:chExt cx="3341116" cy="1858693"/>
          </a:xfrm>
        </p:grpSpPr>
        <p:sp>
          <p:nvSpPr>
            <p:cNvPr id="6" name="円/楕円 89"/>
            <p:cNvSpPr/>
            <p:nvPr/>
          </p:nvSpPr>
          <p:spPr>
            <a:xfrm flipH="1">
              <a:off x="6121311" y="4074124"/>
              <a:ext cx="183844" cy="171240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7" name="円/楕円 91"/>
            <p:cNvSpPr/>
            <p:nvPr/>
          </p:nvSpPr>
          <p:spPr>
            <a:xfrm flipH="1">
              <a:off x="5970643" y="4156697"/>
              <a:ext cx="118273" cy="11016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8" name="雲 31"/>
            <p:cNvSpPr/>
            <p:nvPr/>
          </p:nvSpPr>
          <p:spPr>
            <a:xfrm rot="21402009" flipH="1">
              <a:off x="5946018" y="2457933"/>
              <a:ext cx="3110950" cy="185869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46969" y="2961355"/>
              <a:ext cx="30401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勉強中は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我慢しよう・・・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244424" y="2263336"/>
            <a:ext cx="1265896" cy="1308861"/>
            <a:chOff x="2546003" y="1723870"/>
            <a:chExt cx="1265896" cy="1308861"/>
          </a:xfrm>
        </p:grpSpPr>
        <p:sp>
          <p:nvSpPr>
            <p:cNvPr id="48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 rot="14220000">
              <a:off x="3019121" y="2320992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63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5869614" y="620513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2" name="テキスト ボックス 41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01BE7BD1-0C13-4F48-9046-96BA6BA0F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52" y="1654319"/>
            <a:ext cx="6349206" cy="6349206"/>
          </a:xfrm>
          <a:prstGeom prst="rect">
            <a:avLst/>
          </a:prstGeom>
        </p:spPr>
      </p:pic>
      <p:sp>
        <p:nvSpPr>
          <p:cNvPr id="33" name="タイトル 3"/>
          <p:cNvSpPr txBox="1">
            <a:spLocks/>
          </p:cNvSpPr>
          <p:nvPr/>
        </p:nvSpPr>
        <p:spPr>
          <a:xfrm>
            <a:off x="0" y="1"/>
            <a:ext cx="7886700" cy="81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US" sz="2400" b="0" i="0" u="none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5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B46E723-C8B8-414F-8781-C051AF20F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22301" r="-6348" b="24633"/>
          <a:stretch/>
        </p:blipFill>
        <p:spPr>
          <a:xfrm>
            <a:off x="1200647" y="3196424"/>
            <a:ext cx="6523239" cy="3670818"/>
          </a:xfrm>
          <a:prstGeom prst="rect">
            <a:avLst/>
          </a:prstGeom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68349" y="86889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休憩時間、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を見ると何人かの友達から連絡が来ていました。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すべてに目を通すことができず、途中で勉強に戻りますが、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返信していない友達のことが気になり、集中できません。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5693748" y="2125672"/>
            <a:ext cx="3656067" cy="1854735"/>
            <a:chOff x="5693748" y="2125672"/>
            <a:chExt cx="3656067" cy="1854735"/>
          </a:xfrm>
        </p:grpSpPr>
        <p:sp>
          <p:nvSpPr>
            <p:cNvPr id="115" name="雲 31"/>
            <p:cNvSpPr/>
            <p:nvPr/>
          </p:nvSpPr>
          <p:spPr>
            <a:xfrm rot="21402009" flipH="1">
              <a:off x="5693748" y="2125672"/>
              <a:ext cx="3254530" cy="185473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00" y="32535"/>
                    <a:pt x="39224" y="35749"/>
                  </a:cubicBezTo>
                  <a:cubicBezTo>
                    <a:pt x="38594" y="37485"/>
                    <a:pt x="36043" y="37989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A1CC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5747436" y="2175998"/>
              <a:ext cx="3602379" cy="1730412"/>
              <a:chOff x="5251512" y="256854"/>
              <a:chExt cx="3602379" cy="1730412"/>
            </a:xfrm>
            <a:solidFill>
              <a:srgbClr val="4472C4"/>
            </a:solidFill>
          </p:grpSpPr>
          <p:sp>
            <p:nvSpPr>
              <p:cNvPr id="12" name="円/楕円 89"/>
              <p:cNvSpPr/>
              <p:nvPr/>
            </p:nvSpPr>
            <p:spPr>
              <a:xfrm flipH="1">
                <a:off x="5365417" y="1759459"/>
                <a:ext cx="183844" cy="171240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3" name="円/楕円 91"/>
              <p:cNvSpPr/>
              <p:nvPr/>
            </p:nvSpPr>
            <p:spPr>
              <a:xfrm flipH="1">
                <a:off x="5251512" y="1877102"/>
                <a:ext cx="118273" cy="11016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雲 31"/>
              <p:cNvSpPr/>
              <p:nvPr/>
            </p:nvSpPr>
            <p:spPr>
              <a:xfrm rot="21402009" flipH="1">
                <a:off x="5273504" y="256854"/>
                <a:ext cx="3091137" cy="171063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00" y="32535"/>
                      <a:pt x="39224" y="35749"/>
                    </a:cubicBezTo>
                    <a:cubicBezTo>
                      <a:pt x="38594" y="37485"/>
                      <a:pt x="36043" y="37989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812071" y="557823"/>
                <a:ext cx="30418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返信、遅く</a:t>
                </a:r>
                <a:endPara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なっちゃうな</a:t>
                </a:r>
                <a:endPara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z="24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・・・</a:t>
                </a: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613325" y="2344370"/>
            <a:ext cx="3546349" cy="2419473"/>
            <a:chOff x="613325" y="2344370"/>
            <a:chExt cx="3546349" cy="2419473"/>
          </a:xfrm>
        </p:grpSpPr>
        <p:sp>
          <p:nvSpPr>
            <p:cNvPr id="104" name="雲 31"/>
            <p:cNvSpPr/>
            <p:nvPr/>
          </p:nvSpPr>
          <p:spPr>
            <a:xfrm rot="12369">
              <a:off x="613325" y="2433253"/>
              <a:ext cx="3387132" cy="224170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A1CCEC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雲 31"/>
            <p:cNvSpPr/>
            <p:nvPr/>
          </p:nvSpPr>
          <p:spPr>
            <a:xfrm rot="12369">
              <a:off x="669626" y="2506971"/>
              <a:ext cx="3267790" cy="211071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4472C4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 rot="635537">
              <a:off x="1161682" y="2344370"/>
              <a:ext cx="2138049" cy="24194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391969" y="2453400"/>
              <a:ext cx="2005826" cy="683415"/>
              <a:chOff x="1391969" y="2453400"/>
              <a:chExt cx="2005826" cy="6834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正方形/長方形 45"/>
              <p:cNvSpPr/>
              <p:nvPr/>
            </p:nvSpPr>
            <p:spPr>
              <a:xfrm rot="635537">
                <a:off x="1391969" y="2453400"/>
                <a:ext cx="1961351" cy="683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 rot="635537">
                <a:off x="1436444" y="2457523"/>
                <a:ext cx="1961351" cy="1995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円/楕円 89"/>
            <p:cNvSpPr/>
            <p:nvPr/>
          </p:nvSpPr>
          <p:spPr>
            <a:xfrm flipH="1">
              <a:off x="3716098" y="4224586"/>
              <a:ext cx="212108" cy="199878"/>
            </a:xfrm>
            <a:prstGeom prst="ellipse">
              <a:avLst/>
            </a:prstGeom>
            <a:solidFill>
              <a:srgbClr val="4472C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02" name="円/楕円 91"/>
            <p:cNvSpPr/>
            <p:nvPr/>
          </p:nvSpPr>
          <p:spPr>
            <a:xfrm flipH="1">
              <a:off x="4023218" y="4295877"/>
              <a:ext cx="136456" cy="128588"/>
            </a:xfrm>
            <a:prstGeom prst="ellipse">
              <a:avLst/>
            </a:prstGeom>
            <a:solidFill>
              <a:srgbClr val="4472C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 rot="110693">
              <a:off x="1499794" y="2571097"/>
              <a:ext cx="378722" cy="370524"/>
              <a:chOff x="1257472" y="2389774"/>
              <a:chExt cx="316089" cy="309247"/>
            </a:xfrm>
          </p:grpSpPr>
          <p:sp>
            <p:nvSpPr>
              <p:cNvPr id="47" name="角丸四角形 46"/>
              <p:cNvSpPr/>
              <p:nvPr/>
            </p:nvSpPr>
            <p:spPr>
              <a:xfrm rot="559586">
                <a:off x="1257472" y="2399018"/>
                <a:ext cx="294463" cy="29464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9586">
                <a:off x="1264314" y="2389774"/>
                <a:ext cx="309247" cy="309247"/>
              </a:xfrm>
              <a:prstGeom prst="rect">
                <a:avLst/>
              </a:prstGeom>
            </p:spPr>
          </p:pic>
        </p:grpSp>
        <p:sp>
          <p:nvSpPr>
            <p:cNvPr id="43" name="テキスト ボックス 42"/>
            <p:cNvSpPr txBox="1"/>
            <p:nvPr/>
          </p:nvSpPr>
          <p:spPr>
            <a:xfrm rot="635537">
              <a:off x="1934065" y="2726088"/>
              <a:ext cx="12669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新着メッセージがあります。</a:t>
              </a:r>
              <a:endParaRPr 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 rot="635537">
              <a:off x="1399591" y="2374191"/>
              <a:ext cx="1266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通知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件</a:t>
              </a:r>
              <a:endParaRPr 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1256811" y="3227171"/>
              <a:ext cx="2005825" cy="683415"/>
              <a:chOff x="1256811" y="3227171"/>
              <a:chExt cx="2005825" cy="6834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正方形/長方形 63"/>
              <p:cNvSpPr/>
              <p:nvPr/>
            </p:nvSpPr>
            <p:spPr>
              <a:xfrm rot="635537">
                <a:off x="1256811" y="3227171"/>
                <a:ext cx="1961351" cy="683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 rot="635537">
                <a:off x="1301285" y="3231293"/>
                <a:ext cx="1961351" cy="1995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テキスト ボックス 65"/>
            <p:cNvSpPr txBox="1"/>
            <p:nvPr/>
          </p:nvSpPr>
          <p:spPr>
            <a:xfrm rot="635537">
              <a:off x="1255214" y="3146238"/>
              <a:ext cx="1266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通知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件</a:t>
              </a:r>
              <a:endParaRPr 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 rot="38160">
              <a:off x="1315867" y="3324376"/>
              <a:ext cx="405882" cy="523220"/>
              <a:chOff x="1127006" y="2925124"/>
              <a:chExt cx="338757" cy="436690"/>
            </a:xfrm>
          </p:grpSpPr>
          <p:sp>
            <p:nvSpPr>
              <p:cNvPr id="50" name="角丸四角形 49"/>
              <p:cNvSpPr/>
              <p:nvPr/>
            </p:nvSpPr>
            <p:spPr>
              <a:xfrm rot="559586">
                <a:off x="1157754" y="2959184"/>
                <a:ext cx="294463" cy="294645"/>
              </a:xfrm>
              <a:prstGeom prst="roundRect">
                <a:avLst/>
              </a:prstGeom>
              <a:solidFill>
                <a:srgbClr val="5C8C3C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 rot="559586">
                <a:off x="1127006" y="2925124"/>
                <a:ext cx="338757" cy="43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F</a:t>
                </a:r>
                <a:endParaRPr lang="ja-JP" altLang="en-US" sz="2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68" name="テキスト ボックス 67"/>
            <p:cNvSpPr txBox="1"/>
            <p:nvPr/>
          </p:nvSpPr>
          <p:spPr>
            <a:xfrm rot="635537">
              <a:off x="1788785" y="3509285"/>
              <a:ext cx="1403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あなたの投稿に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Good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がつきました。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112480" y="3998971"/>
              <a:ext cx="2005825" cy="683415"/>
              <a:chOff x="1112480" y="3998971"/>
              <a:chExt cx="2005825" cy="6834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正方形/長方形 73"/>
              <p:cNvSpPr/>
              <p:nvPr/>
            </p:nvSpPr>
            <p:spPr>
              <a:xfrm rot="635537">
                <a:off x="1112480" y="3998971"/>
                <a:ext cx="1961351" cy="683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正方形/長方形 74"/>
              <p:cNvSpPr/>
              <p:nvPr/>
            </p:nvSpPr>
            <p:spPr>
              <a:xfrm rot="635537">
                <a:off x="1156954" y="4003094"/>
                <a:ext cx="1961351" cy="19952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テキスト ボックス 75"/>
            <p:cNvSpPr txBox="1"/>
            <p:nvPr/>
          </p:nvSpPr>
          <p:spPr>
            <a:xfrm rot="635537">
              <a:off x="1110883" y="3918039"/>
              <a:ext cx="1266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未読</a:t>
              </a:r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26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件</a:t>
              </a:r>
              <a:endParaRPr 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 rot="635537">
              <a:off x="1644454" y="4281087"/>
              <a:ext cx="14034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着信が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ありました。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5" name="グループ化 24"/>
            <p:cNvGrpSpPr/>
            <p:nvPr/>
          </p:nvGrpSpPr>
          <p:grpSpPr>
            <a:xfrm rot="74681">
              <a:off x="1208232" y="4140501"/>
              <a:ext cx="352811" cy="353029"/>
              <a:chOff x="1061639" y="3530820"/>
              <a:chExt cx="294463" cy="294645"/>
            </a:xfrm>
          </p:grpSpPr>
          <p:sp>
            <p:nvSpPr>
              <p:cNvPr id="53" name="角丸四角形 52"/>
              <p:cNvSpPr/>
              <p:nvPr/>
            </p:nvSpPr>
            <p:spPr>
              <a:xfrm rot="559586">
                <a:off x="1061639" y="3530820"/>
                <a:ext cx="294463" cy="29464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6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4" name="円形吹き出し 53"/>
              <p:cNvSpPr/>
              <p:nvPr/>
            </p:nvSpPr>
            <p:spPr>
              <a:xfrm rot="559586">
                <a:off x="1105096" y="3565700"/>
                <a:ext cx="208084" cy="196421"/>
              </a:xfrm>
              <a:prstGeom prst="wedgeEllipseCallou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6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526E1FF-807F-43E0-B899-6D6EEEF85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97" y="1193157"/>
            <a:ext cx="6984127" cy="69841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B335318-24A8-4C88-8288-AEA07C518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52" y="2016424"/>
            <a:ext cx="6349206" cy="63492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勉強を中断し友達への返信を済ますことにしましたが、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すぐにまた連絡がきます。</a:t>
            </a:r>
            <a:b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家の人にも注意されても、なかなか勉強に戻れません。</a:t>
            </a:r>
          </a:p>
        </p:txBody>
      </p:sp>
      <p:grpSp>
        <p:nvGrpSpPr>
          <p:cNvPr id="10" name="グループ化 9"/>
          <p:cNvGrpSpPr/>
          <p:nvPr/>
        </p:nvGrpSpPr>
        <p:grpSpPr>
          <a:xfrm rot="21222859">
            <a:off x="4446113" y="2112226"/>
            <a:ext cx="2220207" cy="1355931"/>
            <a:chOff x="3492843" y="1883359"/>
            <a:chExt cx="2726201" cy="1603056"/>
          </a:xfrm>
        </p:grpSpPr>
        <p:sp>
          <p:nvSpPr>
            <p:cNvPr id="11" name="円形吹き出し 3"/>
            <p:cNvSpPr/>
            <p:nvPr/>
          </p:nvSpPr>
          <p:spPr>
            <a:xfrm rot="367815" flipH="1">
              <a:off x="3492843" y="1883359"/>
              <a:ext cx="2726201" cy="160305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364320">
              <a:off x="3594417" y="2104953"/>
              <a:ext cx="2543346" cy="982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b="1" dirty="0">
                  <a:solidFill>
                    <a:schemeClr val="bg1"/>
                  </a:solidFill>
                </a:rPr>
                <a:t>勉強は</a:t>
              </a:r>
              <a:endParaRPr lang="en-US" altLang="ja-JP" sz="2400" b="1" dirty="0">
                <a:solidFill>
                  <a:schemeClr val="bg1"/>
                </a:solidFill>
              </a:endParaRPr>
            </a:p>
            <a:p>
              <a:r>
                <a:rPr lang="ja-JP" altLang="en-US" sz="2400" b="1" dirty="0">
                  <a:solidFill>
                    <a:schemeClr val="bg1"/>
                  </a:solidFill>
                </a:rPr>
                <a:t>どうしたの？</a:t>
              </a:r>
              <a:endParaRPr lang="en-US" altLang="ja-JP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472856" y="4452730"/>
            <a:ext cx="4400357" cy="2609677"/>
            <a:chOff x="4779613" y="1315541"/>
            <a:chExt cx="5646455" cy="2958839"/>
          </a:xfrm>
        </p:grpSpPr>
        <p:grpSp>
          <p:nvGrpSpPr>
            <p:cNvPr id="6" name="グループ化 5"/>
            <p:cNvGrpSpPr/>
            <p:nvPr/>
          </p:nvGrpSpPr>
          <p:grpSpPr>
            <a:xfrm rot="816526">
              <a:off x="4779613" y="1315541"/>
              <a:ext cx="5646455" cy="2958839"/>
              <a:chOff x="-5201270" y="1184287"/>
              <a:chExt cx="6384713" cy="3485600"/>
            </a:xfrm>
          </p:grpSpPr>
          <p:sp>
            <p:nvSpPr>
              <p:cNvPr id="8" name="爆発 2 6"/>
              <p:cNvSpPr/>
              <p:nvPr/>
            </p:nvSpPr>
            <p:spPr>
              <a:xfrm rot="305964">
                <a:off x="-5201270" y="1184287"/>
                <a:ext cx="6384713" cy="3485600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06186" y="1254990"/>
                <a:ext cx="6215215" cy="3335199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 rot="321852">
              <a:off x="5788420" y="2379193"/>
              <a:ext cx="3812495" cy="1139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返信が済んだらやるから！！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234491" y="2263336"/>
            <a:ext cx="1265896" cy="1308861"/>
            <a:chOff x="2546003" y="1723870"/>
            <a:chExt cx="1265896" cy="1308861"/>
          </a:xfrm>
        </p:grpSpPr>
        <p:sp>
          <p:nvSpPr>
            <p:cNvPr id="63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 flipV="1">
              <a:off x="3166220" y="2347057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77" name="フリーフォーム 76"/>
            <p:cNvSpPr/>
            <p:nvPr/>
          </p:nvSpPr>
          <p:spPr>
            <a:xfrm rot="16200000">
              <a:off x="2994626" y="2231186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78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0" y="4105358"/>
            <a:ext cx="2606714" cy="2596329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5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86006" y="423775"/>
            <a:ext cx="8571987" cy="3443309"/>
            <a:chOff x="286006" y="423775"/>
            <a:chExt cx="8571987" cy="3443309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4BAF297-3B17-4AE7-B240-07F6233C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2" y="423775"/>
              <a:ext cx="3443309" cy="3443309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4204605" y="1412375"/>
              <a:ext cx="44903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暇さえあれば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を見てしまう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を確認できないと不安になる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返信ができないとイライラしてしまう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近年、こうした症状が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依存」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として、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問題になっています。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86006" y="3505210"/>
            <a:ext cx="8571987" cy="2683584"/>
            <a:chOff x="286006" y="3505210"/>
            <a:chExt cx="8571987" cy="2683584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9AC5B8D-0F88-4D18-A8FC-AEED600E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983" y="3505210"/>
              <a:ext cx="2660283" cy="2682269"/>
            </a:xfrm>
            <a:prstGeom prst="rect">
              <a:avLst/>
            </a:prstGeom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41560" y="4023535"/>
              <a:ext cx="5434697" cy="2067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友達とコミュニケーションをとることは大切ですが、</a:t>
              </a:r>
              <a:b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趣味や勉強などの自分の時間、</a:t>
              </a:r>
              <a:b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また、家族の時間を持つことも同じくらい大切です。</a:t>
              </a: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他にやることがあるときは通知を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OFF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にする、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友達には「後で連絡するね」と伝えるなど、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工夫して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を利用しましょう。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2F482AF-D70D-4146-9863-B7B7F6368F2D}"/>
              </a:ext>
            </a:extLst>
          </p:cNvPr>
          <p:cNvGrpSpPr/>
          <p:nvPr/>
        </p:nvGrpSpPr>
        <p:grpSpPr>
          <a:xfrm>
            <a:off x="22448" y="1730255"/>
            <a:ext cx="2503762" cy="1092775"/>
            <a:chOff x="23381" y="2267721"/>
            <a:chExt cx="2503762" cy="1092775"/>
          </a:xfrm>
        </p:grpSpPr>
        <p:grpSp>
          <p:nvGrpSpPr>
            <p:cNvPr id="21" name="グループ化 20"/>
            <p:cNvGrpSpPr/>
            <p:nvPr/>
          </p:nvGrpSpPr>
          <p:grpSpPr>
            <a:xfrm rot="20958430" flipV="1">
              <a:off x="132511" y="2267721"/>
              <a:ext cx="2139620" cy="1092775"/>
              <a:chOff x="369689" y="2682597"/>
              <a:chExt cx="3479339" cy="1963661"/>
            </a:xfrm>
            <a:solidFill>
              <a:srgbClr val="ED7D31"/>
            </a:solidFill>
          </p:grpSpPr>
          <p:sp>
            <p:nvSpPr>
              <p:cNvPr id="22" name="円/楕円 42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円/楕円 45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 rot="21164765">
              <a:off x="23381" y="2537355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返信きて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ないかな・・・</a:t>
              </a:r>
            </a:p>
          </p:txBody>
        </p:sp>
      </p:grpSp>
      <p:sp>
        <p:nvSpPr>
          <p:cNvPr id="28" name="乗算記号 29"/>
          <p:cNvSpPr/>
          <p:nvPr/>
        </p:nvSpPr>
        <p:spPr>
          <a:xfrm rot="20932626">
            <a:off x="2184040" y="2137022"/>
            <a:ext cx="2019963" cy="2031090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9" name="ドーナツ 18"/>
          <p:cNvSpPr/>
          <p:nvPr/>
        </p:nvSpPr>
        <p:spPr>
          <a:xfrm>
            <a:off x="7586430" y="5091290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0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810035"/>
            <a:ext cx="8805692" cy="3083029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9300" y="1367596"/>
            <a:ext cx="782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依存になれば、楽しいはずの友達との会話も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ストレスになってしまいます。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家の人とルールを決める、決めたルールは、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友達にも理解してもらうなどして、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無理なく</a:t>
            </a: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を使用するようにしましょう。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21045472">
            <a:off x="658399" y="3932574"/>
            <a:ext cx="4240013" cy="2243040"/>
            <a:chOff x="198922" y="4012896"/>
            <a:chExt cx="4240013" cy="2243040"/>
          </a:xfrm>
        </p:grpSpPr>
        <p:sp>
          <p:nvSpPr>
            <p:cNvPr id="8" name="雲 31"/>
            <p:cNvSpPr/>
            <p:nvPr/>
          </p:nvSpPr>
          <p:spPr>
            <a:xfrm rot="197991">
              <a:off x="198922" y="4012896"/>
              <a:ext cx="4240013" cy="22430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21437055">
              <a:off x="451891" y="4382642"/>
              <a:ext cx="38421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決めたルールを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友達にも分かって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もらおう！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8" y="3246800"/>
            <a:ext cx="4299893" cy="4022869"/>
          </a:xfrm>
          <a:prstGeom prst="rect">
            <a:avLst/>
          </a:prstGeom>
        </p:spPr>
      </p:pic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14.SNS</a:t>
            </a:r>
            <a:r>
              <a:rPr lang="ja-JP" altLang="en-US" dirty="0"/>
              <a:t>依存にならないために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3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 14話 SNS依存にならないために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GENSWF_SLIDE_TITLE" val="14.SNS依存にならないために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12086</TotalTime>
  <Words>498</Words>
  <PresentationFormat>画面に合わせる (4:3)</PresentationFormat>
  <Paragraphs>72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14 話 SNS依存に ならないために</vt:lpstr>
      <vt:lpstr>PowerPoint プレゼンテーション</vt:lpstr>
      <vt:lpstr>14.SNS依存にならないために</vt:lpstr>
      <vt:lpstr>14.SNS依存にならないために</vt:lpstr>
      <vt:lpstr>14.SNS依存にならないために</vt:lpstr>
      <vt:lpstr>14.SNS依存にならないために</vt:lpstr>
      <vt:lpstr>14.SNS依存にならないために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