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550" r:id="rId2"/>
    <p:sldId id="551" r:id="rId3"/>
    <p:sldId id="552" r:id="rId4"/>
    <p:sldId id="553" r:id="rId5"/>
    <p:sldId id="554" r:id="rId6"/>
    <p:sldId id="555" r:id="rId7"/>
    <p:sldId id="556" r:id="rId8"/>
  </p:sldIdLst>
  <p:sldSz cx="9144000" cy="6858000" type="screen4x3"/>
  <p:notesSz cx="6735763" cy="9866313"/>
  <p:custDataLst>
    <p:tags r:id="rId11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99"/>
    <a:srgbClr val="D2DEE4"/>
    <a:srgbClr val="EBF5FE"/>
    <a:srgbClr val="FFCC00"/>
    <a:srgbClr val="FFCC99"/>
    <a:srgbClr val="ED7D31"/>
    <a:srgbClr val="EF3631"/>
    <a:srgbClr val="F04642"/>
    <a:srgbClr val="C7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23" autoAdjust="0"/>
    <p:restoredTop sz="95584" autoAdjust="0"/>
  </p:normalViewPr>
  <p:slideViewPr>
    <p:cSldViewPr snapToGrid="0">
      <p:cViewPr varScale="1">
        <p:scale>
          <a:sx n="78" d="100"/>
          <a:sy n="78" d="100"/>
        </p:scale>
        <p:origin x="164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https://www.secom.co.jp/kodomo/m/20160303.html</a:t>
            </a:r>
          </a:p>
          <a:p>
            <a:r>
              <a:rPr kumimoji="1" lang="en-US" altLang="ja-JP" dirty="0"/>
              <a:t>https://www.nhk.or.jp/heart-net/article/55/</a:t>
            </a:r>
          </a:p>
          <a:p>
            <a:r>
              <a:rPr kumimoji="1" lang="en-US" altLang="ja-JP" dirty="0"/>
              <a:t>https://wired.jp/2018/06/30/gaming-disorder-illness/</a:t>
            </a:r>
          </a:p>
          <a:p>
            <a:r>
              <a:rPr kumimoji="1" lang="en-US" altLang="ja-JP" dirty="0"/>
              <a:t>https://news.yahoo.co.jp/byline/mamoruichikawa/20180107-00080186/</a:t>
            </a:r>
          </a:p>
          <a:p>
            <a:r>
              <a:rPr kumimoji="1" lang="en-US" altLang="ja-JP" dirty="0"/>
              <a:t>https://www.asahi.com/articles/ASKDV3VXHKDVUHBI00D.html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2144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01731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75896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18119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904454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12569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8167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1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0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microsoft.com/office/2007/relationships/hdphoto" Target="../media/hdphoto5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0.png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microsoft.com/office/2007/relationships/hdphoto" Target="../media/hdphoto6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1036824" y="2870800"/>
            <a:ext cx="7070353" cy="3644300"/>
          </a:xfrm>
        </p:spPr>
        <p:txBody>
          <a:bodyPr>
            <a:normAutofit/>
          </a:bodyPr>
          <a:lstStyle/>
          <a:p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15</a:t>
            </a:r>
            <a:r>
              <a:rPr lang="ja-JP" altLang="en-US" sz="4000" dirty="0"/>
              <a:t>話</a:t>
            </a:r>
            <a:br>
              <a:rPr lang="en-US" altLang="ja-JP" sz="4000" dirty="0"/>
            </a:br>
            <a:r>
              <a:rPr lang="ja-JP" altLang="en-US" dirty="0"/>
              <a:t>オンラインゲームが</a:t>
            </a:r>
            <a:br>
              <a:rPr lang="en-US" altLang="ja-JP" dirty="0"/>
            </a:br>
            <a:r>
              <a:rPr lang="ja-JP" altLang="en-US" dirty="0"/>
              <a:t>やめられない</a:t>
            </a:r>
            <a:endParaRPr lang="ja-JP" altLang="en-US" spc="-30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42623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図 52">
            <a:extLst>
              <a:ext uri="{FF2B5EF4-FFF2-40B4-BE49-F238E27FC236}">
                <a16:creationId xmlns:a16="http://schemas.microsoft.com/office/drawing/2014/main" id="{E97F7342-E89D-45F4-84C1-9BCF8B592D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342" y="1274219"/>
            <a:ext cx="5714285" cy="5714285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68348" y="869489"/>
            <a:ext cx="9075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オンラインゲームに熱中している徳島くんは、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最近、夜更かしが多くなっています。</a:t>
            </a:r>
          </a:p>
        </p:txBody>
      </p:sp>
      <p:grpSp>
        <p:nvGrpSpPr>
          <p:cNvPr id="6" name="グループ化 5"/>
          <p:cNvGrpSpPr/>
          <p:nvPr/>
        </p:nvGrpSpPr>
        <p:grpSpPr>
          <a:xfrm flipH="1">
            <a:off x="301517" y="3552617"/>
            <a:ext cx="3983535" cy="1858693"/>
            <a:chOff x="5073433" y="2457933"/>
            <a:chExt cx="3983535" cy="1858693"/>
          </a:xfrm>
        </p:grpSpPr>
        <p:sp>
          <p:nvSpPr>
            <p:cNvPr id="7" name="円/楕円 89"/>
            <p:cNvSpPr/>
            <p:nvPr/>
          </p:nvSpPr>
          <p:spPr>
            <a:xfrm flipH="1">
              <a:off x="6121311" y="4074124"/>
              <a:ext cx="183844" cy="171240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8" name="円/楕円 91"/>
            <p:cNvSpPr/>
            <p:nvPr/>
          </p:nvSpPr>
          <p:spPr>
            <a:xfrm flipH="1">
              <a:off x="5970643" y="4156697"/>
              <a:ext cx="118273" cy="110164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9" name="雲 31"/>
            <p:cNvSpPr/>
            <p:nvPr/>
          </p:nvSpPr>
          <p:spPr>
            <a:xfrm rot="21402009" flipH="1">
              <a:off x="5946018" y="2457933"/>
              <a:ext cx="3110950" cy="1858693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7971" y="31489"/>
                    <a:pt x="40400" y="32535"/>
                    <a:pt x="39224" y="35749"/>
                  </a:cubicBezTo>
                  <a:cubicBezTo>
                    <a:pt x="38594" y="37485"/>
                    <a:pt x="36043" y="37989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5073433" y="2996922"/>
              <a:ext cx="36108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後</a:t>
              </a:r>
              <a:r>
                <a:rPr lang="en-US" altLang="ja-JP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1</a:t>
              </a:r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ステージで</a:t>
              </a:r>
              <a:endParaRPr lang="en-US" altLang="ja-JP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クリアだし・・・</a:t>
              </a:r>
            </a:p>
          </p:txBody>
        </p:sp>
      </p:grpSp>
      <p:grpSp>
        <p:nvGrpSpPr>
          <p:cNvPr id="11" name="グループ化 10"/>
          <p:cNvGrpSpPr/>
          <p:nvPr/>
        </p:nvGrpSpPr>
        <p:grpSpPr>
          <a:xfrm>
            <a:off x="5847978" y="2830595"/>
            <a:ext cx="3233175" cy="1858693"/>
            <a:chOff x="5945779" y="2451139"/>
            <a:chExt cx="3914938" cy="1858693"/>
          </a:xfrm>
        </p:grpSpPr>
        <p:sp>
          <p:nvSpPr>
            <p:cNvPr id="12" name="円/楕円 89"/>
            <p:cNvSpPr/>
            <p:nvPr/>
          </p:nvSpPr>
          <p:spPr>
            <a:xfrm flipH="1">
              <a:off x="6121311" y="4074124"/>
              <a:ext cx="183844" cy="171240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13" name="円/楕円 91"/>
            <p:cNvSpPr/>
            <p:nvPr/>
          </p:nvSpPr>
          <p:spPr>
            <a:xfrm flipH="1">
              <a:off x="5970643" y="4156697"/>
              <a:ext cx="118273" cy="110164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14" name="雲 31"/>
            <p:cNvSpPr/>
            <p:nvPr/>
          </p:nvSpPr>
          <p:spPr>
            <a:xfrm rot="21402009" flipH="1">
              <a:off x="5945779" y="2451139"/>
              <a:ext cx="3396799" cy="1858693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7971" y="31489"/>
                    <a:pt x="40400" y="32535"/>
                    <a:pt x="39224" y="35749"/>
                  </a:cubicBezTo>
                  <a:cubicBezTo>
                    <a:pt x="38594" y="37485"/>
                    <a:pt x="36043" y="37989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6249826" y="2956822"/>
              <a:ext cx="36108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限定アイテム</a:t>
              </a:r>
              <a:endParaRPr lang="en-US" altLang="ja-JP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欲しいし・・・</a:t>
              </a:r>
            </a:p>
          </p:txBody>
        </p:sp>
      </p:grpSp>
      <p:grpSp>
        <p:nvGrpSpPr>
          <p:cNvPr id="28" name="グループ化 27"/>
          <p:cNvGrpSpPr/>
          <p:nvPr/>
        </p:nvGrpSpPr>
        <p:grpSpPr>
          <a:xfrm>
            <a:off x="2037454" y="2066622"/>
            <a:ext cx="1265896" cy="1308861"/>
            <a:chOff x="2546003" y="1723870"/>
            <a:chExt cx="1265896" cy="1308861"/>
          </a:xfrm>
        </p:grpSpPr>
        <p:sp>
          <p:nvSpPr>
            <p:cNvPr id="29" name="円/楕円 15"/>
            <p:cNvSpPr/>
            <p:nvPr/>
          </p:nvSpPr>
          <p:spPr>
            <a:xfrm>
              <a:off x="2546003" y="1723870"/>
              <a:ext cx="1265896" cy="1265896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9C8D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30" name="テキスト ボックス 29"/>
            <p:cNvSpPr txBox="1"/>
            <p:nvPr/>
          </p:nvSpPr>
          <p:spPr>
            <a:xfrm>
              <a:off x="2994398" y="1759421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1" name="テキスト ボックス 30"/>
            <p:cNvSpPr txBox="1"/>
            <p:nvPr/>
          </p:nvSpPr>
          <p:spPr>
            <a:xfrm>
              <a:off x="3038528" y="2755732"/>
              <a:ext cx="2808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2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/>
            <p:cNvSpPr txBox="1"/>
            <p:nvPr/>
          </p:nvSpPr>
          <p:spPr>
            <a:xfrm>
              <a:off x="3536800" y="2239800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テキスト ボックス 32"/>
            <p:cNvSpPr txBox="1"/>
            <p:nvPr/>
          </p:nvSpPr>
          <p:spPr>
            <a:xfrm>
              <a:off x="2553416" y="2250725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/>
            <p:cNvSpPr txBox="1"/>
            <p:nvPr/>
          </p:nvSpPr>
          <p:spPr>
            <a:xfrm>
              <a:off x="3479767" y="2478981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/>
            <p:cNvSpPr txBox="1"/>
            <p:nvPr/>
          </p:nvSpPr>
          <p:spPr>
            <a:xfrm>
              <a:off x="3320451" y="2687799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/>
            <p:cNvSpPr txBox="1"/>
            <p:nvPr/>
          </p:nvSpPr>
          <p:spPr>
            <a:xfrm>
              <a:off x="3479767" y="201479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/>
            <p:cNvSpPr txBox="1"/>
            <p:nvPr/>
          </p:nvSpPr>
          <p:spPr>
            <a:xfrm>
              <a:off x="3324701" y="182523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8" name="テキスト ボックス 37"/>
            <p:cNvSpPr txBox="1"/>
            <p:nvPr/>
          </p:nvSpPr>
          <p:spPr>
            <a:xfrm>
              <a:off x="2779748" y="2661148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/>
            <p:cNvSpPr txBox="1"/>
            <p:nvPr/>
          </p:nvSpPr>
          <p:spPr>
            <a:xfrm>
              <a:off x="2601578" y="2024220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0" name="テキスト ボックス 39"/>
            <p:cNvSpPr txBox="1"/>
            <p:nvPr/>
          </p:nvSpPr>
          <p:spPr>
            <a:xfrm>
              <a:off x="2762225" y="1838694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1" name="テキスト ボックス 40"/>
            <p:cNvSpPr txBox="1"/>
            <p:nvPr/>
          </p:nvSpPr>
          <p:spPr>
            <a:xfrm>
              <a:off x="2610622" y="2489907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フリーフォーム 41"/>
            <p:cNvSpPr/>
            <p:nvPr/>
          </p:nvSpPr>
          <p:spPr>
            <a:xfrm>
              <a:off x="3166220" y="1955170"/>
              <a:ext cx="38628" cy="397836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6453"/>
                </a:solidFill>
              </a:endParaRPr>
            </a:p>
          </p:txBody>
        </p:sp>
        <p:sp>
          <p:nvSpPr>
            <p:cNvPr id="43" name="フリーフォーム 42"/>
            <p:cNvSpPr/>
            <p:nvPr/>
          </p:nvSpPr>
          <p:spPr>
            <a:xfrm rot="19920000">
              <a:off x="3053204" y="2074368"/>
              <a:ext cx="51458" cy="263347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44" name="円/楕円 32"/>
            <p:cNvSpPr/>
            <p:nvPr/>
          </p:nvSpPr>
          <p:spPr>
            <a:xfrm>
              <a:off x="3113794" y="2291661"/>
              <a:ext cx="130314" cy="1303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</p:grpSp>
      <p:grpSp>
        <p:nvGrpSpPr>
          <p:cNvPr id="45" name="グループ化 44"/>
          <p:cNvGrpSpPr/>
          <p:nvPr/>
        </p:nvGrpSpPr>
        <p:grpSpPr>
          <a:xfrm>
            <a:off x="724714" y="6272061"/>
            <a:ext cx="2625479" cy="403644"/>
            <a:chOff x="5603630" y="6383924"/>
            <a:chExt cx="2625479" cy="403644"/>
          </a:xfrm>
          <a:solidFill>
            <a:srgbClr val="AE9070"/>
          </a:solidFill>
        </p:grpSpPr>
        <p:sp>
          <p:nvSpPr>
            <p:cNvPr id="46" name="テキスト ボックス 45"/>
            <p:cNvSpPr txBox="1"/>
            <p:nvPr/>
          </p:nvSpPr>
          <p:spPr>
            <a:xfrm>
              <a:off x="5725892" y="6383924"/>
              <a:ext cx="2387594" cy="403644"/>
            </a:xfrm>
            <a:prstGeom prst="rect">
              <a:avLst/>
            </a:prstGeom>
            <a:grpFill/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徳島</a:t>
              </a:r>
              <a:r>
                <a:rPr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（とくしま</a:t>
              </a:r>
              <a:r>
                <a:rPr kumimoji="1"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）</a:t>
              </a:r>
              <a:r>
                <a:rPr kumimoji="1"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くん</a:t>
              </a:r>
            </a:p>
          </p:txBody>
        </p:sp>
        <p:sp>
          <p:nvSpPr>
            <p:cNvPr id="48" name="正方形/長方形 47"/>
            <p:cNvSpPr/>
            <p:nvPr/>
          </p:nvSpPr>
          <p:spPr>
            <a:xfrm>
              <a:off x="5651304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9" name="正方形/長方形 48"/>
            <p:cNvSpPr/>
            <p:nvPr/>
          </p:nvSpPr>
          <p:spPr>
            <a:xfrm>
              <a:off x="8138641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50" name="正方形/長方形 49"/>
            <p:cNvSpPr/>
            <p:nvPr/>
          </p:nvSpPr>
          <p:spPr>
            <a:xfrm>
              <a:off x="820972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51" name="正方形/長方形 50"/>
            <p:cNvSpPr/>
            <p:nvPr/>
          </p:nvSpPr>
          <p:spPr>
            <a:xfrm>
              <a:off x="560363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17" name="タイトル 16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15.</a:t>
            </a:r>
            <a:r>
              <a:rPr lang="ja-JP" altLang="en-US" dirty="0"/>
              <a:t>オンラインゲームがやめられない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233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68348" y="869489"/>
            <a:ext cx="9075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日中もずっとゲームをやっている徳島くん。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家の人にゲームのやりすぎを指摘されると、イライラして、</a:t>
            </a:r>
            <a:b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いつも言い争いをしてしまいます。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10" name="グループ化 9"/>
          <p:cNvGrpSpPr/>
          <p:nvPr/>
        </p:nvGrpSpPr>
        <p:grpSpPr>
          <a:xfrm>
            <a:off x="980969" y="2151908"/>
            <a:ext cx="4797707" cy="2514080"/>
            <a:chOff x="4728635" y="1613754"/>
            <a:chExt cx="4797707" cy="2514080"/>
          </a:xfrm>
        </p:grpSpPr>
        <p:grpSp>
          <p:nvGrpSpPr>
            <p:cNvPr id="11" name="グループ化 10"/>
            <p:cNvGrpSpPr/>
            <p:nvPr/>
          </p:nvGrpSpPr>
          <p:grpSpPr>
            <a:xfrm rot="816526">
              <a:off x="4728635" y="1613754"/>
              <a:ext cx="4797707" cy="2514080"/>
              <a:chOff x="-5223648" y="1664841"/>
              <a:chExt cx="5424994" cy="2961661"/>
            </a:xfrm>
          </p:grpSpPr>
          <p:sp>
            <p:nvSpPr>
              <p:cNvPr id="13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14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587" y="1715376"/>
                <a:ext cx="5347869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2" name="テキスト ボックス 11"/>
            <p:cNvSpPr txBox="1"/>
            <p:nvPr/>
          </p:nvSpPr>
          <p:spPr>
            <a:xfrm rot="321852">
              <a:off x="5915988" y="2324466"/>
              <a:ext cx="304764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食事中くらい</a:t>
              </a:r>
              <a:endParaRPr lang="en-US" altLang="ja-JP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スマホしまい</a:t>
              </a:r>
              <a:endParaRPr lang="en-US" altLang="ja-JP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なさい！！</a:t>
              </a:r>
            </a:p>
          </p:txBody>
        </p:sp>
      </p:grpSp>
      <p:grpSp>
        <p:nvGrpSpPr>
          <p:cNvPr id="74" name="グループ化 73"/>
          <p:cNvGrpSpPr/>
          <p:nvPr/>
        </p:nvGrpSpPr>
        <p:grpSpPr>
          <a:xfrm rot="391241">
            <a:off x="5872201" y="1628100"/>
            <a:ext cx="3275424" cy="2095340"/>
            <a:chOff x="4728635" y="1613754"/>
            <a:chExt cx="4797707" cy="2514080"/>
          </a:xfrm>
        </p:grpSpPr>
        <p:grpSp>
          <p:nvGrpSpPr>
            <p:cNvPr id="75" name="グループ化 74"/>
            <p:cNvGrpSpPr/>
            <p:nvPr/>
          </p:nvGrpSpPr>
          <p:grpSpPr>
            <a:xfrm rot="816526">
              <a:off x="4728635" y="1613754"/>
              <a:ext cx="4797707" cy="2514080"/>
              <a:chOff x="-5223648" y="1664841"/>
              <a:chExt cx="5424994" cy="2961661"/>
            </a:xfrm>
          </p:grpSpPr>
          <p:sp>
            <p:nvSpPr>
              <p:cNvPr id="77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78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587" y="1715376"/>
                <a:ext cx="5347869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6" name="テキスト ボックス 75"/>
            <p:cNvSpPr txBox="1"/>
            <p:nvPr/>
          </p:nvSpPr>
          <p:spPr>
            <a:xfrm rot="321852">
              <a:off x="5915988" y="2426097"/>
              <a:ext cx="3047642" cy="997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今真剣</a:t>
              </a:r>
              <a:endParaRPr lang="en-US" altLang="ja-JP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なんだよ！</a:t>
              </a:r>
            </a:p>
          </p:txBody>
        </p:sp>
      </p:grpSp>
      <p:pic>
        <p:nvPicPr>
          <p:cNvPr id="7" name="図 6">
            <a:extLst>
              <a:ext uri="{FF2B5EF4-FFF2-40B4-BE49-F238E27FC236}">
                <a16:creationId xmlns:a16="http://schemas.microsoft.com/office/drawing/2014/main" id="{07CAD52D-D577-43D4-BCD2-592D593CB75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6312" r="1374" b="18423"/>
          <a:stretch/>
        </p:blipFill>
        <p:spPr>
          <a:xfrm>
            <a:off x="-613411" y="2582357"/>
            <a:ext cx="8500111" cy="5624888"/>
          </a:xfrm>
          <a:prstGeom prst="rect">
            <a:avLst/>
          </a:prstGeom>
        </p:spPr>
      </p:pic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15.</a:t>
            </a:r>
            <a:r>
              <a:rPr lang="ja-JP" altLang="en-US" dirty="0"/>
              <a:t>オンラインゲームがやめられない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4481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8858D3E-14C0-42A7-AF3B-79717199F4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543" y="1638838"/>
            <a:ext cx="5714285" cy="5714285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68348" y="869489"/>
            <a:ext cx="9075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言い争いの後は少し反省して、しばらくスマートフォンに</a:t>
            </a:r>
            <a:b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触らないようにしようと思うのですが、イライラしてしまい、</a:t>
            </a:r>
            <a:b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結局、またすぐにゲームを始めてしまいます。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82" name="グループ化 81">
            <a:extLst>
              <a:ext uri="{FF2B5EF4-FFF2-40B4-BE49-F238E27FC236}">
                <a16:creationId xmlns:a16="http://schemas.microsoft.com/office/drawing/2014/main" id="{36AA26ED-2A6E-45A8-96F0-880896BA248F}"/>
              </a:ext>
            </a:extLst>
          </p:cNvPr>
          <p:cNvGrpSpPr/>
          <p:nvPr/>
        </p:nvGrpSpPr>
        <p:grpSpPr>
          <a:xfrm rot="21370423">
            <a:off x="121830" y="3487039"/>
            <a:ext cx="3446607" cy="1625589"/>
            <a:chOff x="8441265" y="4516732"/>
            <a:chExt cx="3446607" cy="1625589"/>
          </a:xfrm>
        </p:grpSpPr>
        <p:sp>
          <p:nvSpPr>
            <p:cNvPr id="83" name="円/楕円 55"/>
            <p:cNvSpPr/>
            <p:nvPr/>
          </p:nvSpPr>
          <p:spPr>
            <a:xfrm rot="21313003" flipH="1">
              <a:off x="11505477" y="5672942"/>
              <a:ext cx="172496" cy="137872"/>
            </a:xfrm>
            <a:prstGeom prst="ellipse">
              <a:avLst/>
            </a:pr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84" name="雲 31"/>
            <p:cNvSpPr/>
            <p:nvPr/>
          </p:nvSpPr>
          <p:spPr>
            <a:xfrm flipH="1">
              <a:off x="8441265" y="4516732"/>
              <a:ext cx="2990999" cy="1625589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6050 w 43256"/>
                <a:gd name="connsiteY13" fmla="*/ 35003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6780" y="32932"/>
                    <a:pt x="36366" y="34324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85" name="円/楕円 57"/>
            <p:cNvSpPr/>
            <p:nvPr/>
          </p:nvSpPr>
          <p:spPr>
            <a:xfrm rot="21313003" flipH="1">
              <a:off x="11776899" y="5837447"/>
              <a:ext cx="110973" cy="88699"/>
            </a:xfrm>
            <a:prstGeom prst="ellipse">
              <a:avLst/>
            </a:pr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86" name="テキスト ボックス 85"/>
            <p:cNvSpPr txBox="1"/>
            <p:nvPr/>
          </p:nvSpPr>
          <p:spPr>
            <a:xfrm rot="229577">
              <a:off x="8739103" y="4823135"/>
              <a:ext cx="250376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もう夜も遅いし、</a:t>
              </a:r>
              <a:endParaRPr lang="en-US" altLang="ja-JP" sz="2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宿題も</a:t>
              </a:r>
              <a:endParaRPr lang="en-US" altLang="ja-JP" sz="2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してないし・・・</a:t>
              </a:r>
            </a:p>
          </p:txBody>
        </p:sp>
      </p:grpSp>
      <p:grpSp>
        <p:nvGrpSpPr>
          <p:cNvPr id="87" name="グループ化 86">
            <a:extLst>
              <a:ext uri="{FF2B5EF4-FFF2-40B4-BE49-F238E27FC236}">
                <a16:creationId xmlns:a16="http://schemas.microsoft.com/office/drawing/2014/main" id="{36AA26ED-2A6E-45A8-96F0-880896BA248F}"/>
              </a:ext>
            </a:extLst>
          </p:cNvPr>
          <p:cNvGrpSpPr/>
          <p:nvPr/>
        </p:nvGrpSpPr>
        <p:grpSpPr>
          <a:xfrm rot="21200179">
            <a:off x="5166977" y="4139877"/>
            <a:ext cx="4469389" cy="1844088"/>
            <a:chOff x="7744413" y="5615082"/>
            <a:chExt cx="4469389" cy="1844088"/>
          </a:xfrm>
        </p:grpSpPr>
        <p:sp>
          <p:nvSpPr>
            <p:cNvPr id="88" name="円/楕円 55"/>
            <p:cNvSpPr/>
            <p:nvPr/>
          </p:nvSpPr>
          <p:spPr>
            <a:xfrm rot="21313003" flipH="1">
              <a:off x="8529872" y="5733953"/>
              <a:ext cx="172496" cy="137872"/>
            </a:xfrm>
            <a:prstGeom prst="ellipse">
              <a:avLst/>
            </a:pr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89" name="雲 31"/>
            <p:cNvSpPr/>
            <p:nvPr/>
          </p:nvSpPr>
          <p:spPr>
            <a:xfrm flipH="1">
              <a:off x="8465787" y="5833581"/>
              <a:ext cx="2990999" cy="1625589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6050 w 43256"/>
                <a:gd name="connsiteY13" fmla="*/ 35003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6780" y="32932"/>
                    <a:pt x="36366" y="34324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90" name="円/楕円 57"/>
            <p:cNvSpPr/>
            <p:nvPr/>
          </p:nvSpPr>
          <p:spPr>
            <a:xfrm rot="21313003" flipH="1">
              <a:off x="8311971" y="5615082"/>
              <a:ext cx="110973" cy="88699"/>
            </a:xfrm>
            <a:prstGeom prst="ellipse">
              <a:avLst/>
            </a:pr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91" name="テキスト ボックス 90"/>
            <p:cNvSpPr txBox="1"/>
            <p:nvPr/>
          </p:nvSpPr>
          <p:spPr>
            <a:xfrm rot="399821">
              <a:off x="7744413" y="6134282"/>
              <a:ext cx="44693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やめないと、って</a:t>
              </a:r>
              <a:endParaRPr lang="en-US" altLang="ja-JP" sz="2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思うのに</a:t>
              </a:r>
              <a:endParaRPr lang="en-US" altLang="ja-JP" sz="2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やめられない。</a:t>
              </a:r>
            </a:p>
          </p:txBody>
        </p:sp>
      </p:grpSp>
      <p:grpSp>
        <p:nvGrpSpPr>
          <p:cNvPr id="92" name="グループ化 91"/>
          <p:cNvGrpSpPr/>
          <p:nvPr/>
        </p:nvGrpSpPr>
        <p:grpSpPr>
          <a:xfrm>
            <a:off x="2037454" y="2066622"/>
            <a:ext cx="1265896" cy="1308861"/>
            <a:chOff x="2546003" y="1723870"/>
            <a:chExt cx="1265896" cy="1308861"/>
          </a:xfrm>
        </p:grpSpPr>
        <p:sp>
          <p:nvSpPr>
            <p:cNvPr id="93" name="円/楕円 15"/>
            <p:cNvSpPr/>
            <p:nvPr/>
          </p:nvSpPr>
          <p:spPr>
            <a:xfrm>
              <a:off x="2546003" y="1723870"/>
              <a:ext cx="1265896" cy="1265896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9C8D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94" name="テキスト ボックス 93"/>
            <p:cNvSpPr txBox="1"/>
            <p:nvPr/>
          </p:nvSpPr>
          <p:spPr>
            <a:xfrm>
              <a:off x="2994398" y="1759421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5" name="テキスト ボックス 94"/>
            <p:cNvSpPr txBox="1"/>
            <p:nvPr/>
          </p:nvSpPr>
          <p:spPr>
            <a:xfrm>
              <a:off x="3038528" y="2755732"/>
              <a:ext cx="2808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2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6" name="テキスト ボックス 95"/>
            <p:cNvSpPr txBox="1"/>
            <p:nvPr/>
          </p:nvSpPr>
          <p:spPr>
            <a:xfrm>
              <a:off x="3536800" y="2239800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7" name="テキスト ボックス 96"/>
            <p:cNvSpPr txBox="1"/>
            <p:nvPr/>
          </p:nvSpPr>
          <p:spPr>
            <a:xfrm>
              <a:off x="2553416" y="2250725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8" name="テキスト ボックス 97"/>
            <p:cNvSpPr txBox="1"/>
            <p:nvPr/>
          </p:nvSpPr>
          <p:spPr>
            <a:xfrm>
              <a:off x="3479767" y="2478981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9" name="テキスト ボックス 98"/>
            <p:cNvSpPr txBox="1"/>
            <p:nvPr/>
          </p:nvSpPr>
          <p:spPr>
            <a:xfrm>
              <a:off x="3320451" y="2687799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0" name="テキスト ボックス 99"/>
            <p:cNvSpPr txBox="1"/>
            <p:nvPr/>
          </p:nvSpPr>
          <p:spPr>
            <a:xfrm>
              <a:off x="3479767" y="201479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1" name="テキスト ボックス 100"/>
            <p:cNvSpPr txBox="1"/>
            <p:nvPr/>
          </p:nvSpPr>
          <p:spPr>
            <a:xfrm>
              <a:off x="3324701" y="182523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2" name="テキスト ボックス 101"/>
            <p:cNvSpPr txBox="1"/>
            <p:nvPr/>
          </p:nvSpPr>
          <p:spPr>
            <a:xfrm>
              <a:off x="2779748" y="2661148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3" name="テキスト ボックス 102"/>
            <p:cNvSpPr txBox="1"/>
            <p:nvPr/>
          </p:nvSpPr>
          <p:spPr>
            <a:xfrm>
              <a:off x="2601578" y="2024220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4" name="テキスト ボックス 103"/>
            <p:cNvSpPr txBox="1"/>
            <p:nvPr/>
          </p:nvSpPr>
          <p:spPr>
            <a:xfrm>
              <a:off x="2762225" y="1838694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5" name="テキスト ボックス 104"/>
            <p:cNvSpPr txBox="1"/>
            <p:nvPr/>
          </p:nvSpPr>
          <p:spPr>
            <a:xfrm>
              <a:off x="2610622" y="2489907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6" name="フリーフォーム 105"/>
            <p:cNvSpPr/>
            <p:nvPr/>
          </p:nvSpPr>
          <p:spPr>
            <a:xfrm>
              <a:off x="3166220" y="1955170"/>
              <a:ext cx="38628" cy="397836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6453"/>
                </a:solidFill>
              </a:endParaRPr>
            </a:p>
          </p:txBody>
        </p:sp>
        <p:sp>
          <p:nvSpPr>
            <p:cNvPr id="107" name="フリーフォーム 106"/>
            <p:cNvSpPr/>
            <p:nvPr/>
          </p:nvSpPr>
          <p:spPr>
            <a:xfrm rot="21120000">
              <a:off x="3126010" y="2048943"/>
              <a:ext cx="51458" cy="263347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108" name="円/楕円 32"/>
            <p:cNvSpPr/>
            <p:nvPr/>
          </p:nvSpPr>
          <p:spPr>
            <a:xfrm>
              <a:off x="3113794" y="2291661"/>
              <a:ext cx="130314" cy="1303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</p:grpSp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15.</a:t>
            </a:r>
            <a:r>
              <a:rPr lang="ja-JP" altLang="en-US" dirty="0"/>
              <a:t>オンラインゲームがやめられない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4775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テキスト ボックス 51"/>
          <p:cNvSpPr txBox="1"/>
          <p:nvPr/>
        </p:nvSpPr>
        <p:spPr>
          <a:xfrm>
            <a:off x="0" y="307505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ctr">
              <a:defRPr sz="3200" b="1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sz="4000" dirty="0"/>
              <a:t>なぜ、こうなったのでしょうか？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4883C2C-8AC3-4D54-BDEB-9A476E1821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970" y="4105358"/>
            <a:ext cx="2606714" cy="2596329"/>
          </a:xfrm>
          <a:prstGeom prst="rect">
            <a:avLst/>
          </a:prstGeom>
        </p:spPr>
      </p:pic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15.</a:t>
            </a:r>
            <a:r>
              <a:rPr lang="ja-JP" altLang="en-US" dirty="0"/>
              <a:t>オンラインゲームがやめられない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8253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/>
          <p:cNvGrpSpPr/>
          <p:nvPr/>
        </p:nvGrpSpPr>
        <p:grpSpPr>
          <a:xfrm>
            <a:off x="286006" y="844884"/>
            <a:ext cx="8571987" cy="2820653"/>
            <a:chOff x="286006" y="844884"/>
            <a:chExt cx="8571987" cy="2820653"/>
          </a:xfrm>
        </p:grpSpPr>
        <p:sp>
          <p:nvSpPr>
            <p:cNvPr id="17" name="角丸四角形 16"/>
            <p:cNvSpPr/>
            <p:nvPr/>
          </p:nvSpPr>
          <p:spPr>
            <a:xfrm>
              <a:off x="286006" y="1192566"/>
              <a:ext cx="8571987" cy="2378611"/>
            </a:xfrm>
            <a:prstGeom prst="roundRect">
              <a:avLst>
                <a:gd name="adj" fmla="val 9407"/>
              </a:avLst>
            </a:prstGeom>
            <a:solidFill>
              <a:srgbClr val="AE9070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kumimoji="0" lang="ja-JP" altLang="en-US" kern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endParaRPr>
            </a:p>
          </p:txBody>
        </p:sp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F500BE27-C73D-46DD-AC71-7574B433B5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6912" b="57000"/>
            <a:stretch/>
          </p:blipFill>
          <p:spPr>
            <a:xfrm>
              <a:off x="5375609" y="844884"/>
              <a:ext cx="3482384" cy="2820653"/>
            </a:xfrm>
            <a:prstGeom prst="rect">
              <a:avLst/>
            </a:prstGeom>
          </p:spPr>
        </p:pic>
        <p:sp>
          <p:nvSpPr>
            <p:cNvPr id="55" name="テキスト ボックス 54"/>
            <p:cNvSpPr txBox="1"/>
            <p:nvPr/>
          </p:nvSpPr>
          <p:spPr>
            <a:xfrm>
              <a:off x="495427" y="1348254"/>
              <a:ext cx="5178622" cy="2067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ゲームに没頭するあまり、日常生活に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支障をきたすことは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「ゲーム障害」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として、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世界的に問題になっています。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やめようと思っていても、長時間ゲームをしてしまう、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夜、ゲームに熱中して、翌日寝不足になってしまう、という経験はありませんか？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34" name="乗算記号 37"/>
          <p:cNvSpPr/>
          <p:nvPr/>
        </p:nvSpPr>
        <p:spPr>
          <a:xfrm rot="20932626">
            <a:off x="7079653" y="1833776"/>
            <a:ext cx="2248850" cy="2219805"/>
          </a:xfrm>
          <a:prstGeom prst="mathMultiply">
            <a:avLst>
              <a:gd name="adj1" fmla="val 9715"/>
            </a:avLst>
          </a:prstGeom>
          <a:solidFill>
            <a:srgbClr val="C00000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92828D0D-43C3-460B-9F43-7089271C9F9A}"/>
              </a:ext>
            </a:extLst>
          </p:cNvPr>
          <p:cNvGrpSpPr/>
          <p:nvPr/>
        </p:nvGrpSpPr>
        <p:grpSpPr>
          <a:xfrm>
            <a:off x="7042153" y="881806"/>
            <a:ext cx="1588250" cy="1100595"/>
            <a:chOff x="7344312" y="882261"/>
            <a:chExt cx="1588250" cy="1100595"/>
          </a:xfrm>
        </p:grpSpPr>
        <p:sp>
          <p:nvSpPr>
            <p:cNvPr id="8" name="雲 31"/>
            <p:cNvSpPr/>
            <p:nvPr/>
          </p:nvSpPr>
          <p:spPr>
            <a:xfrm rot="21302277" flipH="1">
              <a:off x="7344312" y="882261"/>
              <a:ext cx="1548865" cy="97778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57 w 43256"/>
                <a:gd name="connsiteY0" fmla="*/ 12676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457 w 43256"/>
                <a:gd name="connsiteY24" fmla="*/ 1267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57 w 43256"/>
                <a:gd name="connsiteY0" fmla="*/ 12676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80 w 43256"/>
                <a:gd name="connsiteY23" fmla="*/ 13267 h 43219"/>
                <a:gd name="connsiteX24" fmla="*/ 3457 w 43256"/>
                <a:gd name="connsiteY24" fmla="*/ 1267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57 w 43256"/>
                <a:gd name="connsiteY0" fmla="*/ 1267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80 w 43256"/>
                <a:gd name="connsiteY23" fmla="*/ 13267 h 43219"/>
                <a:gd name="connsiteX24" fmla="*/ 3457 w 43256"/>
                <a:gd name="connsiteY24" fmla="*/ 1267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80 w 43256"/>
                <a:gd name="connsiteY23" fmla="*/ 13267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7513 w 43256"/>
                <a:gd name="connsiteY1" fmla="*/ 5508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951 w 43256"/>
                <a:gd name="connsiteY1" fmla="*/ 5430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951 w 43256"/>
                <a:gd name="connsiteY1" fmla="*/ 5430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370 w 43256"/>
                <a:gd name="connsiteY23" fmla="*/ 11832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583 w 43256"/>
                <a:gd name="connsiteY0" fmla="*/ 11431 h 43219"/>
                <a:gd name="connsiteX1" fmla="*/ 6951 w 43256"/>
                <a:gd name="connsiteY1" fmla="*/ 5430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370 w 43256"/>
                <a:gd name="connsiteY23" fmla="*/ 11832 h 43219"/>
                <a:gd name="connsiteX24" fmla="*/ 3583 w 43256"/>
                <a:gd name="connsiteY24" fmla="*/ 11431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583 w 43256"/>
                <a:gd name="connsiteY0" fmla="*/ 11431 h 43219"/>
                <a:gd name="connsiteX1" fmla="*/ 6951 w 43256"/>
                <a:gd name="connsiteY1" fmla="*/ 5430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545 w 43256"/>
                <a:gd name="connsiteY23" fmla="*/ 11462 h 43219"/>
                <a:gd name="connsiteX24" fmla="*/ 3583 w 43256"/>
                <a:gd name="connsiteY24" fmla="*/ 11431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2893 w 42566"/>
                <a:gd name="connsiteY0" fmla="*/ 11431 h 43219"/>
                <a:gd name="connsiteX1" fmla="*/ 6261 w 42566"/>
                <a:gd name="connsiteY1" fmla="*/ 5430 h 43219"/>
                <a:gd name="connsiteX2" fmla="*/ 13351 w 42566"/>
                <a:gd name="connsiteY2" fmla="*/ 5061 h 43219"/>
                <a:gd name="connsiteX3" fmla="*/ 21802 w 42566"/>
                <a:gd name="connsiteY3" fmla="*/ 3291 h 43219"/>
                <a:gd name="connsiteX4" fmla="*/ 25095 w 42566"/>
                <a:gd name="connsiteY4" fmla="*/ 59 h 43219"/>
                <a:gd name="connsiteX5" fmla="*/ 29179 w 42566"/>
                <a:gd name="connsiteY5" fmla="*/ 2340 h 43219"/>
                <a:gd name="connsiteX6" fmla="*/ 34809 w 42566"/>
                <a:gd name="connsiteY6" fmla="*/ 549 h 43219"/>
                <a:gd name="connsiteX7" fmla="*/ 37664 w 42566"/>
                <a:gd name="connsiteY7" fmla="*/ 5435 h 43219"/>
                <a:gd name="connsiteX8" fmla="*/ 41328 w 42566"/>
                <a:gd name="connsiteY8" fmla="*/ 10177 h 43219"/>
                <a:gd name="connsiteX9" fmla="*/ 41164 w 42566"/>
                <a:gd name="connsiteY9" fmla="*/ 15319 h 43219"/>
                <a:gd name="connsiteX10" fmla="*/ 42362 w 42566"/>
                <a:gd name="connsiteY10" fmla="*/ 23181 h 43219"/>
                <a:gd name="connsiteX11" fmla="*/ 36750 w 42566"/>
                <a:gd name="connsiteY11" fmla="*/ 30063 h 43219"/>
                <a:gd name="connsiteX12" fmla="*/ 36322 w 42566"/>
                <a:gd name="connsiteY12" fmla="*/ 32109 h 43219"/>
                <a:gd name="connsiteX13" fmla="*/ 38623 w 42566"/>
                <a:gd name="connsiteY13" fmla="*/ 36007 h 43219"/>
                <a:gd name="connsiteX14" fmla="*/ 35360 w 42566"/>
                <a:gd name="connsiteY14" fmla="*/ 35003 h 43219"/>
                <a:gd name="connsiteX15" fmla="*/ 34428 w 42566"/>
                <a:gd name="connsiteY15" fmla="*/ 36183 h 43219"/>
                <a:gd name="connsiteX16" fmla="*/ 27901 w 42566"/>
                <a:gd name="connsiteY16" fmla="*/ 36674 h 43219"/>
                <a:gd name="connsiteX17" fmla="*/ 23013 w 42566"/>
                <a:gd name="connsiteY17" fmla="*/ 42965 h 43219"/>
                <a:gd name="connsiteX18" fmla="*/ 15826 w 42566"/>
                <a:gd name="connsiteY18" fmla="*/ 39125 h 43219"/>
                <a:gd name="connsiteX19" fmla="*/ 5150 w 42566"/>
                <a:gd name="connsiteY19" fmla="*/ 35331 h 43219"/>
                <a:gd name="connsiteX20" fmla="*/ 456 w 42566"/>
                <a:gd name="connsiteY20" fmla="*/ 31109 h 43219"/>
                <a:gd name="connsiteX21" fmla="*/ 1459 w 42566"/>
                <a:gd name="connsiteY21" fmla="*/ 25410 h 43219"/>
                <a:gd name="connsiteX22" fmla="*/ 83 w 42566"/>
                <a:gd name="connsiteY22" fmla="*/ 19047 h 43219"/>
                <a:gd name="connsiteX23" fmla="*/ 2855 w 42566"/>
                <a:gd name="connsiteY23" fmla="*/ 11462 h 43219"/>
                <a:gd name="connsiteX24" fmla="*/ 2893 w 42566"/>
                <a:gd name="connsiteY24" fmla="*/ 11431 h 43219"/>
                <a:gd name="connsiteX0" fmla="*/ 27929 w 42566"/>
                <a:gd name="connsiteY0" fmla="*/ 36455 h 43219"/>
                <a:gd name="connsiteX1" fmla="*/ 27906 w 42566"/>
                <a:gd name="connsiteY1" fmla="*/ 36519 h 43219"/>
                <a:gd name="connsiteX0" fmla="*/ 2778 w 42451"/>
                <a:gd name="connsiteY0" fmla="*/ 11431 h 43219"/>
                <a:gd name="connsiteX1" fmla="*/ 6146 w 42451"/>
                <a:gd name="connsiteY1" fmla="*/ 5430 h 43219"/>
                <a:gd name="connsiteX2" fmla="*/ 13236 w 42451"/>
                <a:gd name="connsiteY2" fmla="*/ 5061 h 43219"/>
                <a:gd name="connsiteX3" fmla="*/ 21687 w 42451"/>
                <a:gd name="connsiteY3" fmla="*/ 3291 h 43219"/>
                <a:gd name="connsiteX4" fmla="*/ 24980 w 42451"/>
                <a:gd name="connsiteY4" fmla="*/ 59 h 43219"/>
                <a:gd name="connsiteX5" fmla="*/ 29064 w 42451"/>
                <a:gd name="connsiteY5" fmla="*/ 2340 h 43219"/>
                <a:gd name="connsiteX6" fmla="*/ 34694 w 42451"/>
                <a:gd name="connsiteY6" fmla="*/ 549 h 43219"/>
                <a:gd name="connsiteX7" fmla="*/ 37549 w 42451"/>
                <a:gd name="connsiteY7" fmla="*/ 5435 h 43219"/>
                <a:gd name="connsiteX8" fmla="*/ 41213 w 42451"/>
                <a:gd name="connsiteY8" fmla="*/ 10177 h 43219"/>
                <a:gd name="connsiteX9" fmla="*/ 41049 w 42451"/>
                <a:gd name="connsiteY9" fmla="*/ 15319 h 43219"/>
                <a:gd name="connsiteX10" fmla="*/ 42247 w 42451"/>
                <a:gd name="connsiteY10" fmla="*/ 23181 h 43219"/>
                <a:gd name="connsiteX11" fmla="*/ 36635 w 42451"/>
                <a:gd name="connsiteY11" fmla="*/ 30063 h 43219"/>
                <a:gd name="connsiteX12" fmla="*/ 36207 w 42451"/>
                <a:gd name="connsiteY12" fmla="*/ 32109 h 43219"/>
                <a:gd name="connsiteX13" fmla="*/ 38508 w 42451"/>
                <a:gd name="connsiteY13" fmla="*/ 36007 h 43219"/>
                <a:gd name="connsiteX14" fmla="*/ 35245 w 42451"/>
                <a:gd name="connsiteY14" fmla="*/ 35003 h 43219"/>
                <a:gd name="connsiteX15" fmla="*/ 34313 w 42451"/>
                <a:gd name="connsiteY15" fmla="*/ 36183 h 43219"/>
                <a:gd name="connsiteX16" fmla="*/ 27786 w 42451"/>
                <a:gd name="connsiteY16" fmla="*/ 36674 h 43219"/>
                <a:gd name="connsiteX17" fmla="*/ 22898 w 42451"/>
                <a:gd name="connsiteY17" fmla="*/ 42965 h 43219"/>
                <a:gd name="connsiteX18" fmla="*/ 15711 w 42451"/>
                <a:gd name="connsiteY18" fmla="*/ 39125 h 43219"/>
                <a:gd name="connsiteX19" fmla="*/ 5035 w 42451"/>
                <a:gd name="connsiteY19" fmla="*/ 35331 h 43219"/>
                <a:gd name="connsiteX20" fmla="*/ 341 w 42451"/>
                <a:gd name="connsiteY20" fmla="*/ 31109 h 43219"/>
                <a:gd name="connsiteX21" fmla="*/ 1344 w 42451"/>
                <a:gd name="connsiteY21" fmla="*/ 25410 h 43219"/>
                <a:gd name="connsiteX22" fmla="*/ 108 w 42451"/>
                <a:gd name="connsiteY22" fmla="*/ 18514 h 43219"/>
                <a:gd name="connsiteX23" fmla="*/ 2740 w 42451"/>
                <a:gd name="connsiteY23" fmla="*/ 11462 h 43219"/>
                <a:gd name="connsiteX24" fmla="*/ 2778 w 42451"/>
                <a:gd name="connsiteY24" fmla="*/ 11431 h 43219"/>
                <a:gd name="connsiteX0" fmla="*/ 27814 w 42451"/>
                <a:gd name="connsiteY0" fmla="*/ 36455 h 43219"/>
                <a:gd name="connsiteX1" fmla="*/ 27791 w 42451"/>
                <a:gd name="connsiteY1" fmla="*/ 36519 h 43219"/>
                <a:gd name="connsiteX0" fmla="*/ 3060 w 42733"/>
                <a:gd name="connsiteY0" fmla="*/ 11431 h 43219"/>
                <a:gd name="connsiteX1" fmla="*/ 6428 w 42733"/>
                <a:gd name="connsiteY1" fmla="*/ 5430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478 w 42733"/>
                <a:gd name="connsiteY1" fmla="*/ 4313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733" h="43219">
                  <a:moveTo>
                    <a:pt x="3060" y="11431"/>
                  </a:moveTo>
                  <a:cubicBezTo>
                    <a:pt x="3036" y="11335"/>
                    <a:pt x="4524" y="6219"/>
                    <a:pt x="7065" y="4571"/>
                  </a:cubicBezTo>
                  <a:cubicBezTo>
                    <a:pt x="8463" y="3344"/>
                    <a:pt x="10777" y="2876"/>
                    <a:pt x="13518" y="5061"/>
                  </a:cubicBezTo>
                  <a:cubicBezTo>
                    <a:pt x="15191" y="768"/>
                    <a:pt x="19427" y="-119"/>
                    <a:pt x="21969" y="3291"/>
                  </a:cubicBezTo>
                  <a:cubicBezTo>
                    <a:pt x="22610" y="1542"/>
                    <a:pt x="23841" y="333"/>
                    <a:pt x="25262" y="59"/>
                  </a:cubicBezTo>
                  <a:cubicBezTo>
                    <a:pt x="26826" y="-243"/>
                    <a:pt x="28388" y="629"/>
                    <a:pt x="29346" y="2340"/>
                  </a:cubicBezTo>
                  <a:cubicBezTo>
                    <a:pt x="30728" y="126"/>
                    <a:pt x="33014" y="-601"/>
                    <a:pt x="34976" y="549"/>
                  </a:cubicBezTo>
                  <a:cubicBezTo>
                    <a:pt x="36471" y="1425"/>
                    <a:pt x="37543" y="3259"/>
                    <a:pt x="37831" y="5435"/>
                  </a:cubicBezTo>
                  <a:cubicBezTo>
                    <a:pt x="39559" y="6077"/>
                    <a:pt x="40935" y="7857"/>
                    <a:pt x="41495" y="10177"/>
                  </a:cubicBezTo>
                  <a:cubicBezTo>
                    <a:pt x="41902" y="11861"/>
                    <a:pt x="41844" y="13690"/>
                    <a:pt x="41331" y="15319"/>
                  </a:cubicBezTo>
                  <a:cubicBezTo>
                    <a:pt x="42592" y="17553"/>
                    <a:pt x="43033" y="20449"/>
                    <a:pt x="42529" y="23181"/>
                  </a:cubicBezTo>
                  <a:cubicBezTo>
                    <a:pt x="41859" y="26813"/>
                    <a:pt x="39641" y="29533"/>
                    <a:pt x="36917" y="30063"/>
                  </a:cubicBezTo>
                  <a:cubicBezTo>
                    <a:pt x="36957" y="30755"/>
                    <a:pt x="36832" y="31595"/>
                    <a:pt x="36489" y="32109"/>
                  </a:cubicBezTo>
                  <a:cubicBezTo>
                    <a:pt x="37448" y="31489"/>
                    <a:pt x="39966" y="32793"/>
                    <a:pt x="38790" y="36007"/>
                  </a:cubicBezTo>
                  <a:cubicBezTo>
                    <a:pt x="37981" y="38128"/>
                    <a:pt x="35221" y="37404"/>
                    <a:pt x="35527" y="35003"/>
                  </a:cubicBezTo>
                  <a:cubicBezTo>
                    <a:pt x="35241" y="35454"/>
                    <a:pt x="34900" y="35938"/>
                    <a:pt x="34595" y="36183"/>
                  </a:cubicBezTo>
                  <a:cubicBezTo>
                    <a:pt x="33602" y="36981"/>
                    <a:pt x="30217" y="38498"/>
                    <a:pt x="28068" y="36674"/>
                  </a:cubicBezTo>
                  <a:cubicBezTo>
                    <a:pt x="27373" y="39807"/>
                    <a:pt x="25512" y="42202"/>
                    <a:pt x="23180" y="42965"/>
                  </a:cubicBezTo>
                  <a:cubicBezTo>
                    <a:pt x="20432" y="43864"/>
                    <a:pt x="17564" y="42332"/>
                    <a:pt x="15993" y="39125"/>
                  </a:cubicBezTo>
                  <a:cubicBezTo>
                    <a:pt x="12285" y="42169"/>
                    <a:pt x="7469" y="40458"/>
                    <a:pt x="5317" y="35331"/>
                  </a:cubicBezTo>
                  <a:cubicBezTo>
                    <a:pt x="3203" y="35668"/>
                    <a:pt x="1218" y="33883"/>
                    <a:pt x="623" y="31109"/>
                  </a:cubicBezTo>
                  <a:cubicBezTo>
                    <a:pt x="192" y="29102"/>
                    <a:pt x="573" y="26936"/>
                    <a:pt x="1626" y="25410"/>
                  </a:cubicBezTo>
                  <a:cubicBezTo>
                    <a:pt x="132" y="24213"/>
                    <a:pt x="-148" y="19953"/>
                    <a:pt x="60" y="17600"/>
                  </a:cubicBezTo>
                  <a:cubicBezTo>
                    <a:pt x="304" y="14845"/>
                    <a:pt x="1004" y="11746"/>
                    <a:pt x="3022" y="11462"/>
                  </a:cubicBezTo>
                  <a:cubicBezTo>
                    <a:pt x="3034" y="11416"/>
                    <a:pt x="3048" y="11477"/>
                    <a:pt x="3060" y="11431"/>
                  </a:cubicBezTo>
                  <a:close/>
                </a:path>
                <a:path w="42733" h="43219" fill="none" extrusionOk="0">
                  <a:moveTo>
                    <a:pt x="28096" y="36455"/>
                  </a:moveTo>
                  <a:cubicBezTo>
                    <a:pt x="28057" y="37102"/>
                    <a:pt x="28211" y="35897"/>
                    <a:pt x="28073" y="36519"/>
                  </a:cubicBezTo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dirty="0">
                <a:solidFill>
                  <a:schemeClr val="dk1"/>
                </a:solidFill>
              </a:endParaRPr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7411768" y="1186488"/>
              <a:ext cx="15207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朝か・・・</a:t>
              </a:r>
            </a:p>
          </p:txBody>
        </p:sp>
        <p:sp>
          <p:nvSpPr>
            <p:cNvPr id="88" name="雲 31"/>
            <p:cNvSpPr/>
            <p:nvPr/>
          </p:nvSpPr>
          <p:spPr>
            <a:xfrm rot="21302277" flipH="1">
              <a:off x="7591719" y="1798213"/>
              <a:ext cx="135430" cy="100597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dirty="0">
                <a:solidFill>
                  <a:schemeClr val="dk1"/>
                </a:solidFill>
              </a:endParaRPr>
            </a:p>
          </p:txBody>
        </p:sp>
        <p:sp>
          <p:nvSpPr>
            <p:cNvPr id="95" name="雲 31"/>
            <p:cNvSpPr/>
            <p:nvPr/>
          </p:nvSpPr>
          <p:spPr>
            <a:xfrm rot="21302277" flipH="1">
              <a:off x="7529591" y="1937137"/>
              <a:ext cx="71871" cy="45719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dirty="0">
                <a:solidFill>
                  <a:schemeClr val="dk1"/>
                </a:solidFill>
              </a:endParaRPr>
            </a:p>
          </p:txBody>
        </p:sp>
      </p:grpSp>
      <p:grpSp>
        <p:nvGrpSpPr>
          <p:cNvPr id="6" name="グループ化 5"/>
          <p:cNvGrpSpPr/>
          <p:nvPr/>
        </p:nvGrpSpPr>
        <p:grpSpPr>
          <a:xfrm>
            <a:off x="286006" y="3698206"/>
            <a:ext cx="8571987" cy="2967231"/>
            <a:chOff x="286006" y="3698206"/>
            <a:chExt cx="8571987" cy="2967231"/>
          </a:xfrm>
        </p:grpSpPr>
        <p:grpSp>
          <p:nvGrpSpPr>
            <p:cNvPr id="4" name="グループ化 3"/>
            <p:cNvGrpSpPr/>
            <p:nvPr/>
          </p:nvGrpSpPr>
          <p:grpSpPr>
            <a:xfrm>
              <a:off x="286006" y="3698206"/>
              <a:ext cx="8571987" cy="2490588"/>
              <a:chOff x="286006" y="3698206"/>
              <a:chExt cx="8571987" cy="2490588"/>
            </a:xfrm>
          </p:grpSpPr>
          <p:sp>
            <p:nvSpPr>
              <p:cNvPr id="97" name="角丸四角形 96"/>
              <p:cNvSpPr/>
              <p:nvPr/>
            </p:nvSpPr>
            <p:spPr>
              <a:xfrm>
                <a:off x="286006" y="3925511"/>
                <a:ext cx="8571987" cy="2263283"/>
              </a:xfrm>
              <a:prstGeom prst="roundRect">
                <a:avLst>
                  <a:gd name="adj" fmla="val 11701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 cap="rnd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7" name="テキスト ボックス 6"/>
              <p:cNvSpPr txBox="1"/>
              <p:nvPr/>
            </p:nvSpPr>
            <p:spPr>
              <a:xfrm>
                <a:off x="3823109" y="4012716"/>
                <a:ext cx="4938547" cy="20672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無料で手軽に楽しめたり、友達と対戦</a:t>
                </a:r>
                <a:br>
                  <a:rPr lang="en-US" altLang="ja-JP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できるなど、魅力的なオンラインゲームには、</a:t>
                </a:r>
                <a:br>
                  <a:rPr lang="en-US" altLang="ja-JP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時間を忘れて熱中してしまう人も多くいます。</a:t>
                </a:r>
                <a:endPara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ゲームの時間が多くなっているな、と感じたときは、</a:t>
                </a:r>
                <a:br>
                  <a:rPr lang="en-US" altLang="ja-JP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実際のプレイ時間を記録するなど、</a:t>
                </a:r>
                <a:br>
                  <a:rPr lang="en-US" altLang="ja-JP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適切な利用をしているか見直してみてください。</a:t>
                </a:r>
              </a:p>
            </p:txBody>
          </p:sp>
          <p:grpSp>
            <p:nvGrpSpPr>
              <p:cNvPr id="3" name="グループ化 2"/>
              <p:cNvGrpSpPr/>
              <p:nvPr/>
            </p:nvGrpSpPr>
            <p:grpSpPr>
              <a:xfrm>
                <a:off x="1523854" y="3698206"/>
                <a:ext cx="2199695" cy="1825449"/>
                <a:chOff x="5791839" y="3999610"/>
                <a:chExt cx="3073270" cy="2550399"/>
              </a:xfrm>
            </p:grpSpPr>
            <p:grpSp>
              <p:nvGrpSpPr>
                <p:cNvPr id="14" name="グループ化 13"/>
                <p:cNvGrpSpPr/>
                <p:nvPr/>
              </p:nvGrpSpPr>
              <p:grpSpPr>
                <a:xfrm>
                  <a:off x="5791839" y="4031567"/>
                  <a:ext cx="1141172" cy="720011"/>
                  <a:chOff x="1529884" y="3386324"/>
                  <a:chExt cx="1406865" cy="887648"/>
                </a:xfrm>
              </p:grpSpPr>
              <p:sp>
                <p:nvSpPr>
                  <p:cNvPr id="19" name="テキスト ボックス 18"/>
                  <p:cNvSpPr txBox="1"/>
                  <p:nvPr/>
                </p:nvSpPr>
                <p:spPr>
                  <a:xfrm>
                    <a:off x="2070900" y="3996973"/>
                    <a:ext cx="28084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rPr>
                      <a:t>6</a:t>
                    </a:r>
                    <a:endParaRPr kumimoji="1" lang="ja-JP" altLang="en-US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endParaRPr>
                  </a:p>
                </p:txBody>
              </p:sp>
              <p:sp>
                <p:nvSpPr>
                  <p:cNvPr id="20" name="テキスト ボックス 19"/>
                  <p:cNvSpPr txBox="1"/>
                  <p:nvPr/>
                </p:nvSpPr>
                <p:spPr>
                  <a:xfrm>
                    <a:off x="2655903" y="3386324"/>
                    <a:ext cx="28084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rPr>
                      <a:t>3</a:t>
                    </a:r>
                    <a:endParaRPr kumimoji="1" lang="ja-JP" altLang="en-US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endParaRPr>
                  </a:p>
                </p:txBody>
              </p:sp>
              <p:sp>
                <p:nvSpPr>
                  <p:cNvPr id="22" name="テキスト ボックス 21"/>
                  <p:cNvSpPr txBox="1"/>
                  <p:nvPr/>
                </p:nvSpPr>
                <p:spPr>
                  <a:xfrm>
                    <a:off x="2588400" y="3669415"/>
                    <a:ext cx="28084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rPr>
                      <a:t>4</a:t>
                    </a:r>
                    <a:endParaRPr kumimoji="1" lang="ja-JP" altLang="en-US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endParaRPr>
                  </a:p>
                </p:txBody>
              </p:sp>
              <p:sp>
                <p:nvSpPr>
                  <p:cNvPr id="23" name="テキスト ボックス 22"/>
                  <p:cNvSpPr txBox="1"/>
                  <p:nvPr/>
                </p:nvSpPr>
                <p:spPr>
                  <a:xfrm>
                    <a:off x="2399836" y="3916569"/>
                    <a:ext cx="28084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rPr>
                      <a:t>5</a:t>
                    </a:r>
                    <a:endParaRPr kumimoji="1" lang="ja-JP" altLang="en-US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endParaRPr>
                  </a:p>
                </p:txBody>
              </p:sp>
              <p:sp>
                <p:nvSpPr>
                  <p:cNvPr id="30" name="テキスト ボックス 29"/>
                  <p:cNvSpPr txBox="1"/>
                  <p:nvPr/>
                </p:nvSpPr>
                <p:spPr>
                  <a:xfrm>
                    <a:off x="1529884" y="3669416"/>
                    <a:ext cx="279008" cy="4183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endParaRPr kumimoji="1" lang="ja-JP" altLang="en-US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endParaRPr>
                  </a:p>
                </p:txBody>
              </p:sp>
            </p:grpSp>
            <p:grpSp>
              <p:nvGrpSpPr>
                <p:cNvPr id="37" name="グループ化 36"/>
                <p:cNvGrpSpPr/>
                <p:nvPr/>
              </p:nvGrpSpPr>
              <p:grpSpPr>
                <a:xfrm>
                  <a:off x="6353115" y="3999610"/>
                  <a:ext cx="1573700" cy="1573700"/>
                  <a:chOff x="6339845" y="2489083"/>
                  <a:chExt cx="1573700" cy="1573700"/>
                </a:xfr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grpSpPr>
              <p:grpSp>
                <p:nvGrpSpPr>
                  <p:cNvPr id="38" name="グループ化 37"/>
                  <p:cNvGrpSpPr/>
                  <p:nvPr/>
                </p:nvGrpSpPr>
                <p:grpSpPr>
                  <a:xfrm>
                    <a:off x="6379538" y="2524500"/>
                    <a:ext cx="1498294" cy="1498294"/>
                    <a:chOff x="3403513" y="2379031"/>
                    <a:chExt cx="1498294" cy="1498294"/>
                  </a:xfrm>
                </p:grpSpPr>
                <p:sp>
                  <p:nvSpPr>
                    <p:cNvPr id="40" name="円/楕円 63"/>
                    <p:cNvSpPr/>
                    <p:nvPr/>
                  </p:nvSpPr>
                  <p:spPr>
                    <a:xfrm>
                      <a:off x="3403513" y="2379031"/>
                      <a:ext cx="1498294" cy="149829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76200">
                      <a:solidFill>
                        <a:srgbClr val="0093E3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41" name="テキスト ボックス 40"/>
                    <p:cNvSpPr txBox="1"/>
                    <p:nvPr/>
                  </p:nvSpPr>
                  <p:spPr>
                    <a:xfrm>
                      <a:off x="3964147" y="2408178"/>
                      <a:ext cx="377026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12</a:t>
                      </a:r>
                      <a:endParaRPr kumimoji="1" lang="ja-JP" altLang="en-US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p:txBody>
                </p:sp>
                <p:sp>
                  <p:nvSpPr>
                    <p:cNvPr id="42" name="テキスト ボックス 41"/>
                    <p:cNvSpPr txBox="1"/>
                    <p:nvPr/>
                  </p:nvSpPr>
                  <p:spPr>
                    <a:xfrm>
                      <a:off x="4012237" y="3600326"/>
                      <a:ext cx="280846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6</a:t>
                      </a:r>
                      <a:endParaRPr kumimoji="1" lang="ja-JP" altLang="en-US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p:txBody>
                </p:sp>
                <p:sp>
                  <p:nvSpPr>
                    <p:cNvPr id="43" name="テキスト ボックス 42"/>
                    <p:cNvSpPr txBox="1"/>
                    <p:nvPr/>
                  </p:nvSpPr>
                  <p:spPr>
                    <a:xfrm>
                      <a:off x="4597240" y="2989677"/>
                      <a:ext cx="280846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</a:t>
                      </a:r>
                      <a:endParaRPr kumimoji="1" lang="ja-JP" altLang="en-US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p:txBody>
                </p:sp>
                <p:sp>
                  <p:nvSpPr>
                    <p:cNvPr id="44" name="テキスト ボックス 43"/>
                    <p:cNvSpPr txBox="1"/>
                    <p:nvPr/>
                  </p:nvSpPr>
                  <p:spPr>
                    <a:xfrm>
                      <a:off x="3403513" y="2989677"/>
                      <a:ext cx="280846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9</a:t>
                      </a:r>
                      <a:endParaRPr kumimoji="1" lang="ja-JP" altLang="en-US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p:txBody>
                </p:sp>
                <p:sp>
                  <p:nvSpPr>
                    <p:cNvPr id="45" name="テキスト ボックス 44"/>
                    <p:cNvSpPr txBox="1"/>
                    <p:nvPr/>
                  </p:nvSpPr>
                  <p:spPr>
                    <a:xfrm>
                      <a:off x="4529737" y="3272768"/>
                      <a:ext cx="280846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</a:t>
                      </a:r>
                      <a:endParaRPr kumimoji="1" lang="ja-JP" altLang="en-US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p:txBody>
                </p:sp>
                <p:sp>
                  <p:nvSpPr>
                    <p:cNvPr id="46" name="テキスト ボックス 45"/>
                    <p:cNvSpPr txBox="1"/>
                    <p:nvPr/>
                  </p:nvSpPr>
                  <p:spPr>
                    <a:xfrm>
                      <a:off x="4341173" y="3519922"/>
                      <a:ext cx="280846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5</a:t>
                      </a:r>
                      <a:endParaRPr kumimoji="1" lang="ja-JP" altLang="en-US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p:txBody>
                </p:sp>
                <p:sp>
                  <p:nvSpPr>
                    <p:cNvPr id="47" name="テキスト ボックス 46"/>
                    <p:cNvSpPr txBox="1"/>
                    <p:nvPr/>
                  </p:nvSpPr>
                  <p:spPr>
                    <a:xfrm>
                      <a:off x="4529737" y="2723366"/>
                      <a:ext cx="280846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</a:t>
                      </a:r>
                      <a:endParaRPr kumimoji="1" lang="ja-JP" altLang="en-US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p:txBody>
                </p:sp>
                <p:sp>
                  <p:nvSpPr>
                    <p:cNvPr id="48" name="テキスト ボックス 47"/>
                    <p:cNvSpPr txBox="1"/>
                    <p:nvPr/>
                  </p:nvSpPr>
                  <p:spPr>
                    <a:xfrm>
                      <a:off x="4316394" y="2486076"/>
                      <a:ext cx="280846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endParaRPr kumimoji="1" lang="ja-JP" altLang="en-US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p:txBody>
                </p:sp>
                <p:sp>
                  <p:nvSpPr>
                    <p:cNvPr id="49" name="テキスト ボックス 48"/>
                    <p:cNvSpPr txBox="1"/>
                    <p:nvPr/>
                  </p:nvSpPr>
                  <p:spPr>
                    <a:xfrm>
                      <a:off x="3701206" y="3488378"/>
                      <a:ext cx="280846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7</a:t>
                      </a:r>
                      <a:endParaRPr kumimoji="1" lang="ja-JP" altLang="en-US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p:txBody>
                </p:sp>
                <p:sp>
                  <p:nvSpPr>
                    <p:cNvPr id="50" name="テキスト ボックス 49"/>
                    <p:cNvSpPr txBox="1"/>
                    <p:nvPr/>
                  </p:nvSpPr>
                  <p:spPr>
                    <a:xfrm>
                      <a:off x="3464603" y="2721590"/>
                      <a:ext cx="377026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10</a:t>
                      </a:r>
                      <a:endParaRPr kumimoji="1" lang="ja-JP" altLang="en-US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p:txBody>
                </p:sp>
                <p:sp>
                  <p:nvSpPr>
                    <p:cNvPr id="51" name="テキスト ボックス 50"/>
                    <p:cNvSpPr txBox="1"/>
                    <p:nvPr/>
                  </p:nvSpPr>
                  <p:spPr>
                    <a:xfrm>
                      <a:off x="3654742" y="2502004"/>
                      <a:ext cx="377026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11</a:t>
                      </a:r>
                      <a:endParaRPr kumimoji="1" lang="ja-JP" altLang="en-US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p:txBody>
                </p:sp>
                <p:sp>
                  <p:nvSpPr>
                    <p:cNvPr id="52" name="テキスト ボックス 51"/>
                    <p:cNvSpPr txBox="1"/>
                    <p:nvPr/>
                  </p:nvSpPr>
                  <p:spPr>
                    <a:xfrm>
                      <a:off x="3471221" y="3272769"/>
                      <a:ext cx="280846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8</a:t>
                      </a:r>
                      <a:endParaRPr kumimoji="1" lang="ja-JP" altLang="en-US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p:txBody>
                </p:sp>
                <p:sp>
                  <p:nvSpPr>
                    <p:cNvPr id="53" name="フリーフォーム 52"/>
                    <p:cNvSpPr/>
                    <p:nvPr/>
                  </p:nvSpPr>
                  <p:spPr>
                    <a:xfrm>
                      <a:off x="4138332" y="2616362"/>
                      <a:ext cx="45719" cy="470872"/>
                    </a:xfrm>
                    <a:custGeom>
                      <a:avLst/>
                      <a:gdLst>
                        <a:gd name="connsiteX0" fmla="*/ 9189 w 78114"/>
                        <a:gd name="connsiteY0" fmla="*/ 0 h 399763"/>
                        <a:gd name="connsiteX1" fmla="*/ 59734 w 78114"/>
                        <a:gd name="connsiteY1" fmla="*/ 0 h 399763"/>
                        <a:gd name="connsiteX2" fmla="*/ 78114 w 78114"/>
                        <a:gd name="connsiteY2" fmla="*/ 399763 h 399763"/>
                        <a:gd name="connsiteX3" fmla="*/ 0 w 78114"/>
                        <a:gd name="connsiteY3" fmla="*/ 395168 h 399763"/>
                        <a:gd name="connsiteX4" fmla="*/ 9189 w 78114"/>
                        <a:gd name="connsiteY4" fmla="*/ 0 h 3997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78114" h="399763">
                          <a:moveTo>
                            <a:pt x="9189" y="0"/>
                          </a:moveTo>
                          <a:lnTo>
                            <a:pt x="59734" y="0"/>
                          </a:lnTo>
                          <a:lnTo>
                            <a:pt x="78114" y="399763"/>
                          </a:lnTo>
                          <a:lnTo>
                            <a:pt x="0" y="395168"/>
                          </a:lnTo>
                          <a:lnTo>
                            <a:pt x="918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b="1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54" name="フリーフォーム 53"/>
                    <p:cNvSpPr/>
                    <p:nvPr/>
                  </p:nvSpPr>
                  <p:spPr>
                    <a:xfrm rot="-7140000">
                      <a:off x="3961823" y="3060325"/>
                      <a:ext cx="60905" cy="311693"/>
                    </a:xfrm>
                    <a:custGeom>
                      <a:avLst/>
                      <a:gdLst>
                        <a:gd name="connsiteX0" fmla="*/ 9189 w 78114"/>
                        <a:gd name="connsiteY0" fmla="*/ 0 h 399763"/>
                        <a:gd name="connsiteX1" fmla="*/ 59734 w 78114"/>
                        <a:gd name="connsiteY1" fmla="*/ 0 h 399763"/>
                        <a:gd name="connsiteX2" fmla="*/ 78114 w 78114"/>
                        <a:gd name="connsiteY2" fmla="*/ 399763 h 399763"/>
                        <a:gd name="connsiteX3" fmla="*/ 0 w 78114"/>
                        <a:gd name="connsiteY3" fmla="*/ 395168 h 399763"/>
                        <a:gd name="connsiteX4" fmla="*/ 9189 w 78114"/>
                        <a:gd name="connsiteY4" fmla="*/ 0 h 3997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78114" h="399763">
                          <a:moveTo>
                            <a:pt x="9189" y="0"/>
                          </a:moveTo>
                          <a:lnTo>
                            <a:pt x="59734" y="0"/>
                          </a:lnTo>
                          <a:lnTo>
                            <a:pt x="78114" y="399763"/>
                          </a:lnTo>
                          <a:lnTo>
                            <a:pt x="0" y="395168"/>
                          </a:lnTo>
                          <a:lnTo>
                            <a:pt x="918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solidFill>
                        <a:schemeClr val="accent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56" name="円/楕円 78"/>
                    <p:cNvSpPr/>
                    <p:nvPr/>
                  </p:nvSpPr>
                  <p:spPr>
                    <a:xfrm>
                      <a:off x="4075541" y="3049895"/>
                      <a:ext cx="154237" cy="154237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39" name="円/楕円 96"/>
                  <p:cNvSpPr/>
                  <p:nvPr/>
                </p:nvSpPr>
                <p:spPr>
                  <a:xfrm>
                    <a:off x="6339845" y="2489083"/>
                    <a:ext cx="1573700" cy="1573700"/>
                  </a:xfrm>
                  <a:prstGeom prst="ellipse">
                    <a:avLst/>
                  </a:prstGeom>
                  <a:solidFill>
                    <a:srgbClr val="FFFFFF">
                      <a:alpha val="50196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57" name="グループ化 56"/>
                <p:cNvGrpSpPr/>
                <p:nvPr/>
              </p:nvGrpSpPr>
              <p:grpSpPr>
                <a:xfrm>
                  <a:off x="7058329" y="4743228"/>
                  <a:ext cx="1806780" cy="1806781"/>
                  <a:chOff x="5059077" y="2018830"/>
                  <a:chExt cx="1498294" cy="1498295"/>
                </a:xfr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58" name="円/楕円 42"/>
                  <p:cNvSpPr/>
                  <p:nvPr/>
                </p:nvSpPr>
                <p:spPr>
                  <a:xfrm>
                    <a:off x="5059077" y="2018830"/>
                    <a:ext cx="1498294" cy="1498295"/>
                  </a:xfrm>
                  <a:prstGeom prst="ellipse">
                    <a:avLst/>
                  </a:prstGeom>
                  <a:solidFill>
                    <a:schemeClr val="bg1"/>
                  </a:solidFill>
                  <a:ln w="76200">
                    <a:solidFill>
                      <a:srgbClr val="0093E3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9" name="テキスト ボックス 58"/>
                  <p:cNvSpPr txBox="1"/>
                  <p:nvPr/>
                </p:nvSpPr>
                <p:spPr>
                  <a:xfrm>
                    <a:off x="5619711" y="2047978"/>
                    <a:ext cx="37702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rPr>
                      <a:t>12</a:t>
                    </a:r>
                    <a:endParaRPr kumimoji="1" lang="ja-JP" altLang="en-US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endParaRPr>
                  </a:p>
                </p:txBody>
              </p:sp>
              <p:sp>
                <p:nvSpPr>
                  <p:cNvPr id="60" name="テキスト ボックス 59"/>
                  <p:cNvSpPr txBox="1"/>
                  <p:nvPr/>
                </p:nvSpPr>
                <p:spPr>
                  <a:xfrm>
                    <a:off x="5667801" y="3240126"/>
                    <a:ext cx="28084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rPr>
                      <a:t>6</a:t>
                    </a:r>
                    <a:endParaRPr kumimoji="1" lang="ja-JP" altLang="en-US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endParaRPr>
                  </a:p>
                </p:txBody>
              </p:sp>
              <p:sp>
                <p:nvSpPr>
                  <p:cNvPr id="61" name="テキスト ボックス 60"/>
                  <p:cNvSpPr txBox="1"/>
                  <p:nvPr/>
                </p:nvSpPr>
                <p:spPr>
                  <a:xfrm>
                    <a:off x="6252804" y="2629477"/>
                    <a:ext cx="28084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rPr>
                      <a:t>3</a:t>
                    </a:r>
                    <a:endParaRPr kumimoji="1" lang="ja-JP" altLang="en-US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endParaRPr>
                  </a:p>
                </p:txBody>
              </p:sp>
              <p:sp>
                <p:nvSpPr>
                  <p:cNvPr id="62" name="テキスト ボックス 61"/>
                  <p:cNvSpPr txBox="1"/>
                  <p:nvPr/>
                </p:nvSpPr>
                <p:spPr>
                  <a:xfrm>
                    <a:off x="5059077" y="2629477"/>
                    <a:ext cx="28084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rPr>
                      <a:t>9</a:t>
                    </a:r>
                    <a:endParaRPr kumimoji="1" lang="ja-JP" altLang="en-US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endParaRPr>
                  </a:p>
                </p:txBody>
              </p:sp>
              <p:sp>
                <p:nvSpPr>
                  <p:cNvPr id="63" name="テキスト ボックス 62"/>
                  <p:cNvSpPr txBox="1"/>
                  <p:nvPr/>
                </p:nvSpPr>
                <p:spPr>
                  <a:xfrm>
                    <a:off x="6185301" y="2912568"/>
                    <a:ext cx="28084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rPr>
                      <a:t>4</a:t>
                    </a:r>
                    <a:endParaRPr kumimoji="1" lang="ja-JP" altLang="en-US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endParaRPr>
                  </a:p>
                </p:txBody>
              </p:sp>
              <p:sp>
                <p:nvSpPr>
                  <p:cNvPr id="64" name="テキスト ボックス 63"/>
                  <p:cNvSpPr txBox="1"/>
                  <p:nvPr/>
                </p:nvSpPr>
                <p:spPr>
                  <a:xfrm>
                    <a:off x="5996737" y="3159722"/>
                    <a:ext cx="28084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rPr>
                      <a:t>5</a:t>
                    </a:r>
                    <a:endParaRPr kumimoji="1" lang="ja-JP" altLang="en-US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endParaRPr>
                  </a:p>
                </p:txBody>
              </p:sp>
              <p:sp>
                <p:nvSpPr>
                  <p:cNvPr id="65" name="テキスト ボックス 64"/>
                  <p:cNvSpPr txBox="1"/>
                  <p:nvPr/>
                </p:nvSpPr>
                <p:spPr>
                  <a:xfrm>
                    <a:off x="6185301" y="2363166"/>
                    <a:ext cx="28084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rPr>
                      <a:t>2</a:t>
                    </a:r>
                    <a:endParaRPr kumimoji="1" lang="ja-JP" altLang="en-US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endParaRPr>
                  </a:p>
                </p:txBody>
              </p:sp>
              <p:sp>
                <p:nvSpPr>
                  <p:cNvPr id="66" name="テキスト ボックス 65"/>
                  <p:cNvSpPr txBox="1"/>
                  <p:nvPr/>
                </p:nvSpPr>
                <p:spPr>
                  <a:xfrm>
                    <a:off x="5971958" y="2125876"/>
                    <a:ext cx="28084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rPr>
                      <a:t>1</a:t>
                    </a:r>
                    <a:endParaRPr kumimoji="1" lang="ja-JP" altLang="en-US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endParaRPr>
                  </a:p>
                </p:txBody>
              </p:sp>
              <p:sp>
                <p:nvSpPr>
                  <p:cNvPr id="67" name="テキスト ボックス 66"/>
                  <p:cNvSpPr txBox="1"/>
                  <p:nvPr/>
                </p:nvSpPr>
                <p:spPr>
                  <a:xfrm>
                    <a:off x="5356770" y="3128178"/>
                    <a:ext cx="28084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rPr>
                      <a:t>7</a:t>
                    </a:r>
                    <a:endParaRPr kumimoji="1" lang="ja-JP" altLang="en-US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endParaRPr>
                  </a:p>
                </p:txBody>
              </p:sp>
              <p:sp>
                <p:nvSpPr>
                  <p:cNvPr id="68" name="テキスト ボックス 67"/>
                  <p:cNvSpPr txBox="1"/>
                  <p:nvPr/>
                </p:nvSpPr>
                <p:spPr>
                  <a:xfrm>
                    <a:off x="5120167" y="2361390"/>
                    <a:ext cx="37702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rPr>
                      <a:t>10</a:t>
                    </a:r>
                    <a:endParaRPr kumimoji="1" lang="ja-JP" altLang="en-US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endParaRPr>
                  </a:p>
                </p:txBody>
              </p:sp>
              <p:sp>
                <p:nvSpPr>
                  <p:cNvPr id="69" name="テキスト ボックス 68"/>
                  <p:cNvSpPr txBox="1"/>
                  <p:nvPr/>
                </p:nvSpPr>
                <p:spPr>
                  <a:xfrm>
                    <a:off x="5310306" y="2141804"/>
                    <a:ext cx="37702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rPr>
                      <a:t>11</a:t>
                    </a:r>
                    <a:endParaRPr kumimoji="1" lang="ja-JP" altLang="en-US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endParaRPr>
                  </a:p>
                </p:txBody>
              </p:sp>
              <p:sp>
                <p:nvSpPr>
                  <p:cNvPr id="70" name="テキスト ボックス 69"/>
                  <p:cNvSpPr txBox="1"/>
                  <p:nvPr/>
                </p:nvSpPr>
                <p:spPr>
                  <a:xfrm>
                    <a:off x="5126785" y="2912569"/>
                    <a:ext cx="28084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rPr>
                      <a:t>8</a:t>
                    </a:r>
                    <a:endParaRPr kumimoji="1" lang="ja-JP" altLang="en-US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endParaRPr>
                  </a:p>
                </p:txBody>
              </p:sp>
              <p:sp>
                <p:nvSpPr>
                  <p:cNvPr id="71" name="フリーフォーム 70"/>
                  <p:cNvSpPr/>
                  <p:nvPr/>
                </p:nvSpPr>
                <p:spPr>
                  <a:xfrm>
                    <a:off x="5793896" y="2256162"/>
                    <a:ext cx="45719" cy="470872"/>
                  </a:xfrm>
                  <a:custGeom>
                    <a:avLst/>
                    <a:gdLst>
                      <a:gd name="connsiteX0" fmla="*/ 9189 w 78114"/>
                      <a:gd name="connsiteY0" fmla="*/ 0 h 399763"/>
                      <a:gd name="connsiteX1" fmla="*/ 59734 w 78114"/>
                      <a:gd name="connsiteY1" fmla="*/ 0 h 399763"/>
                      <a:gd name="connsiteX2" fmla="*/ 78114 w 78114"/>
                      <a:gd name="connsiteY2" fmla="*/ 399763 h 399763"/>
                      <a:gd name="connsiteX3" fmla="*/ 0 w 78114"/>
                      <a:gd name="connsiteY3" fmla="*/ 395168 h 399763"/>
                      <a:gd name="connsiteX4" fmla="*/ 9189 w 78114"/>
                      <a:gd name="connsiteY4" fmla="*/ 0 h 399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8114" h="399763">
                        <a:moveTo>
                          <a:pt x="9189" y="0"/>
                        </a:moveTo>
                        <a:lnTo>
                          <a:pt x="59734" y="0"/>
                        </a:lnTo>
                        <a:lnTo>
                          <a:pt x="78114" y="399763"/>
                        </a:lnTo>
                        <a:lnTo>
                          <a:pt x="0" y="395168"/>
                        </a:lnTo>
                        <a:lnTo>
                          <a:pt x="918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b="1">
                      <a:ln w="22225">
                        <a:solidFill>
                          <a:schemeClr val="accent2"/>
                        </a:solidFill>
                        <a:prstDash val="solid"/>
                      </a:ln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</a:endParaRPr>
                  </a:p>
                </p:txBody>
              </p:sp>
              <p:sp>
                <p:nvSpPr>
                  <p:cNvPr id="72" name="フリーフォーム 71"/>
                  <p:cNvSpPr/>
                  <p:nvPr/>
                </p:nvSpPr>
                <p:spPr>
                  <a:xfrm rot="-5400000">
                    <a:off x="5551828" y="2597222"/>
                    <a:ext cx="60905" cy="311693"/>
                  </a:xfrm>
                  <a:custGeom>
                    <a:avLst/>
                    <a:gdLst>
                      <a:gd name="connsiteX0" fmla="*/ 9189 w 78114"/>
                      <a:gd name="connsiteY0" fmla="*/ 0 h 399763"/>
                      <a:gd name="connsiteX1" fmla="*/ 59734 w 78114"/>
                      <a:gd name="connsiteY1" fmla="*/ 0 h 399763"/>
                      <a:gd name="connsiteX2" fmla="*/ 78114 w 78114"/>
                      <a:gd name="connsiteY2" fmla="*/ 399763 h 399763"/>
                      <a:gd name="connsiteX3" fmla="*/ 0 w 78114"/>
                      <a:gd name="connsiteY3" fmla="*/ 395168 h 399763"/>
                      <a:gd name="connsiteX4" fmla="*/ 9189 w 78114"/>
                      <a:gd name="connsiteY4" fmla="*/ 0 h 399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8114" h="399763">
                        <a:moveTo>
                          <a:pt x="9189" y="0"/>
                        </a:moveTo>
                        <a:lnTo>
                          <a:pt x="59734" y="0"/>
                        </a:lnTo>
                        <a:lnTo>
                          <a:pt x="78114" y="399763"/>
                        </a:lnTo>
                        <a:lnTo>
                          <a:pt x="0" y="395168"/>
                        </a:lnTo>
                        <a:lnTo>
                          <a:pt x="918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3" name="円/楕円 61"/>
                  <p:cNvSpPr/>
                  <p:nvPr/>
                </p:nvSpPr>
                <p:spPr>
                  <a:xfrm>
                    <a:off x="5731105" y="2689695"/>
                    <a:ext cx="154237" cy="154237"/>
                  </a:xfrm>
                  <a:prstGeom prst="ellipse">
                    <a:avLst/>
                  </a:prstGeom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</p:grpSp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2F78EE68-241B-4C97-BBAF-0653705811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538" t="17856" r="24757" b="5859"/>
            <a:stretch/>
          </p:blipFill>
          <p:spPr>
            <a:xfrm>
              <a:off x="1265610" y="4235194"/>
              <a:ext cx="1487905" cy="2430243"/>
            </a:xfrm>
            <a:prstGeom prst="rect">
              <a:avLst/>
            </a:prstGeom>
          </p:spPr>
        </p:pic>
      </p:grpSp>
      <p:sp>
        <p:nvSpPr>
          <p:cNvPr id="96" name="ドーナツ 95"/>
          <p:cNvSpPr/>
          <p:nvPr/>
        </p:nvSpPr>
        <p:spPr>
          <a:xfrm>
            <a:off x="102596" y="5145311"/>
            <a:ext cx="1502251" cy="1500109"/>
          </a:xfrm>
          <a:prstGeom prst="donut">
            <a:avLst>
              <a:gd name="adj" fmla="val 16648"/>
            </a:avLst>
          </a:prstGeom>
          <a:solidFill>
            <a:srgbClr val="ED7D31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dirty="0"/>
          </a:p>
        </p:txBody>
      </p:sp>
      <p:grpSp>
        <p:nvGrpSpPr>
          <p:cNvPr id="89" name="グループ化 88"/>
          <p:cNvGrpSpPr/>
          <p:nvPr/>
        </p:nvGrpSpPr>
        <p:grpSpPr>
          <a:xfrm rot="362288">
            <a:off x="44831" y="3620215"/>
            <a:ext cx="1519573" cy="1092775"/>
            <a:chOff x="5047150" y="3956202"/>
            <a:chExt cx="2256418" cy="1092775"/>
          </a:xfrm>
        </p:grpSpPr>
        <p:grpSp>
          <p:nvGrpSpPr>
            <p:cNvPr id="90" name="グループ化 89"/>
            <p:cNvGrpSpPr/>
            <p:nvPr/>
          </p:nvGrpSpPr>
          <p:grpSpPr>
            <a:xfrm rot="21414378">
              <a:off x="5047150" y="3956202"/>
              <a:ext cx="2256418" cy="1092775"/>
              <a:chOff x="369689" y="2682597"/>
              <a:chExt cx="3479339" cy="1963661"/>
            </a:xfrm>
            <a:solidFill>
              <a:srgbClr val="004DA0"/>
            </a:solidFill>
          </p:grpSpPr>
          <p:sp>
            <p:nvSpPr>
              <p:cNvPr id="92" name="円/楕円 70"/>
              <p:cNvSpPr/>
              <p:nvPr/>
            </p:nvSpPr>
            <p:spPr>
              <a:xfrm>
                <a:off x="3491867" y="4340407"/>
                <a:ext cx="183843" cy="171238"/>
              </a:xfrm>
              <a:prstGeom prst="ellipse">
                <a:avLst/>
              </a:pr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3" name="雲 31"/>
              <p:cNvSpPr/>
              <p:nvPr/>
            </p:nvSpPr>
            <p:spPr>
              <a:xfrm rot="197991">
                <a:off x="369689" y="2682597"/>
                <a:ext cx="3479339" cy="1963661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4" name="円/楕円 72"/>
              <p:cNvSpPr/>
              <p:nvPr/>
            </p:nvSpPr>
            <p:spPr>
              <a:xfrm>
                <a:off x="3712838" y="4424493"/>
                <a:ext cx="118274" cy="110166"/>
              </a:xfrm>
              <a:prstGeom prst="ellipse">
                <a:avLst/>
              </a:pr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1" name="テキスト ボックス 90"/>
            <p:cNvSpPr txBox="1"/>
            <p:nvPr/>
          </p:nvSpPr>
          <p:spPr>
            <a:xfrm rot="21213218">
              <a:off x="5237676" y="4095424"/>
              <a:ext cx="18963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今日は</a:t>
              </a:r>
              <a:endParaRPr lang="en-US" altLang="ja-JP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ここまでに</a:t>
              </a:r>
              <a:endParaRPr lang="en-US" altLang="ja-JP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しよう</a:t>
              </a:r>
            </a:p>
          </p:txBody>
        </p:sp>
      </p:grpSp>
      <p:sp>
        <p:nvSpPr>
          <p:cNvPr id="18" name="タイトル 1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15.</a:t>
            </a:r>
            <a:r>
              <a:rPr lang="ja-JP" altLang="en-US" dirty="0"/>
              <a:t>オンラインゲームがやめられない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710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9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角丸四角形 8"/>
          <p:cNvSpPr/>
          <p:nvPr/>
        </p:nvSpPr>
        <p:spPr>
          <a:xfrm>
            <a:off x="154673" y="793707"/>
            <a:ext cx="8805692" cy="3146537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817369" y="1365178"/>
            <a:ext cx="78232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どんなに面白いゲームでも、大切なのは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「適度に楽しむ」ということです。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オンラインゲームと上手に付き合えるよう、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時には自分の行動を振り返り、問題がないか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確認しましょう。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052" y="4382307"/>
            <a:ext cx="3652090" cy="2683168"/>
          </a:xfrm>
          <a:prstGeom prst="rect">
            <a:avLst/>
          </a:prstGeom>
        </p:spPr>
      </p:pic>
      <p:grpSp>
        <p:nvGrpSpPr>
          <p:cNvPr id="6" name="グループ化 5"/>
          <p:cNvGrpSpPr/>
          <p:nvPr/>
        </p:nvGrpSpPr>
        <p:grpSpPr>
          <a:xfrm>
            <a:off x="-244976" y="3667287"/>
            <a:ext cx="4252158" cy="2176693"/>
            <a:chOff x="-301670" y="3991848"/>
            <a:chExt cx="4572000" cy="2240620"/>
          </a:xfrm>
        </p:grpSpPr>
        <p:sp>
          <p:nvSpPr>
            <p:cNvPr id="7" name="雲 31"/>
            <p:cNvSpPr/>
            <p:nvPr/>
          </p:nvSpPr>
          <p:spPr>
            <a:xfrm rot="197991">
              <a:off x="199530" y="3991848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8" name="正方形/長方形 7"/>
            <p:cNvSpPr/>
            <p:nvPr/>
          </p:nvSpPr>
          <p:spPr>
            <a:xfrm rot="21098764">
              <a:off x="-301670" y="4582793"/>
              <a:ext cx="4572000" cy="107721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何事も適度に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楽しもう！</a:t>
              </a:r>
            </a:p>
          </p:txBody>
        </p:sp>
      </p:grpSp>
      <p:pic>
        <p:nvPicPr>
          <p:cNvPr id="17" name="図 16">
            <a:extLst>
              <a:ext uri="{FF2B5EF4-FFF2-40B4-BE49-F238E27FC236}">
                <a16:creationId xmlns:a16="http://schemas.microsoft.com/office/drawing/2014/main" id="{7957DC33-E9B8-406C-B102-E3F196EBCE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730" y="1501237"/>
            <a:ext cx="5396825" cy="5396825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15.</a:t>
            </a:r>
            <a:r>
              <a:rPr lang="ja-JP" altLang="en-US" dirty="0"/>
              <a:t>オンラインゲームがやめられない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395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CUSTOM_TIMING_USED" val="0"/>
  <p:tag name="GENSWF_SLIDE_TITLE" val="第 15 話 オンラインゲームがやめられない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12086</TotalTime>
  <Words>510</Words>
  <PresentationFormat>画面に合わせる (4:3)</PresentationFormat>
  <Paragraphs>99</Paragraphs>
  <Slides>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5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 15話 オンラインゲームが やめられない</vt:lpstr>
      <vt:lpstr>15.オンラインゲームがやめられない</vt:lpstr>
      <vt:lpstr>15.オンラインゲームがやめられない</vt:lpstr>
      <vt:lpstr>15.オンラインゲームがやめられない</vt:lpstr>
      <vt:lpstr>15.オンラインゲームがやめられない</vt:lpstr>
      <vt:lpstr>15.オンラインゲームがやめられない</vt:lpstr>
      <vt:lpstr>15.オンラインゲームがやめられない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2019-12-18T05:51:00Z</cp:lastPrinted>
  <dcterms:created xsi:type="dcterms:W3CDTF">2016-01-27T02:00:48Z</dcterms:created>
  <dcterms:modified xsi:type="dcterms:W3CDTF">2022-08-15T09:09:47Z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