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431" r:id="rId2"/>
    <p:sldId id="434" r:id="rId3"/>
    <p:sldId id="435" r:id="rId4"/>
    <p:sldId id="437" r:id="rId5"/>
    <p:sldId id="436" r:id="rId6"/>
    <p:sldId id="438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https://www.nhk.or.jp/heart-net/article/55/</a:t>
            </a:r>
          </a:p>
          <a:p>
            <a:r>
              <a:rPr kumimoji="1" lang="en-US" altLang="ja-JP" dirty="0"/>
              <a:t>https://www.secom.co.jp/kodomo/m/20180315.html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9798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141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86474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14093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5566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4501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microsoft.com/office/2007/relationships/hdphoto" Target="../media/hdphoto3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5" Type="http://schemas.microsoft.com/office/2007/relationships/hdphoto" Target="../media/hdphoto4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microsoft.com/office/2007/relationships/hdphoto" Target="../media/hdphoto6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8.png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microsoft.com/office/2007/relationships/hdphoto" Target="../media/hdphoto7.wdp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036824" y="2870800"/>
            <a:ext cx="7070353" cy="3644300"/>
          </a:xfrm>
        </p:spPr>
        <p:txBody>
          <a:bodyPr>
            <a:normAutofit/>
          </a:bodyPr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18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海賊版は利用しない！</a:t>
            </a:r>
            <a:endParaRPr lang="ja-JP" altLang="en-US" spc="-3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9701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徳島くんは、最近見つけた「漫画を無料で読めるサイト」に夢中です。違法サイトであることは気づいていますが、バレないだろうし、問題ないと思っています。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56" name="グループ化 55"/>
          <p:cNvGrpSpPr/>
          <p:nvPr/>
        </p:nvGrpSpPr>
        <p:grpSpPr>
          <a:xfrm>
            <a:off x="101185" y="2608939"/>
            <a:ext cx="3553641" cy="1965932"/>
            <a:chOff x="6156372" y="3815458"/>
            <a:chExt cx="3553641" cy="1965932"/>
          </a:xfrm>
        </p:grpSpPr>
        <p:sp>
          <p:nvSpPr>
            <p:cNvPr id="57" name="円/楕円 89"/>
            <p:cNvSpPr/>
            <p:nvPr/>
          </p:nvSpPr>
          <p:spPr>
            <a:xfrm flipH="1">
              <a:off x="9254820" y="5555068"/>
              <a:ext cx="183844" cy="171240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58" name="円/楕円 91"/>
            <p:cNvSpPr/>
            <p:nvPr/>
          </p:nvSpPr>
          <p:spPr>
            <a:xfrm flipH="1">
              <a:off x="9453577" y="5671226"/>
              <a:ext cx="118273" cy="110164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59" name="雲 31"/>
            <p:cNvSpPr/>
            <p:nvPr/>
          </p:nvSpPr>
          <p:spPr>
            <a:xfrm rot="289942">
              <a:off x="6156372" y="3815458"/>
              <a:ext cx="3553641" cy="196191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00" y="32535"/>
                    <a:pt x="39224" y="35749"/>
                  </a:cubicBezTo>
                  <a:cubicBezTo>
                    <a:pt x="38594" y="37485"/>
                    <a:pt x="36043" y="37989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60" name="テキスト ボックス 59"/>
            <p:cNvSpPr txBox="1"/>
            <p:nvPr/>
          </p:nvSpPr>
          <p:spPr>
            <a:xfrm>
              <a:off x="6595865" y="4195579"/>
              <a:ext cx="2674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このサイト、漫画を無料でたくさん読めていいな！</a:t>
              </a:r>
            </a:p>
          </p:txBody>
        </p:sp>
      </p:grpSp>
      <p:sp>
        <p:nvSpPr>
          <p:cNvPr id="10" name="タイトル 9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18.</a:t>
            </a:r>
            <a:r>
              <a:rPr lang="ja-JP" altLang="en-US" dirty="0"/>
              <a:t>海賊版は利用しない！</a:t>
            </a:r>
            <a:endParaRPr lang="en-US" dirty="0"/>
          </a:p>
        </p:txBody>
      </p:sp>
      <p:grpSp>
        <p:nvGrpSpPr>
          <p:cNvPr id="16" name="グループ化 15"/>
          <p:cNvGrpSpPr/>
          <p:nvPr/>
        </p:nvGrpSpPr>
        <p:grpSpPr>
          <a:xfrm>
            <a:off x="6331824" y="6215988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17" name="テキスト ボックス 16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徳島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（とくしま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くん</a:t>
              </a:r>
            </a:p>
          </p:txBody>
        </p:sp>
        <p:sp>
          <p:nvSpPr>
            <p:cNvPr id="18" name="正方形/長方形 17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43" name="グループ化 42"/>
          <p:cNvGrpSpPr/>
          <p:nvPr/>
        </p:nvGrpSpPr>
        <p:grpSpPr>
          <a:xfrm>
            <a:off x="5722685" y="2180487"/>
            <a:ext cx="3234618" cy="2062063"/>
            <a:chOff x="6571240" y="4217494"/>
            <a:chExt cx="3234618" cy="2062063"/>
          </a:xfrm>
        </p:grpSpPr>
        <p:sp>
          <p:nvSpPr>
            <p:cNvPr id="44" name="円/楕円 89"/>
            <p:cNvSpPr/>
            <p:nvPr/>
          </p:nvSpPr>
          <p:spPr>
            <a:xfrm flipH="1">
              <a:off x="6853892" y="6108317"/>
              <a:ext cx="183844" cy="171240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48" name="円/楕円 91"/>
            <p:cNvSpPr/>
            <p:nvPr/>
          </p:nvSpPr>
          <p:spPr>
            <a:xfrm flipH="1">
              <a:off x="6656268" y="6169393"/>
              <a:ext cx="118273" cy="110164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50" name="雲 31"/>
            <p:cNvSpPr/>
            <p:nvPr/>
          </p:nvSpPr>
          <p:spPr>
            <a:xfrm rot="20932732" flipH="1">
              <a:off x="6571240" y="4217494"/>
              <a:ext cx="3234618" cy="196584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00" y="32535"/>
                    <a:pt x="39224" y="35749"/>
                  </a:cubicBezTo>
                  <a:cubicBezTo>
                    <a:pt x="38594" y="37485"/>
                    <a:pt x="36043" y="37989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51" name="テキスト ボックス 50"/>
            <p:cNvSpPr txBox="1"/>
            <p:nvPr/>
          </p:nvSpPr>
          <p:spPr>
            <a:xfrm>
              <a:off x="6656268" y="4832378"/>
              <a:ext cx="299250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違法なんだろうけど、別にバレないし</a:t>
              </a:r>
              <a:r>
                <a:rPr lang="en-US" altLang="ja-JP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endParaRPr lang="ja-JP" altLang="en-US" sz="2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pic>
        <p:nvPicPr>
          <p:cNvPr id="4" name="図 3" descr="おもちゃ, 人形, レゴ が含まれている画像&#10;&#10;自動的に生成された説明">
            <a:extLst>
              <a:ext uri="{FF2B5EF4-FFF2-40B4-BE49-F238E27FC236}">
                <a16:creationId xmlns:a16="http://schemas.microsoft.com/office/drawing/2014/main" id="{341CD7DD-EFDE-45C4-88F6-2E83CE3D02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64" y="1990864"/>
            <a:ext cx="4876396" cy="48763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822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テキスト ボックス 29"/>
          <p:cNvSpPr txBox="1"/>
          <p:nvPr/>
        </p:nvSpPr>
        <p:spPr>
          <a:xfrm>
            <a:off x="68349" y="869489"/>
            <a:ext cx="8998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ある日、人気漫画の最新話がアップされていることに気づいた徳島くん。その画像を保存して、自分の</a:t>
            </a:r>
            <a: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で公開しました。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タイトル 9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18.</a:t>
            </a:r>
            <a:r>
              <a:rPr lang="ja-JP" altLang="en-US" dirty="0"/>
              <a:t>海賊版は利用しない！</a:t>
            </a:r>
            <a:endParaRPr lang="en-US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F88C2A1-A392-46BF-A2B6-81249B36F3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907"/>
          <a:stretch/>
        </p:blipFill>
        <p:spPr>
          <a:xfrm>
            <a:off x="503970" y="1757177"/>
            <a:ext cx="5364036" cy="5100823"/>
          </a:xfrm>
          <a:prstGeom prst="rect">
            <a:avLst/>
          </a:prstGeom>
        </p:spPr>
      </p:pic>
      <p:grpSp>
        <p:nvGrpSpPr>
          <p:cNvPr id="36" name="グループ化 35"/>
          <p:cNvGrpSpPr/>
          <p:nvPr/>
        </p:nvGrpSpPr>
        <p:grpSpPr>
          <a:xfrm>
            <a:off x="4872634" y="1757177"/>
            <a:ext cx="4136857" cy="2473661"/>
            <a:chOff x="5639255" y="3799460"/>
            <a:chExt cx="4136857" cy="2473661"/>
          </a:xfrm>
        </p:grpSpPr>
        <p:sp>
          <p:nvSpPr>
            <p:cNvPr id="37" name="円/楕円 89"/>
            <p:cNvSpPr/>
            <p:nvPr/>
          </p:nvSpPr>
          <p:spPr>
            <a:xfrm>
              <a:off x="5956494" y="5991717"/>
              <a:ext cx="183844" cy="171240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38" name="円/楕円 91"/>
            <p:cNvSpPr/>
            <p:nvPr/>
          </p:nvSpPr>
          <p:spPr>
            <a:xfrm>
              <a:off x="5838221" y="6162957"/>
              <a:ext cx="118273" cy="110164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39" name="雲 31"/>
            <p:cNvSpPr/>
            <p:nvPr/>
          </p:nvSpPr>
          <p:spPr>
            <a:xfrm rot="21197156" flipH="1">
              <a:off x="5639255" y="3799460"/>
              <a:ext cx="4136857" cy="2362124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00" y="32535"/>
                    <a:pt x="39224" y="35749"/>
                  </a:cubicBezTo>
                  <a:cubicBezTo>
                    <a:pt x="38594" y="37485"/>
                    <a:pt x="36043" y="37989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40" name="テキスト ボックス 39"/>
            <p:cNvSpPr txBox="1"/>
            <p:nvPr/>
          </p:nvSpPr>
          <p:spPr>
            <a:xfrm>
              <a:off x="6048416" y="4338234"/>
              <a:ext cx="359597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雑誌を買わなくても</a:t>
              </a:r>
              <a:br>
                <a:rPr lang="en-US" altLang="ja-JP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読めるなんて、</a:t>
              </a:r>
              <a:br>
                <a:rPr lang="en-US" altLang="ja-JP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きっと感謝されるぞ～！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6763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54202C1-EF2F-42E3-8748-23ECCA8380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399"/>
          <a:stretch/>
        </p:blipFill>
        <p:spPr>
          <a:xfrm>
            <a:off x="1496881" y="1673351"/>
            <a:ext cx="5851675" cy="5184650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ところが、「違法サイトを広めるな」「海賊版を平気で見るなんておかしい」とのコメントが殺到し、</a:t>
            </a:r>
            <a: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はあっという間に炎上してしまいました。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タイトル 9"/>
          <p:cNvSpPr>
            <a:spLocks noGrp="1"/>
          </p:cNvSpPr>
          <p:nvPr>
            <p:ph type="title"/>
          </p:nvPr>
        </p:nvSpPr>
        <p:spPr>
          <a:xfrm>
            <a:off x="0" y="0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18.</a:t>
            </a:r>
            <a:r>
              <a:rPr lang="ja-JP" altLang="en-US" dirty="0"/>
              <a:t>海賊版は利用しない！</a:t>
            </a:r>
            <a:endParaRPr lang="en-US" dirty="0"/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C886AF4D-9B36-47C6-B09A-6A8E72978EB9}"/>
              </a:ext>
            </a:extLst>
          </p:cNvPr>
          <p:cNvGrpSpPr/>
          <p:nvPr/>
        </p:nvGrpSpPr>
        <p:grpSpPr>
          <a:xfrm>
            <a:off x="5702718" y="1469653"/>
            <a:ext cx="3473484" cy="2438852"/>
            <a:chOff x="1935331" y="1519952"/>
            <a:chExt cx="3473484" cy="2438852"/>
          </a:xfrm>
        </p:grpSpPr>
        <p:grpSp>
          <p:nvGrpSpPr>
            <p:cNvPr id="82" name="グループ化 81"/>
            <p:cNvGrpSpPr/>
            <p:nvPr/>
          </p:nvGrpSpPr>
          <p:grpSpPr>
            <a:xfrm rot="816526">
              <a:off x="1935331" y="1519952"/>
              <a:ext cx="3473484" cy="2438852"/>
              <a:chOff x="-5223648" y="1664841"/>
              <a:chExt cx="5424994" cy="2961661"/>
            </a:xfrm>
          </p:grpSpPr>
          <p:sp>
            <p:nvSpPr>
              <p:cNvPr id="83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84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1619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5" name="テキスト ボックス 84"/>
            <p:cNvSpPr txBox="1"/>
            <p:nvPr/>
          </p:nvSpPr>
          <p:spPr>
            <a:xfrm rot="260126">
              <a:off x="2622783" y="2376159"/>
              <a:ext cx="23004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そんなもの</a:t>
              </a:r>
              <a:br>
                <a:rPr lang="en-US" altLang="ja-JP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広めるなよ！</a:t>
              </a: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91117C41-8FC1-4914-A5D7-0953122B7E9D}"/>
              </a:ext>
            </a:extLst>
          </p:cNvPr>
          <p:cNvGrpSpPr/>
          <p:nvPr/>
        </p:nvGrpSpPr>
        <p:grpSpPr>
          <a:xfrm>
            <a:off x="5582460" y="4400611"/>
            <a:ext cx="3473484" cy="2438852"/>
            <a:chOff x="5862503" y="4644476"/>
            <a:chExt cx="3473484" cy="2438852"/>
          </a:xfrm>
        </p:grpSpPr>
        <p:grpSp>
          <p:nvGrpSpPr>
            <p:cNvPr id="86" name="グループ化 85"/>
            <p:cNvGrpSpPr/>
            <p:nvPr/>
          </p:nvGrpSpPr>
          <p:grpSpPr>
            <a:xfrm rot="199934">
              <a:off x="5862503" y="4644476"/>
              <a:ext cx="3473484" cy="2438852"/>
              <a:chOff x="-5223648" y="1664841"/>
              <a:chExt cx="5424994" cy="2961661"/>
            </a:xfrm>
          </p:grpSpPr>
          <p:sp>
            <p:nvSpPr>
              <p:cNvPr id="87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88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1619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9" name="テキスト ボックス 88"/>
            <p:cNvSpPr txBox="1"/>
            <p:nvPr/>
          </p:nvSpPr>
          <p:spPr>
            <a:xfrm rot="21243534">
              <a:off x="6623825" y="5519238"/>
              <a:ext cx="23004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普通に</a:t>
              </a:r>
              <a:br>
                <a:rPr lang="en-US" altLang="ja-JP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犯罪だよね</a:t>
              </a: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264A349B-583B-4A60-8533-DBE5DB3CE7A2}"/>
              </a:ext>
            </a:extLst>
          </p:cNvPr>
          <p:cNvGrpSpPr/>
          <p:nvPr/>
        </p:nvGrpSpPr>
        <p:grpSpPr>
          <a:xfrm>
            <a:off x="76497" y="4182988"/>
            <a:ext cx="3473484" cy="2438852"/>
            <a:chOff x="500720" y="4555351"/>
            <a:chExt cx="3473484" cy="2438852"/>
          </a:xfrm>
        </p:grpSpPr>
        <p:grpSp>
          <p:nvGrpSpPr>
            <p:cNvPr id="90" name="グループ化 89"/>
            <p:cNvGrpSpPr/>
            <p:nvPr/>
          </p:nvGrpSpPr>
          <p:grpSpPr>
            <a:xfrm rot="424041">
              <a:off x="500720" y="4555351"/>
              <a:ext cx="3473484" cy="2438852"/>
              <a:chOff x="-5223648" y="1664841"/>
              <a:chExt cx="5424994" cy="2961661"/>
            </a:xfrm>
          </p:grpSpPr>
          <p:sp>
            <p:nvSpPr>
              <p:cNvPr id="91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92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71619">
                <a:off x="-5185587" y="1715376"/>
                <a:ext cx="5347869" cy="2869766"/>
              </a:xfrm>
              <a:prstGeom prst="irregularSeal2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3" name="テキスト ボックス 92"/>
            <p:cNvSpPr txBox="1"/>
            <p:nvPr/>
          </p:nvSpPr>
          <p:spPr>
            <a:xfrm rot="21467641">
              <a:off x="1401511" y="5417670"/>
              <a:ext cx="230045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ちゃんと</a:t>
              </a:r>
              <a:endParaRPr lang="en-US" altLang="ja-JP" sz="2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買いなよ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2061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 29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18.</a:t>
            </a:r>
            <a:r>
              <a:rPr lang="ja-JP" altLang="en-US" dirty="0"/>
              <a:t>海賊版は利用しない！</a:t>
            </a:r>
            <a:endParaRPr lang="en-US" dirty="0"/>
          </a:p>
        </p:txBody>
      </p:sp>
      <p:grpSp>
        <p:nvGrpSpPr>
          <p:cNvPr id="2" name="グループ化 1"/>
          <p:cNvGrpSpPr/>
          <p:nvPr/>
        </p:nvGrpSpPr>
        <p:grpSpPr>
          <a:xfrm>
            <a:off x="286006" y="918489"/>
            <a:ext cx="8571987" cy="2773381"/>
            <a:chOff x="286006" y="918489"/>
            <a:chExt cx="8571987" cy="2773381"/>
          </a:xfrm>
        </p:grpSpPr>
        <p:sp>
          <p:nvSpPr>
            <p:cNvPr id="17" name="角丸四角形 16"/>
            <p:cNvSpPr/>
            <p:nvPr/>
          </p:nvSpPr>
          <p:spPr>
            <a:xfrm>
              <a:off x="286006" y="1192566"/>
              <a:ext cx="8571987" cy="2378611"/>
            </a:xfrm>
            <a:prstGeom prst="roundRect">
              <a:avLst>
                <a:gd name="adj" fmla="val 9407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kern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3693805" y="1351031"/>
              <a:ext cx="4979958" cy="2067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海賊版や違法サイトが無料なのは、広告収入など何らかの手段で利益を生んでいるからです。そのお金は、反社会的勢力の資金源になっている可能性があります。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海賊版を閲覧することで、反社会的勢力を助けていることにもなるのです。</a:t>
              </a:r>
            </a:p>
          </p:txBody>
        </p:sp>
        <p:pic>
          <p:nvPicPr>
            <p:cNvPr id="5" name="図 4" descr="光, 挿絵 が含まれている画像&#10;&#10;自動的に生成された説明">
              <a:extLst>
                <a:ext uri="{FF2B5EF4-FFF2-40B4-BE49-F238E27FC236}">
                  <a16:creationId xmlns:a16="http://schemas.microsoft.com/office/drawing/2014/main" id="{CF99DAAF-3E3C-4602-A738-B0B1D4DB5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9992" y="918489"/>
              <a:ext cx="1497790" cy="2773381"/>
            </a:xfrm>
            <a:prstGeom prst="rect">
              <a:avLst/>
            </a:prstGeom>
          </p:spPr>
        </p:pic>
      </p:grpSp>
      <p:sp>
        <p:nvSpPr>
          <p:cNvPr id="31" name="乗算記号 29"/>
          <p:cNvSpPr/>
          <p:nvPr/>
        </p:nvSpPr>
        <p:spPr>
          <a:xfrm rot="20932626">
            <a:off x="59009" y="845888"/>
            <a:ext cx="2331647" cy="2301533"/>
          </a:xfrm>
          <a:prstGeom prst="mathMultiply">
            <a:avLst>
              <a:gd name="adj1" fmla="val 9715"/>
            </a:avLst>
          </a:prstGeom>
          <a:solidFill>
            <a:srgbClr val="C00000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3" name="グループ化 2"/>
          <p:cNvGrpSpPr/>
          <p:nvPr/>
        </p:nvGrpSpPr>
        <p:grpSpPr>
          <a:xfrm>
            <a:off x="286006" y="3702473"/>
            <a:ext cx="8571987" cy="2926085"/>
            <a:chOff x="286006" y="3702473"/>
            <a:chExt cx="8571987" cy="2926085"/>
          </a:xfrm>
        </p:grpSpPr>
        <p:sp>
          <p:nvSpPr>
            <p:cNvPr id="54" name="角丸四角形 53"/>
            <p:cNvSpPr/>
            <p:nvPr/>
          </p:nvSpPr>
          <p:spPr>
            <a:xfrm>
              <a:off x="286006" y="3925511"/>
              <a:ext cx="8571987" cy="2526089"/>
            </a:xfrm>
            <a:prstGeom prst="roundRect">
              <a:avLst>
                <a:gd name="adj" fmla="val 10193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BFE7EBC6-089C-4376-8EE0-70226736981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2495" y="3702473"/>
              <a:ext cx="4000508" cy="2926085"/>
            </a:xfrm>
            <a:prstGeom prst="rect">
              <a:avLst/>
            </a:prstGeom>
          </p:spPr>
        </p:pic>
        <p:sp>
          <p:nvSpPr>
            <p:cNvPr id="44" name="テキスト ボックス 43"/>
            <p:cNvSpPr txBox="1"/>
            <p:nvPr/>
          </p:nvSpPr>
          <p:spPr>
            <a:xfrm>
              <a:off x="424279" y="4166218"/>
              <a:ext cx="4932725" cy="2067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画像や動画を投稿・拡散すれば、海賊版がどんどん広まってしまいます。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読者が正しい方法で作品を購入しなければ、漫画家や出版社は報酬を得られません。いずれは漫画家になる人が減り、漫画文化そのものが途絶えてしまうかもしれません。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33" name="グループ化 32"/>
          <p:cNvGrpSpPr/>
          <p:nvPr/>
        </p:nvGrpSpPr>
        <p:grpSpPr>
          <a:xfrm>
            <a:off x="6840650" y="3649325"/>
            <a:ext cx="2503762" cy="1296394"/>
            <a:chOff x="6774321" y="3486288"/>
            <a:chExt cx="2503762" cy="1296394"/>
          </a:xfrm>
        </p:grpSpPr>
        <p:grpSp>
          <p:nvGrpSpPr>
            <p:cNvPr id="34" name="グループ化 33"/>
            <p:cNvGrpSpPr/>
            <p:nvPr/>
          </p:nvGrpSpPr>
          <p:grpSpPr>
            <a:xfrm rot="299488" flipH="1">
              <a:off x="6988082" y="3486288"/>
              <a:ext cx="2067322" cy="1296394"/>
              <a:chOff x="430644" y="2487728"/>
              <a:chExt cx="3187758" cy="2329554"/>
            </a:xfrm>
            <a:solidFill>
              <a:srgbClr val="004DA0"/>
            </a:solidFill>
          </p:grpSpPr>
          <p:sp>
            <p:nvSpPr>
              <p:cNvPr id="36" name="円/楕円 21"/>
              <p:cNvSpPr/>
              <p:nvPr/>
            </p:nvSpPr>
            <p:spPr>
              <a:xfrm>
                <a:off x="3295964" y="4522569"/>
                <a:ext cx="183843" cy="171238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雲 31"/>
              <p:cNvSpPr/>
              <p:nvPr/>
            </p:nvSpPr>
            <p:spPr>
              <a:xfrm rot="197991">
                <a:off x="430644" y="2487728"/>
                <a:ext cx="3187758" cy="2275216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313 w 43256"/>
                  <a:gd name="connsiteY13" fmla="*/ 36007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89" y="32793"/>
                      <a:pt x="39313" y="36007"/>
                    </a:cubicBezTo>
                    <a:cubicBezTo>
                      <a:pt x="38504" y="38128"/>
                      <a:pt x="35744" y="37404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38" name="円/楕円 23"/>
              <p:cNvSpPr/>
              <p:nvPr/>
            </p:nvSpPr>
            <p:spPr>
              <a:xfrm>
                <a:off x="3494499" y="4707116"/>
                <a:ext cx="118273" cy="110166"/>
              </a:xfrm>
              <a:prstGeom prst="ellipse">
                <a:avLst/>
              </a:prstGeom>
              <a:solidFill>
                <a:srgbClr val="ED7D31"/>
              </a:solidFill>
              <a:ln w="38100">
                <a:noFill/>
                <a:round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5" name="テキスト ボックス 34"/>
            <p:cNvSpPr txBox="1"/>
            <p:nvPr/>
          </p:nvSpPr>
          <p:spPr>
            <a:xfrm rot="462286">
              <a:off x="6774321" y="3802275"/>
              <a:ext cx="25037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買ってくれないと</a:t>
              </a:r>
              <a:endParaRPr lang="en-US" altLang="ja-JP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生活できない</a:t>
              </a:r>
              <a:r>
                <a:rPr lang="en-US" altLang="ja-JP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…</a:t>
              </a:r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1304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 8"/>
          <p:cNvSpPr/>
          <p:nvPr/>
        </p:nvSpPr>
        <p:spPr>
          <a:xfrm>
            <a:off x="212284" y="723775"/>
            <a:ext cx="8805692" cy="2753959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60400" y="1281336"/>
            <a:ext cx="78232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漫画家など、作品を作る人が時間と労力をかけたものを、タダで手に入れようとするのはおかしなことです。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漫画家が一生懸命作った作品を、違法なやり方で手に入れても良いのかどうか、考えてみましょう。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 rot="335314">
            <a:off x="4403770" y="3082965"/>
            <a:ext cx="4671687" cy="2132660"/>
            <a:chOff x="198922" y="4012896"/>
            <a:chExt cx="4240013" cy="2243040"/>
          </a:xfrm>
        </p:grpSpPr>
        <p:sp>
          <p:nvSpPr>
            <p:cNvPr id="8" name="雲 31"/>
            <p:cNvSpPr/>
            <p:nvPr/>
          </p:nvSpPr>
          <p:spPr>
            <a:xfrm rot="197991">
              <a:off x="198922" y="4012896"/>
              <a:ext cx="4240013" cy="224304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dirty="0">
                <a:solidFill>
                  <a:schemeClr val="dk1"/>
                </a:solidFill>
              </a:endParaRPr>
            </a:p>
          </p:txBody>
        </p:sp>
        <p:sp>
          <p:nvSpPr>
            <p:cNvPr id="10" name="正方形/長方形 9"/>
            <p:cNvSpPr/>
            <p:nvPr/>
          </p:nvSpPr>
          <p:spPr>
            <a:xfrm rot="21437055">
              <a:off x="302088" y="4669136"/>
              <a:ext cx="4083220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作品は対価を支払って手に入れよう！</a:t>
              </a:r>
            </a:p>
          </p:txBody>
        </p:sp>
      </p:grpSp>
      <p:sp>
        <p:nvSpPr>
          <p:cNvPr id="13" name="タイトル 12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18.</a:t>
            </a:r>
            <a:r>
              <a:rPr lang="ja-JP" altLang="en-US" dirty="0"/>
              <a:t>海賊版は利用しない！</a:t>
            </a:r>
            <a:endParaRPr lang="en-US" dirty="0"/>
          </a:p>
        </p:txBody>
      </p:sp>
      <p:pic>
        <p:nvPicPr>
          <p:cNvPr id="11" name="Picture 2" descr="D:\_プロジェクト\201512_徳島市教育研究所\07_illustration\ICTすだちくん0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268" y="4568226"/>
            <a:ext cx="1818799" cy="228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図 3" descr="おもちゃ, 人形 が含まれている画像&#10;&#10;自動的に生成された説明">
            <a:extLst>
              <a:ext uri="{FF2B5EF4-FFF2-40B4-BE49-F238E27FC236}">
                <a16:creationId xmlns:a16="http://schemas.microsoft.com/office/drawing/2014/main" id="{02D8276B-2005-4513-A024-1A4C09BA3F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185"/>
          <a:stretch/>
        </p:blipFill>
        <p:spPr>
          <a:xfrm>
            <a:off x="-203124" y="2564727"/>
            <a:ext cx="4388756" cy="42928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9151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  <p:tag name="ARTICULATE_SLIDE_THUMBNAIL_REFRESH" val="1"/>
  <p:tag name="GENSWF_SLIDE_TITLE" val="第 18 話 海賊版は利用しない！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420</Words>
  <PresentationFormat>画面に合わせる (4:3)</PresentationFormat>
  <Paragraphs>29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18 話 海賊版は利用しない！</vt:lpstr>
      <vt:lpstr>18.海賊版は利用しない！</vt:lpstr>
      <vt:lpstr>18.海賊版は利用しない！</vt:lpstr>
      <vt:lpstr>18.海賊版は利用しない！</vt:lpstr>
      <vt:lpstr>18.海賊版は利用しない！</vt:lpstr>
      <vt:lpstr>18.海賊版は利用しない！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2022-08-15T09:10:57Z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