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32" r:id="rId2"/>
    <p:sldId id="439" r:id="rId3"/>
    <p:sldId id="440" r:id="rId4"/>
    <p:sldId id="441" r:id="rId5"/>
    <p:sldId id="442" r:id="rId6"/>
    <p:sldId id="443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https://www.nhk.or.jp/heart-net/article/55/</a:t>
            </a:r>
          </a:p>
          <a:p>
            <a:r>
              <a:rPr kumimoji="1" lang="en-US" altLang="ja-JP" dirty="0"/>
              <a:t>https://www.secom.co.jp/kodomo/m/20180315.html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58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85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37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91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611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83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19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en-US" altLang="ja-JP" dirty="0"/>
              <a:t>BGM</a:t>
            </a:r>
            <a:r>
              <a:rPr lang="ja-JP" altLang="en-US" dirty="0"/>
              <a:t>と著作権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61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A8D92F5F-2D38-4197-8E7B-4E70E14BA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49"/>
          <a:stretch/>
        </p:blipFill>
        <p:spPr>
          <a:xfrm>
            <a:off x="918504" y="666156"/>
            <a:ext cx="7314594" cy="6191844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クラスで卒業記念のショートムービーを作ることになり、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徳島くんは、ムービーで使う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BGM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の選曲を任されました。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19.BGM</a:t>
            </a:r>
            <a:r>
              <a:rPr lang="ja-JP" altLang="en-US" dirty="0"/>
              <a:t>と著作権</a:t>
            </a:r>
            <a:endParaRPr lang="en-US" dirty="0"/>
          </a:p>
        </p:txBody>
      </p:sp>
      <p:grpSp>
        <p:nvGrpSpPr>
          <p:cNvPr id="77" name="グループ化 76"/>
          <p:cNvGrpSpPr/>
          <p:nvPr/>
        </p:nvGrpSpPr>
        <p:grpSpPr>
          <a:xfrm rot="21222859">
            <a:off x="6020789" y="1720360"/>
            <a:ext cx="3006039" cy="1472735"/>
            <a:chOff x="3313177" y="1945118"/>
            <a:chExt cx="3032553" cy="1430491"/>
          </a:xfrm>
        </p:grpSpPr>
        <p:sp>
          <p:nvSpPr>
            <p:cNvPr id="78" name="円形吹き出し 3"/>
            <p:cNvSpPr/>
            <p:nvPr/>
          </p:nvSpPr>
          <p:spPr>
            <a:xfrm rot="386467">
              <a:off x="3327777" y="1945118"/>
              <a:ext cx="2956691" cy="1430491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 rot="364320">
              <a:off x="3313177" y="2197466"/>
              <a:ext cx="3032553" cy="80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あとはネットで</a:t>
              </a:r>
              <a:endParaRPr lang="en-US" altLang="ja-JP" sz="2400" dirty="0">
                <a:solidFill>
                  <a:schemeClr val="bg1"/>
                </a:solidFill>
              </a:endParaRPr>
            </a:p>
            <a:p>
              <a:r>
                <a:rPr lang="ja-JP" altLang="en-US" sz="2400" dirty="0">
                  <a:solidFill>
                    <a:schemeClr val="bg1"/>
                  </a:solidFill>
                </a:rPr>
                <a:t>買ったらいいよ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122319" y="1700486"/>
            <a:ext cx="4367379" cy="1918236"/>
            <a:chOff x="7728698" y="1867663"/>
            <a:chExt cx="4367379" cy="1918236"/>
          </a:xfrm>
        </p:grpSpPr>
        <p:sp>
          <p:nvSpPr>
            <p:cNvPr id="81" name="円形吹き出し 3"/>
            <p:cNvSpPr/>
            <p:nvPr/>
          </p:nvSpPr>
          <p:spPr>
            <a:xfrm flipH="1">
              <a:off x="7728698" y="1867663"/>
              <a:ext cx="3590583" cy="191823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914454" y="2312236"/>
              <a:ext cx="4181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ウチにある</a:t>
              </a:r>
              <a:r>
                <a:rPr lang="en-US" altLang="ja-JP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CD</a:t>
              </a: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から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コピーすればいいかな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122319" y="6131138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9" name="テキスト ボックス 48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21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15AC72D-CB0F-41B7-8EE9-518804E3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72" y="1368874"/>
            <a:ext cx="5489126" cy="548912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持っていた音楽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CD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から取り込んだ曲や、新たにダウンロード購入した曲を使って、無事にムービーが完成しました。クラスだけでなく卒業生全員にコピーして配ろうとしたところ・・・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19.BGM</a:t>
            </a:r>
            <a:r>
              <a:rPr lang="ja-JP" altLang="en-US" dirty="0"/>
              <a:t>と著作権</a:t>
            </a:r>
            <a:endParaRPr lang="en-US" dirty="0"/>
          </a:p>
        </p:txBody>
      </p:sp>
      <p:grpSp>
        <p:nvGrpSpPr>
          <p:cNvPr id="28" name="グループ化 27"/>
          <p:cNvGrpSpPr/>
          <p:nvPr/>
        </p:nvGrpSpPr>
        <p:grpSpPr>
          <a:xfrm rot="21222859">
            <a:off x="386412" y="2399680"/>
            <a:ext cx="2511786" cy="1422675"/>
            <a:chOff x="3496209" y="1822803"/>
            <a:chExt cx="3084232" cy="1681965"/>
          </a:xfrm>
        </p:grpSpPr>
        <p:sp>
          <p:nvSpPr>
            <p:cNvPr id="29" name="円形吹き出し 3"/>
            <p:cNvSpPr/>
            <p:nvPr/>
          </p:nvSpPr>
          <p:spPr>
            <a:xfrm rot="386467">
              <a:off x="3496209" y="1822803"/>
              <a:ext cx="3078828" cy="168196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364320">
              <a:off x="3547888" y="2138151"/>
              <a:ext cx="3032553" cy="982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いいのが</a:t>
              </a:r>
              <a:br>
                <a:rPr lang="en-US" altLang="ja-JP" sz="2400" dirty="0">
                  <a:solidFill>
                    <a:schemeClr val="bg1"/>
                  </a:solidFill>
                </a:rPr>
              </a:br>
              <a:r>
                <a:rPr lang="ja-JP" altLang="en-US" sz="2400" dirty="0">
                  <a:solidFill>
                    <a:schemeClr val="bg1"/>
                  </a:solidFill>
                </a:rPr>
                <a:t>できた！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正方形/長方形 4"/>
          <p:cNvSpPr/>
          <p:nvPr/>
        </p:nvSpPr>
        <p:spPr>
          <a:xfrm rot="20266956">
            <a:off x="4725938" y="2275597"/>
            <a:ext cx="190500" cy="723900"/>
          </a:xfrm>
          <a:prstGeom prst="rect">
            <a:avLst/>
          </a:prstGeom>
          <a:solidFill>
            <a:srgbClr val="FFCC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 rot="898686">
            <a:off x="5387423" y="2215706"/>
            <a:ext cx="190500" cy="723900"/>
          </a:xfrm>
          <a:prstGeom prst="rect">
            <a:avLst/>
          </a:prstGeom>
          <a:solidFill>
            <a:srgbClr val="FFCC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 rot="3096729">
            <a:off x="5953565" y="2589541"/>
            <a:ext cx="190500" cy="723900"/>
          </a:xfrm>
          <a:prstGeom prst="rect">
            <a:avLst/>
          </a:prstGeom>
          <a:solidFill>
            <a:srgbClr val="FFCC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 rot="21222859">
            <a:off x="5938621" y="3456062"/>
            <a:ext cx="2986349" cy="1423007"/>
            <a:chOff x="3496209" y="1822803"/>
            <a:chExt cx="3078828" cy="1682358"/>
          </a:xfrm>
        </p:grpSpPr>
        <p:sp>
          <p:nvSpPr>
            <p:cNvPr id="38" name="円形吹き出し 3"/>
            <p:cNvSpPr/>
            <p:nvPr/>
          </p:nvSpPr>
          <p:spPr>
            <a:xfrm rot="367815" flipH="1">
              <a:off x="3496209" y="1822803"/>
              <a:ext cx="3078828" cy="168196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 rot="364320">
              <a:off x="3529647" y="2086066"/>
              <a:ext cx="3032553" cy="141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コピーして</a:t>
              </a:r>
              <a:endParaRPr lang="en-US" altLang="ja-JP" sz="2400" dirty="0">
                <a:solidFill>
                  <a:schemeClr val="bg1"/>
                </a:solidFill>
              </a:endParaRPr>
            </a:p>
            <a:p>
              <a:r>
                <a:rPr lang="ja-JP" altLang="en-US" sz="2400" dirty="0">
                  <a:solidFill>
                    <a:schemeClr val="bg1"/>
                  </a:solidFill>
                </a:rPr>
                <a:t>みんなに配ろう！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76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F2D33FC3-3801-4CA1-B4A3-E1537A139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3" y="31046"/>
            <a:ext cx="6826954" cy="6826954"/>
          </a:xfrm>
          <a:prstGeom prst="rect">
            <a:avLst/>
          </a:prstGeom>
        </p:spPr>
      </p:pic>
      <p:pic>
        <p:nvPicPr>
          <p:cNvPr id="5" name="図 4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5169F6AB-8B63-4D84-BFCB-8D22290CCB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90"/>
          <a:stretch/>
        </p:blipFill>
        <p:spPr>
          <a:xfrm>
            <a:off x="564456" y="637977"/>
            <a:ext cx="6826954" cy="622002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先生に、大量にコピーして配るのは、著作権法違反だと言われてしまいました。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19.BGM</a:t>
            </a:r>
            <a:r>
              <a:rPr lang="ja-JP" altLang="en-US" dirty="0"/>
              <a:t>と著作権</a:t>
            </a:r>
            <a:endParaRPr lang="en-US" dirty="0"/>
          </a:p>
        </p:txBody>
      </p:sp>
      <p:grpSp>
        <p:nvGrpSpPr>
          <p:cNvPr id="52" name="グループ化 51"/>
          <p:cNvGrpSpPr/>
          <p:nvPr/>
        </p:nvGrpSpPr>
        <p:grpSpPr>
          <a:xfrm rot="20894130">
            <a:off x="3647463" y="1149658"/>
            <a:ext cx="4797707" cy="2514080"/>
            <a:chOff x="4728635" y="1613754"/>
            <a:chExt cx="4797707" cy="2514080"/>
          </a:xfrm>
        </p:grpSpPr>
        <p:grpSp>
          <p:nvGrpSpPr>
            <p:cNvPr id="53" name="グループ化 52"/>
            <p:cNvGrpSpPr/>
            <p:nvPr/>
          </p:nvGrpSpPr>
          <p:grpSpPr>
            <a:xfrm rot="816526">
              <a:off x="4728635" y="1613754"/>
              <a:ext cx="4797707" cy="2514080"/>
              <a:chOff x="-5223648" y="1664841"/>
              <a:chExt cx="5424994" cy="2961661"/>
            </a:xfrm>
          </p:grpSpPr>
          <p:sp>
            <p:nvSpPr>
              <p:cNvPr id="55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56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テキスト ボックス 53"/>
            <p:cNvSpPr txBox="1"/>
            <p:nvPr/>
          </p:nvSpPr>
          <p:spPr>
            <a:xfrm rot="495671">
              <a:off x="5584652" y="2455295"/>
              <a:ext cx="3047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えー！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ダメなんですか？！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86006" y="695324"/>
            <a:ext cx="8583287" cy="3038475"/>
            <a:chOff x="286006" y="695324"/>
            <a:chExt cx="8583287" cy="3038475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192566"/>
              <a:ext cx="8571987" cy="2378611"/>
            </a:xfrm>
            <a:prstGeom prst="roundRect">
              <a:avLst>
                <a:gd name="adj" fmla="val 9407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310054" y="2384127"/>
              <a:ext cx="5504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大量にコピーして配布する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学校のホームページにアップする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コンテストに応募する　　　　など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012127" y="1343906"/>
              <a:ext cx="58571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楽曲などの作品には、「著作権」があります。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学校の授業や行事で使うのは問題ないことが多いものの、以下の場合は著作権者の許可が必要です。</a:t>
              </a: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256" y="695324"/>
              <a:ext cx="2735419" cy="3038475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286006" y="3595177"/>
            <a:ext cx="8571987" cy="2903225"/>
            <a:chOff x="286006" y="3595177"/>
            <a:chExt cx="8571987" cy="2903225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925511"/>
              <a:ext cx="8571987" cy="2263283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24279" y="4166218"/>
              <a:ext cx="5450708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音楽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CD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や配信サイトで購入したものはもちろん、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フリー素材として配布されている楽曲でも、著作権を放棄していないものがあります。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使うときは利用規約をきちんと確認し、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違反しないようにしましょう。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7" name="図 6" descr="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F134D4E9-A444-4EB9-BA2F-99D1958F3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722" y="3595177"/>
              <a:ext cx="3017525" cy="2903225"/>
            </a:xfrm>
            <a:prstGeom prst="rect">
              <a:avLst/>
            </a:prstGeom>
          </p:spPr>
        </p:pic>
      </p:grpSp>
      <p:sp>
        <p:nvSpPr>
          <p:cNvPr id="30" name="タイトル 29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19.BGM</a:t>
            </a:r>
            <a:r>
              <a:rPr lang="ja-JP" altLang="en-US" dirty="0"/>
              <a:t>と著作権</a:t>
            </a:r>
            <a:endParaRPr 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6795823" y="3444111"/>
            <a:ext cx="2503762" cy="1296394"/>
            <a:chOff x="6774321" y="3486288"/>
            <a:chExt cx="2503762" cy="1296394"/>
          </a:xfrm>
        </p:grpSpPr>
        <p:grpSp>
          <p:nvGrpSpPr>
            <p:cNvPr id="33" name="グループ化 32"/>
            <p:cNvGrpSpPr/>
            <p:nvPr/>
          </p:nvGrpSpPr>
          <p:grpSpPr>
            <a:xfrm rot="299488" flipH="1">
              <a:off x="6988082" y="3486288"/>
              <a:ext cx="2067322" cy="1296394"/>
              <a:chOff x="430644" y="2487728"/>
              <a:chExt cx="3187758" cy="2329554"/>
            </a:xfrm>
            <a:solidFill>
              <a:srgbClr val="004DA0"/>
            </a:solidFill>
          </p:grpSpPr>
          <p:sp>
            <p:nvSpPr>
              <p:cNvPr id="35" name="円/楕円 21"/>
              <p:cNvSpPr/>
              <p:nvPr/>
            </p:nvSpPr>
            <p:spPr>
              <a:xfrm>
                <a:off x="3295964" y="4522569"/>
                <a:ext cx="183843" cy="171238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雲 31"/>
              <p:cNvSpPr/>
              <p:nvPr/>
            </p:nvSpPr>
            <p:spPr>
              <a:xfrm rot="197991">
                <a:off x="430644" y="2487728"/>
                <a:ext cx="3187758" cy="227521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円/楕円 23"/>
              <p:cNvSpPr/>
              <p:nvPr/>
            </p:nvSpPr>
            <p:spPr>
              <a:xfrm>
                <a:off x="3494499" y="4707116"/>
                <a:ext cx="118273" cy="110166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 rot="462286">
              <a:off x="6774321" y="3802275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利用規約を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確認！</a:t>
              </a:r>
            </a:p>
          </p:txBody>
        </p:sp>
      </p:grpSp>
      <p:sp>
        <p:nvSpPr>
          <p:cNvPr id="38" name="ドーナツ 37"/>
          <p:cNvSpPr/>
          <p:nvPr/>
        </p:nvSpPr>
        <p:spPr>
          <a:xfrm>
            <a:off x="7523601" y="4772107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19" name="乗算記号 29"/>
          <p:cNvSpPr/>
          <p:nvPr/>
        </p:nvSpPr>
        <p:spPr>
          <a:xfrm rot="20932626">
            <a:off x="-246519" y="1318185"/>
            <a:ext cx="2331647" cy="2301533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9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516942" y="726146"/>
            <a:ext cx="7551557" cy="328636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77142" y="1367596"/>
            <a:ext cx="63376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購入した作品でも、著作権は作者のものです。著作権を守ることは、作品や作者を守ることでもあります。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使い方に悩んだときは、信頼できる大人に相談しましょう。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21418794">
            <a:off x="240057" y="4028129"/>
            <a:ext cx="3842110" cy="2243040"/>
            <a:chOff x="81418" y="4296591"/>
            <a:chExt cx="3842110" cy="2243040"/>
          </a:xfrm>
        </p:grpSpPr>
        <p:sp>
          <p:nvSpPr>
            <p:cNvPr id="8" name="雲 31"/>
            <p:cNvSpPr/>
            <p:nvPr/>
          </p:nvSpPr>
          <p:spPr>
            <a:xfrm rot="197991">
              <a:off x="183540" y="4296591"/>
              <a:ext cx="3637868" cy="224304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 rot="21437055">
              <a:off x="81418" y="4879501"/>
              <a:ext cx="38421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著作権を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大事に！</a:t>
              </a:r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19.BGM</a:t>
            </a:r>
            <a:r>
              <a:rPr lang="ja-JP" altLang="en-US" dirty="0"/>
              <a:t>と著作権</a:t>
            </a:r>
            <a:endParaRPr lang="en-US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" y="836895"/>
            <a:ext cx="1996568" cy="1947270"/>
          </a:xfrm>
          <a:prstGeom prst="rect">
            <a:avLst/>
          </a:prstGeom>
        </p:spPr>
      </p:pic>
      <p:pic>
        <p:nvPicPr>
          <p:cNvPr id="5" name="図 4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1FC42D65-5E07-47F7-BAFE-454D4BA71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44" y="1746172"/>
            <a:ext cx="5120216" cy="5120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0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ARTICULATE_SLIDE_THUMBNAIL_REFRESH" val="1"/>
  <p:tag name="GENSWF_SLIDE_TITLE" val="第 19 話 BGMと著作権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355</Words>
  <PresentationFormat>画面に合わせる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19 話 BGMと著作権</vt:lpstr>
      <vt:lpstr>19.BGMと著作権</vt:lpstr>
      <vt:lpstr>19.BGMと著作権</vt:lpstr>
      <vt:lpstr>19.BGMと著作権</vt:lpstr>
      <vt:lpstr>19.BGMと著作権</vt:lpstr>
      <vt:lpstr>19.BGMと著作権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