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33" r:id="rId2"/>
    <p:sldId id="444" r:id="rId3"/>
    <p:sldId id="445" r:id="rId4"/>
    <p:sldId id="447" r:id="rId5"/>
    <p:sldId id="446" r:id="rId6"/>
    <p:sldId id="44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https://www.nhk.or.jp/heart-net/article/55/</a:t>
            </a:r>
          </a:p>
          <a:p>
            <a:r>
              <a:rPr kumimoji="1" lang="en-US" altLang="ja-JP" dirty="0"/>
              <a:t>https://www.secom.co.jp/kodomo/m/20180315.html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39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13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99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1186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84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31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036824" y="2870800"/>
            <a:ext cx="7070353" cy="3644300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20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キャラクターの著作権</a:t>
            </a:r>
            <a:endParaRPr lang="ja-JP" altLang="en-US" spc="-3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5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EB9F3F9-01CE-4292-BF78-09B074768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15" y="-632070"/>
            <a:ext cx="8533693" cy="853369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01" y="2079103"/>
            <a:ext cx="3265763" cy="31851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5611B1-122D-4DF4-927D-35FFDC1DF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8" y="3017511"/>
            <a:ext cx="4297689" cy="3840489"/>
          </a:xfrm>
          <a:prstGeom prst="rect">
            <a:avLst/>
          </a:prstGeom>
        </p:spPr>
      </p:pic>
      <p:pic>
        <p:nvPicPr>
          <p:cNvPr id="12" name="図 11" descr="座る, 暗い, 帽子, 記号 が含まれている画像&#10;&#10;自動的に生成された説明">
            <a:extLst>
              <a:ext uri="{FF2B5EF4-FFF2-40B4-BE49-F238E27FC236}">
                <a16:creationId xmlns:a16="http://schemas.microsoft.com/office/drawing/2014/main" id="{703E7062-32FD-435A-BECF-62A8ACB0C0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63" y="2990079"/>
            <a:ext cx="3008382" cy="3867921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眉山さんの学校では、体育祭のときに学級旗を作っています。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今年は、人気アニメのキャラクターを描くことにしました。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20.</a:t>
            </a:r>
            <a:r>
              <a:rPr lang="ja-JP" altLang="en-US" dirty="0"/>
              <a:t>キャラクターの著作権</a:t>
            </a:r>
            <a:r>
              <a:rPr lang="en-US" altLang="ja-JP" dirty="0"/>
              <a:t> </a:t>
            </a:r>
            <a:endParaRPr lang="en-US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54455" y="2115566"/>
            <a:ext cx="3195956" cy="1519210"/>
            <a:chOff x="1687750" y="1900281"/>
            <a:chExt cx="3741195" cy="1519210"/>
          </a:xfrm>
        </p:grpSpPr>
        <p:sp>
          <p:nvSpPr>
            <p:cNvPr id="22" name="円形吹き出し 3"/>
            <p:cNvSpPr/>
            <p:nvPr/>
          </p:nvSpPr>
          <p:spPr>
            <a:xfrm rot="21590674" flipH="1">
              <a:off x="1833563" y="1900281"/>
              <a:ext cx="3334111" cy="151921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587179">
              <a:off x="1687750" y="2372893"/>
              <a:ext cx="3741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上手く描けた！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757968" y="1910191"/>
            <a:ext cx="3741196" cy="1519210"/>
            <a:chOff x="1739418" y="1762306"/>
            <a:chExt cx="3741196" cy="1519210"/>
          </a:xfrm>
        </p:grpSpPr>
        <p:sp>
          <p:nvSpPr>
            <p:cNvPr id="19" name="円形吹き出し 3"/>
            <p:cNvSpPr/>
            <p:nvPr/>
          </p:nvSpPr>
          <p:spPr>
            <a:xfrm rot="9326">
              <a:off x="2096000" y="1762306"/>
              <a:ext cx="2871730" cy="1519210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 rot="21587179">
              <a:off x="1739418" y="2218694"/>
              <a:ext cx="3741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 err="1">
                  <a:solidFill>
                    <a:schemeClr val="bg1"/>
                  </a:solidFill>
                </a:rPr>
                <a:t>似てる似てる</a:t>
              </a:r>
              <a:r>
                <a:rPr lang="ja-JP" altLang="en-US" sz="2400" dirty="0">
                  <a:solidFill>
                    <a:schemeClr val="bg1"/>
                  </a:solidFill>
                </a:rPr>
                <a:t>！</a:t>
              </a: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168045" y="6261836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46" name="テキスト ボックス 45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眉山（びざん）さん</a:t>
              </a:r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79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おもちゃ, 人形, レゴ が含まれている画像&#10;&#10;自動的に生成された説明">
            <a:extLst>
              <a:ext uri="{FF2B5EF4-FFF2-40B4-BE49-F238E27FC236}">
                <a16:creationId xmlns:a16="http://schemas.microsoft.com/office/drawing/2014/main" id="{C41AF09B-7F25-4D62-8062-212B9977C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0" y="2999223"/>
            <a:ext cx="5358396" cy="385877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E7BD02B-FB14-4606-8E7A-678D59A46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59" y="1627620"/>
            <a:ext cx="2157987" cy="5230380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本物そっくりに描けたので、同じイラストを使ってクラスの紹介プログラムを作り、来場する保護者に配ろうとしたのですが・・・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20.</a:t>
            </a:r>
            <a:r>
              <a:rPr lang="ja-JP" altLang="en-US" dirty="0"/>
              <a:t>キャラクターの著作権</a:t>
            </a:r>
            <a:r>
              <a:rPr lang="en-US" altLang="ja-JP" dirty="0"/>
              <a:t> </a:t>
            </a:r>
            <a:endParaRPr lang="en-US" dirty="0"/>
          </a:p>
        </p:txBody>
      </p:sp>
      <p:grpSp>
        <p:nvGrpSpPr>
          <p:cNvPr id="60" name="グループ化 59"/>
          <p:cNvGrpSpPr/>
          <p:nvPr/>
        </p:nvGrpSpPr>
        <p:grpSpPr>
          <a:xfrm>
            <a:off x="920267" y="1785415"/>
            <a:ext cx="3927123" cy="1723726"/>
            <a:chOff x="1566481" y="1768024"/>
            <a:chExt cx="3927123" cy="1723726"/>
          </a:xfrm>
        </p:grpSpPr>
        <p:sp>
          <p:nvSpPr>
            <p:cNvPr id="62" name="円形吹き出し 3"/>
            <p:cNvSpPr/>
            <p:nvPr/>
          </p:nvSpPr>
          <p:spPr>
            <a:xfrm rot="9326">
              <a:off x="1566481" y="1768024"/>
              <a:ext cx="3927123" cy="172372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 rot="21587179">
              <a:off x="1634643" y="2102217"/>
              <a:ext cx="3741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プログラムにも</a:t>
              </a:r>
              <a:br>
                <a:rPr lang="en-US" altLang="ja-JP" sz="2400" dirty="0">
                  <a:solidFill>
                    <a:schemeClr val="bg1"/>
                  </a:solidFill>
                </a:rPr>
              </a:br>
              <a:r>
                <a:rPr lang="ja-JP" altLang="en-US" sz="2400" dirty="0">
                  <a:solidFill>
                    <a:schemeClr val="bg1"/>
                  </a:solidFill>
                </a:rPr>
                <a:t>キャラクター載せない？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723707" y="2865056"/>
            <a:ext cx="2372850" cy="1127888"/>
            <a:chOff x="1521886" y="1678602"/>
            <a:chExt cx="2372850" cy="1127888"/>
          </a:xfrm>
        </p:grpSpPr>
        <p:sp>
          <p:nvSpPr>
            <p:cNvPr id="69" name="円形吹き出し 3"/>
            <p:cNvSpPr/>
            <p:nvPr/>
          </p:nvSpPr>
          <p:spPr>
            <a:xfrm rot="9326">
              <a:off x="1567292" y="1678602"/>
              <a:ext cx="2202789" cy="112788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 rot="21587179">
              <a:off x="1521886" y="2002439"/>
              <a:ext cx="237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2400" dirty="0">
                  <a:solidFill>
                    <a:schemeClr val="bg1"/>
                  </a:solidFill>
                </a:rPr>
                <a:t>いいねー！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997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5E5FD79C-2BF0-4E70-82DF-9BA9C313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6" y="-456594"/>
            <a:ext cx="7314594" cy="7314594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68348" y="869489"/>
            <a:ext cx="9075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先生から、キャラクターのイラストを大量にコピーして配るのは、著作権法違反だと言われてしまいました。</a:t>
            </a:r>
            <a:endParaRPr lang="en-US" altLang="ja-JP" sz="2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20.</a:t>
            </a:r>
            <a:r>
              <a:rPr lang="ja-JP" altLang="en-US" dirty="0"/>
              <a:t>キャラクターの著作権</a:t>
            </a:r>
            <a:r>
              <a:rPr lang="en-US" altLang="ja-JP" dirty="0"/>
              <a:t> </a:t>
            </a:r>
            <a:endParaRPr 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931085" y="1731418"/>
            <a:ext cx="3907738" cy="1543030"/>
            <a:chOff x="931085" y="1731418"/>
            <a:chExt cx="3907738" cy="1543030"/>
          </a:xfrm>
        </p:grpSpPr>
        <p:grpSp>
          <p:nvGrpSpPr>
            <p:cNvPr id="53" name="グループ化 52"/>
            <p:cNvGrpSpPr/>
            <p:nvPr/>
          </p:nvGrpSpPr>
          <p:grpSpPr>
            <a:xfrm rot="320855">
              <a:off x="931085" y="1731418"/>
              <a:ext cx="3907738" cy="1543030"/>
              <a:chOff x="-5223648" y="1664841"/>
              <a:chExt cx="5424994" cy="2961661"/>
            </a:xfrm>
          </p:grpSpPr>
          <p:sp>
            <p:nvSpPr>
              <p:cNvPr id="55" name="爆発 2 6"/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5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1619">
                <a:off x="-5185587" y="1715376"/>
                <a:ext cx="5347869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テキスト ボックス 33"/>
            <p:cNvSpPr txBox="1"/>
            <p:nvPr/>
          </p:nvSpPr>
          <p:spPr>
            <a:xfrm>
              <a:off x="1782950" y="2300787"/>
              <a:ext cx="199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著作権？！</a:t>
              </a:r>
            </a:p>
          </p:txBody>
        </p:sp>
      </p:grpSp>
      <p:pic>
        <p:nvPicPr>
          <p:cNvPr id="8" name="図 7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8907888-50FF-478F-AF51-8188B3DBF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894">
            <a:off x="3092655" y="2846197"/>
            <a:ext cx="1197471" cy="1383286"/>
          </a:xfrm>
          <a:prstGeom prst="rect">
            <a:avLst/>
          </a:prstGeom>
        </p:spPr>
      </p:pic>
      <p:pic>
        <p:nvPicPr>
          <p:cNvPr id="39" name="図 38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990C9BB-C7C1-4086-B928-F9C3C245C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6894">
            <a:off x="444705" y="2846196"/>
            <a:ext cx="1197471" cy="1383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701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286006" y="3677456"/>
            <a:ext cx="8571987" cy="2517654"/>
            <a:chOff x="286006" y="3677456"/>
            <a:chExt cx="8571987" cy="251765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6006" y="3677456"/>
              <a:ext cx="8571987" cy="2517654"/>
              <a:chOff x="286006" y="3677456"/>
              <a:chExt cx="8571987" cy="2517654"/>
            </a:xfrm>
          </p:grpSpPr>
          <p:sp>
            <p:nvSpPr>
              <p:cNvPr id="97" name="角丸四角形 96"/>
              <p:cNvSpPr/>
              <p:nvPr/>
            </p:nvSpPr>
            <p:spPr>
              <a:xfrm>
                <a:off x="286006" y="3925511"/>
                <a:ext cx="8571987" cy="2263283"/>
              </a:xfrm>
              <a:prstGeom prst="roundRect">
                <a:avLst>
                  <a:gd name="adj" fmla="val 1170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3530601" y="4012716"/>
                <a:ext cx="52310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ただし、全校生徒や来場者など、多くの人に配るような場合は、以下の点が問題になるため、著作権者の許可を得る必要があります。</a:t>
                </a:r>
              </a:p>
            </p:txBody>
          </p:sp>
          <p:pic>
            <p:nvPicPr>
              <p:cNvPr id="6" name="図 5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48798F0-BDE3-4CFF-87A8-20C3DF0CF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006" y="3677456"/>
                <a:ext cx="1993396" cy="2517654"/>
              </a:xfrm>
              <a:prstGeom prst="rect">
                <a:avLst/>
              </a:prstGeom>
            </p:spPr>
          </p:pic>
          <p:sp>
            <p:nvSpPr>
              <p:cNvPr id="21" name="テキスト ボックス 20"/>
              <p:cNvSpPr txBox="1"/>
              <p:nvPr/>
            </p:nvSpPr>
            <p:spPr>
              <a:xfrm>
                <a:off x="3848100" y="5100755"/>
                <a:ext cx="500989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コピーする枚数が多すぎる点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保護者のような、学校行事や授業に</a:t>
                </a:r>
                <a:br>
                  <a:rPr lang="en-US" altLang="ja-JP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直接関係ない人に配布する点　　　　など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219" y="5108706"/>
              <a:ext cx="581666" cy="567304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286006" y="1192566"/>
            <a:ext cx="8571987" cy="2378611"/>
            <a:chOff x="286006" y="1192566"/>
            <a:chExt cx="8571987" cy="237861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86006" y="1192566"/>
              <a:ext cx="8571987" cy="2378611"/>
              <a:chOff x="286006" y="1192566"/>
              <a:chExt cx="8571987" cy="2378611"/>
            </a:xfrm>
          </p:grpSpPr>
          <p:sp>
            <p:nvSpPr>
              <p:cNvPr id="17" name="角丸四角形 16"/>
              <p:cNvSpPr/>
              <p:nvPr/>
            </p:nvSpPr>
            <p:spPr>
              <a:xfrm>
                <a:off x="286006" y="1192566"/>
                <a:ext cx="8571987" cy="2378611"/>
              </a:xfrm>
              <a:prstGeom prst="roundRect">
                <a:avLst>
                  <a:gd name="adj" fmla="val 9407"/>
                </a:avLst>
              </a:prstGeom>
              <a:solidFill>
                <a:srgbClr val="AE9070">
                  <a:alpha val="50196"/>
                </a:srgbClr>
              </a:solidFill>
              <a:ln w="38100" cap="rnd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kern="0">
                  <a:solidFill>
                    <a:prstClr val="black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95427" y="1348254"/>
                <a:ext cx="5178622" cy="175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漫画やアニメなどのキャラクターには著作権があり、勝手に使うことはできません。</a:t>
                </a:r>
                <a:endPara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rgbClr val="494138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しかし、体育祭のような学校行事で使う場合は、著作権者の許可がなくても複製できるよう、「著作権法」で例外が認められています。</a:t>
                </a:r>
              </a:p>
            </p:txBody>
          </p:sp>
        </p:grpSp>
        <p:pic>
          <p:nvPicPr>
            <p:cNvPr id="3" name="図 2" descr="建物 が含まれている画像&#10;&#10;自動的に生成された説明">
              <a:extLst>
                <a:ext uri="{FF2B5EF4-FFF2-40B4-BE49-F238E27FC236}">
                  <a16:creationId xmlns:a16="http://schemas.microsoft.com/office/drawing/2014/main" id="{B2BE1A91-E0B0-4B82-8976-C256B638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606" y="1655626"/>
              <a:ext cx="2979425" cy="1905005"/>
            </a:xfrm>
            <a:prstGeom prst="rect">
              <a:avLst/>
            </a:prstGeom>
          </p:spPr>
        </p:pic>
      </p:grpSp>
      <p:grpSp>
        <p:nvGrpSpPr>
          <p:cNvPr id="89" name="グループ化 88"/>
          <p:cNvGrpSpPr/>
          <p:nvPr/>
        </p:nvGrpSpPr>
        <p:grpSpPr>
          <a:xfrm rot="362288">
            <a:off x="1679719" y="3580223"/>
            <a:ext cx="1519573" cy="1157563"/>
            <a:chOff x="5048898" y="3956154"/>
            <a:chExt cx="2256418" cy="1157563"/>
          </a:xfrm>
        </p:grpSpPr>
        <p:grpSp>
          <p:nvGrpSpPr>
            <p:cNvPr id="90" name="グループ化 89"/>
            <p:cNvGrpSpPr/>
            <p:nvPr/>
          </p:nvGrpSpPr>
          <p:grpSpPr>
            <a:xfrm rot="21414378">
              <a:off x="5048898" y="3956154"/>
              <a:ext cx="2256418" cy="1157563"/>
              <a:chOff x="369689" y="2682597"/>
              <a:chExt cx="3479339" cy="2080082"/>
            </a:xfrm>
            <a:solidFill>
              <a:srgbClr val="004DA0"/>
            </a:solidFill>
          </p:grpSpPr>
          <p:sp>
            <p:nvSpPr>
              <p:cNvPr id="92" name="円/楕円 70"/>
              <p:cNvSpPr/>
              <p:nvPr/>
            </p:nvSpPr>
            <p:spPr>
              <a:xfrm rot="18315922">
                <a:off x="787556" y="4489220"/>
                <a:ext cx="144281" cy="218193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雲 31"/>
              <p:cNvSpPr/>
              <p:nvPr/>
            </p:nvSpPr>
            <p:spPr>
              <a:xfrm rot="21048677" flipH="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円/楕円 72"/>
              <p:cNvSpPr/>
              <p:nvPr/>
            </p:nvSpPr>
            <p:spPr>
              <a:xfrm>
                <a:off x="635576" y="4667685"/>
                <a:ext cx="152642" cy="94994"/>
              </a:xfrm>
              <a:prstGeom prst="ellipse">
                <a:avLst/>
              </a:prstGeom>
              <a:solidFill>
                <a:srgbClr val="ED7D31"/>
              </a:solidFill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1" name="テキスト ボックス 90"/>
            <p:cNvSpPr txBox="1"/>
            <p:nvPr/>
          </p:nvSpPr>
          <p:spPr>
            <a:xfrm rot="21213218">
              <a:off x="5193834" y="4216602"/>
              <a:ext cx="18963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保護者全員に配ろう</a:t>
              </a:r>
            </a:p>
          </p:txBody>
        </p:sp>
      </p:grpSp>
      <p:sp>
        <p:nvSpPr>
          <p:cNvPr id="18" name="タイトル 1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20.</a:t>
            </a:r>
            <a:r>
              <a:rPr lang="ja-JP" altLang="en-US" dirty="0"/>
              <a:t>キャラクターの著作権</a:t>
            </a:r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48" name="乗算記号 29"/>
          <p:cNvSpPr/>
          <p:nvPr/>
        </p:nvSpPr>
        <p:spPr>
          <a:xfrm>
            <a:off x="1397718" y="4449827"/>
            <a:ext cx="1909727" cy="1885062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 rot="21222859">
            <a:off x="5495015" y="921507"/>
            <a:ext cx="1894739" cy="1005177"/>
            <a:chOff x="4605758" y="2266873"/>
            <a:chExt cx="1953414" cy="1188376"/>
          </a:xfrm>
        </p:grpSpPr>
        <p:sp>
          <p:nvSpPr>
            <p:cNvPr id="52" name="円形吹き出し 3"/>
            <p:cNvSpPr/>
            <p:nvPr/>
          </p:nvSpPr>
          <p:spPr>
            <a:xfrm rot="367815" flipH="1">
              <a:off x="4677839" y="2266873"/>
              <a:ext cx="1809251" cy="11883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364320">
              <a:off x="4605758" y="2515384"/>
              <a:ext cx="1953414" cy="691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>
                <a:defRPr sz="20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600" dirty="0">
                  <a:solidFill>
                    <a:schemeClr val="bg1"/>
                  </a:solidFill>
                </a:rPr>
                <a:t>学校の授業で</a:t>
              </a:r>
              <a:br>
                <a:rPr lang="en-US" altLang="ja-JP" sz="1600" dirty="0">
                  <a:solidFill>
                    <a:schemeClr val="bg1"/>
                  </a:solidFill>
                </a:rPr>
              </a:br>
              <a:r>
                <a:rPr lang="ja-JP" altLang="en-US" sz="1600" dirty="0">
                  <a:solidFill>
                    <a:schemeClr val="bg1"/>
                  </a:solidFill>
                </a:rPr>
                <a:t>使います</a:t>
              </a:r>
              <a:endParaRPr lang="en-US" altLang="ja-JP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ドーナツ 53"/>
          <p:cNvSpPr/>
          <p:nvPr/>
        </p:nvSpPr>
        <p:spPr>
          <a:xfrm>
            <a:off x="7425381" y="972693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00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54673" y="810035"/>
            <a:ext cx="8805692" cy="285238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9300" y="1367596"/>
            <a:ext cx="782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授業や学校行事で使う場合は、許可がなくても著作物を複製できますが、これはあくまでも「例外」です。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例外が認められないこともあるため、問題ないか確認するよう心がけましょう。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 rot="194168">
            <a:off x="2651116" y="3197802"/>
            <a:ext cx="3842110" cy="2243040"/>
            <a:chOff x="451891" y="3964876"/>
            <a:chExt cx="3842110" cy="2243040"/>
          </a:xfrm>
        </p:grpSpPr>
        <p:sp>
          <p:nvSpPr>
            <p:cNvPr id="8" name="雲 31"/>
            <p:cNvSpPr/>
            <p:nvPr/>
          </p:nvSpPr>
          <p:spPr>
            <a:xfrm rot="197991">
              <a:off x="492970" y="3964876"/>
              <a:ext cx="3773608" cy="224304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 rot="21437055">
              <a:off x="451891" y="4628863"/>
              <a:ext cx="38421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いつも著作権を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意識しよう</a:t>
              </a:r>
            </a:p>
          </p:txBody>
        </p:sp>
      </p:grp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dirty="0"/>
              <a:t>20.</a:t>
            </a:r>
            <a:r>
              <a:rPr lang="ja-JP" altLang="en-US" dirty="0"/>
              <a:t>キャラクターの著作権</a:t>
            </a:r>
            <a:r>
              <a:rPr lang="en-US" altLang="ja-JP" dirty="0"/>
              <a:t> </a:t>
            </a:r>
            <a:endParaRPr 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>
          <a:xfrm>
            <a:off x="403484" y="4137234"/>
            <a:ext cx="2777594" cy="2562102"/>
          </a:xfrm>
          <a:prstGeom prst="rect">
            <a:avLst/>
          </a:prstGeom>
        </p:spPr>
      </p:pic>
      <p:pic>
        <p:nvPicPr>
          <p:cNvPr id="3" name="図 2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E1820CC7-14C4-441A-B694-28A1CC489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2414"/>
          <a:stretch/>
        </p:blipFill>
        <p:spPr>
          <a:xfrm>
            <a:off x="4430675" y="2575173"/>
            <a:ext cx="4388756" cy="4282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95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ARTICULATE_SLIDE_THUMBNAIL_REFRESH" val="1"/>
  <p:tag name="GENSWF_SLIDE_TITLE" val="第 20 話 キャラクターの著作権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351</Words>
  <PresentationFormat>画面に合わせる (4:3)</PresentationFormat>
  <Paragraphs>30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20 話 キャラクターの著作権</vt:lpstr>
      <vt:lpstr>20.キャラクターの著作権 </vt:lpstr>
      <vt:lpstr>20.キャラクターの著作権 </vt:lpstr>
      <vt:lpstr>20.キャラクターの著作権 </vt:lpstr>
      <vt:lpstr>20.キャラクターの著作権 </vt:lpstr>
      <vt:lpstr>20.キャラクターの著作権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