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52" r:id="rId2"/>
    <p:sldId id="588" r:id="rId3"/>
    <p:sldId id="587" r:id="rId4"/>
    <p:sldId id="589" r:id="rId5"/>
    <p:sldId id="590" r:id="rId6"/>
    <p:sldId id="614" r:id="rId7"/>
    <p:sldId id="615" r:id="rId8"/>
    <p:sldId id="591" r:id="rId9"/>
  </p:sldIdLst>
  <p:sldSz cx="9144000" cy="6858000" type="screen4x3"/>
  <p:notesSz cx="6888163" cy="10020300"/>
  <p:custDataLst>
    <p:tags r:id="rId1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1E1"/>
    <a:srgbClr val="D7C5B1"/>
    <a:srgbClr val="C22521"/>
    <a:srgbClr val="843C0C"/>
    <a:srgbClr val="44AF35"/>
    <a:srgbClr val="BA9B79"/>
    <a:srgbClr val="F8CBAD"/>
    <a:srgbClr val="111139"/>
    <a:srgbClr val="FF6600"/>
    <a:srgbClr val="EF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096" autoAdjust="0"/>
  </p:normalViewPr>
  <p:slideViewPr>
    <p:cSldViewPr snapToGrid="0">
      <p:cViewPr varScale="1">
        <p:scale>
          <a:sx n="87" d="100"/>
          <a:sy n="87" d="100"/>
        </p:scale>
        <p:origin x="1023" y="51"/>
      </p:cViewPr>
      <p:guideLst>
        <p:guide orient="horz" pos="2296"/>
        <p:guide pos="2857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266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266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9" tIns="46519" rIns="93039" bIns="46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039" tIns="46519" rIns="93039" bIns="46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tei.go.jp/jp/singi/digitalmarket/kyosokaigi/dai5/sankou2-2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3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30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参考資料</a:t>
            </a:r>
            <a:r>
              <a:rPr kumimoji="1" lang="en-US" altLang="ja-JP" dirty="0"/>
              <a:t>】</a:t>
            </a:r>
          </a:p>
          <a:p>
            <a:pPr algn="just"/>
            <a:r>
              <a:rPr lang="ja-JP" altLang="ja-JP" sz="18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・公正取引委員会「デジタル広告分野の取引実態に関する最終報告書（概要）」</a:t>
            </a:r>
            <a:endParaRPr lang="ja-JP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u="sng" kern="100" dirty="0">
                <a:solidFill>
                  <a:srgbClr val="0563C1"/>
                </a:solidFill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  <a:hlinkClick r:id="rId3"/>
              </a:rPr>
              <a:t>https://www.kantei.go.jp/jp/singi/digitalmarket/kyosokaigi/dai5/sankou2-2.pdf</a:t>
            </a:r>
            <a:endParaRPr lang="ja-JP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303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参考資料</a:t>
            </a:r>
            <a:r>
              <a:rPr kumimoji="1" lang="en-US" altLang="ja-JP" dirty="0"/>
              <a:t>】</a:t>
            </a:r>
          </a:p>
          <a:p>
            <a:r>
              <a:rPr kumimoji="1" lang="en-US" altLang="ja-JP" dirty="0"/>
              <a:t>https://privacymark.jp/</a:t>
            </a:r>
          </a:p>
          <a:p>
            <a:r>
              <a:rPr kumimoji="1" lang="ja-JP" altLang="en-US" dirty="0"/>
              <a:t>プライバシーマーク制度（プライバシーマーク推進センター）</a:t>
            </a:r>
            <a:r>
              <a:rPr kumimoji="1" lang="en-US" altLang="ja-JP" dirty="0"/>
              <a:t>03-5860-7563</a:t>
            </a:r>
            <a:r>
              <a:rPr kumimoji="1" lang="ja-JP" altLang="en-US" dirty="0"/>
              <a:t>（一般財団法人日本情報経済社会推進協会）</a:t>
            </a:r>
          </a:p>
        </p:txBody>
      </p:sp>
    </p:spTree>
    <p:extLst>
      <p:ext uri="{BB962C8B-B14F-4D97-AF65-F5344CB8AC3E}">
        <p14:creationId xmlns:p14="http://schemas.microsoft.com/office/powerpoint/2010/main" val="207011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参考資料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総務省「インターネットトラブル事例</a:t>
            </a:r>
            <a:r>
              <a:rPr kumimoji="1" lang="en-US" altLang="ja-JP" dirty="0"/>
              <a:t>2021</a:t>
            </a:r>
            <a:r>
              <a:rPr kumimoji="1" lang="ja-JP" altLang="en-US" dirty="0"/>
              <a:t>版」－</a:t>
            </a:r>
            <a:r>
              <a:rPr kumimoji="1" lang="en-US" altLang="ja-JP" dirty="0"/>
              <a:t>13</a:t>
            </a:r>
            <a:r>
              <a:rPr kumimoji="1" lang="ja-JP" altLang="en-US" dirty="0"/>
              <a:t>／アクセス許可</a:t>
            </a:r>
            <a:endParaRPr kumimoji="1" lang="en-US" altLang="ja-JP" dirty="0"/>
          </a:p>
          <a:p>
            <a:r>
              <a:rPr kumimoji="1" lang="ja-JP" altLang="en-US" dirty="0"/>
              <a:t>「インターネットの安全安心ハンドブック」</a:t>
            </a:r>
            <a:r>
              <a:rPr kumimoji="1" lang="en-US" altLang="ja-JP" dirty="0"/>
              <a:t>-113</a:t>
            </a:r>
            <a:r>
              <a:rPr kumimoji="1" lang="ja-JP" altLang="en-US" dirty="0"/>
              <a:t>／第</a:t>
            </a:r>
            <a:r>
              <a:rPr kumimoji="1" lang="en-US" altLang="ja-JP" dirty="0"/>
              <a:t>5</a:t>
            </a:r>
            <a:r>
              <a:rPr kumimoji="1" lang="ja-JP" altLang="en-US" dirty="0"/>
              <a:t>章／位置情報</a:t>
            </a:r>
          </a:p>
        </p:txBody>
      </p:sp>
    </p:spTree>
    <p:extLst>
      <p:ext uri="{BB962C8B-B14F-4D97-AF65-F5344CB8AC3E}">
        <p14:creationId xmlns:p14="http://schemas.microsoft.com/office/powerpoint/2010/main" val="401037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969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-13647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-27296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25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「利用規約」</a:t>
            </a:r>
            <a:br>
              <a:rPr lang="en-US" altLang="ja-JP" dirty="0"/>
            </a:br>
            <a:r>
              <a:rPr lang="ja-JP" altLang="en-US" dirty="0"/>
              <a:t>「個人情報取扱許諾」</a:t>
            </a:r>
            <a:br>
              <a:rPr lang="en-US" altLang="ja-JP" dirty="0"/>
            </a:br>
            <a:r>
              <a:rPr lang="ja-JP" altLang="en-US" dirty="0"/>
              <a:t>「アクセス権の許可」</a:t>
            </a:r>
            <a:br>
              <a:rPr lang="en-US" altLang="ja-JP" dirty="0"/>
            </a:br>
            <a:r>
              <a:rPr lang="ja-JP" altLang="en-US" dirty="0"/>
              <a:t>を確認しよう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76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楕円 13">
            <a:extLst>
              <a:ext uri="{FF2B5EF4-FFF2-40B4-BE49-F238E27FC236}">
                <a16:creationId xmlns:a16="http://schemas.microsoft.com/office/drawing/2014/main" id="{DA672CFB-D3A5-4674-B62F-A33E44E78491}"/>
              </a:ext>
            </a:extLst>
          </p:cNvPr>
          <p:cNvSpPr/>
          <p:nvPr/>
        </p:nvSpPr>
        <p:spPr>
          <a:xfrm>
            <a:off x="1917700" y="1993900"/>
            <a:ext cx="5372100" cy="52451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9A0B87-CA5B-446D-85F8-EAB49043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2011" y="190791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1"/>
            <a:ext cx="6747164" cy="812798"/>
          </a:xfrm>
        </p:spPr>
        <p:txBody>
          <a:bodyPr/>
          <a:lstStyle/>
          <a:p>
            <a:r>
              <a:rPr lang="en-US" altLang="ja-JP" b="1" dirty="0"/>
              <a:t>25.</a:t>
            </a:r>
            <a:r>
              <a:rPr lang="ja-JP" altLang="en-US" b="1" dirty="0"/>
              <a:t>「利用規約」「個人情報取扱許諾」</a:t>
            </a:r>
            <a:br>
              <a:rPr lang="en-US" altLang="ja-JP" b="1" dirty="0"/>
            </a:br>
            <a:r>
              <a:rPr lang="ja-JP" altLang="en-US" b="1" dirty="0"/>
              <a:t>　  「アクセス権の許可」を確認しよう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5512AB-DF65-4DE0-A73A-CE95846A4EDD}"/>
              </a:ext>
            </a:extLst>
          </p:cNvPr>
          <p:cNvSpPr txBox="1"/>
          <p:nvPr/>
        </p:nvSpPr>
        <p:spPr>
          <a:xfrm>
            <a:off x="166914" y="903527"/>
            <a:ext cx="881017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眉山さんは、動画を見るのに便利なアプリをみつけ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さっそくインストールすることにしました。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5675AA1-BF4B-4B2A-9694-96546AE0E973}"/>
              </a:ext>
            </a:extLst>
          </p:cNvPr>
          <p:cNvGrpSpPr/>
          <p:nvPr/>
        </p:nvGrpSpPr>
        <p:grpSpPr>
          <a:xfrm>
            <a:off x="461987" y="2177274"/>
            <a:ext cx="3777503" cy="2800009"/>
            <a:chOff x="461987" y="2177274"/>
            <a:chExt cx="3777503" cy="2800009"/>
          </a:xfrm>
        </p:grpSpPr>
        <p:sp>
          <p:nvSpPr>
            <p:cNvPr id="7" name="思考の吹き出し: 雲形 6">
              <a:extLst>
                <a:ext uri="{FF2B5EF4-FFF2-40B4-BE49-F238E27FC236}">
                  <a16:creationId xmlns:a16="http://schemas.microsoft.com/office/drawing/2014/main" id="{58272B38-0588-47BE-A578-86075A381DF7}"/>
                </a:ext>
              </a:extLst>
            </p:cNvPr>
            <p:cNvSpPr/>
            <p:nvPr/>
          </p:nvSpPr>
          <p:spPr>
            <a:xfrm>
              <a:off x="461987" y="2177274"/>
              <a:ext cx="3777503" cy="2800009"/>
            </a:xfrm>
            <a:prstGeom prst="cloudCallout">
              <a:avLst>
                <a:gd name="adj1" fmla="val 33081"/>
                <a:gd name="adj2" fmla="val 45318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0B336A4-18AC-46AC-9A0D-1D78A70FFE75}"/>
                </a:ext>
              </a:extLst>
            </p:cNvPr>
            <p:cNvSpPr txBox="1"/>
            <p:nvPr/>
          </p:nvSpPr>
          <p:spPr>
            <a:xfrm>
              <a:off x="936450" y="2487192"/>
              <a:ext cx="2372800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このアプリ</a:t>
              </a:r>
              <a:endPara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便利そう！</a:t>
              </a:r>
              <a:endPara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インストール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しちゃぉ♥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177962B4-3913-4930-9AC5-698055716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17825" r="27509" b="21828"/>
          <a:stretch/>
        </p:blipFill>
        <p:spPr>
          <a:xfrm>
            <a:off x="1982159" y="2177274"/>
            <a:ext cx="4143640" cy="50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楕円 27">
            <a:extLst>
              <a:ext uri="{FF2B5EF4-FFF2-40B4-BE49-F238E27FC236}">
                <a16:creationId xmlns:a16="http://schemas.microsoft.com/office/drawing/2014/main" id="{702CC7E0-1D53-4CA1-8A46-4D019DC441F3}"/>
              </a:ext>
            </a:extLst>
          </p:cNvPr>
          <p:cNvSpPr/>
          <p:nvPr/>
        </p:nvSpPr>
        <p:spPr>
          <a:xfrm>
            <a:off x="1925998" y="1841652"/>
            <a:ext cx="5372100" cy="52451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60CFE134-180B-4B85-9843-231566E2B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751"/>
          <a:stretch/>
        </p:blipFill>
        <p:spPr bwMode="auto">
          <a:xfrm>
            <a:off x="153141" y="1812511"/>
            <a:ext cx="4099519" cy="190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682233A-3C75-426E-B8F3-8051E9382F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r="847"/>
          <a:stretch/>
        </p:blipFill>
        <p:spPr>
          <a:xfrm>
            <a:off x="379881" y="3276357"/>
            <a:ext cx="3923727" cy="2069827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68FA07-E794-43F3-B9E1-9F04FE18E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 b="3929"/>
          <a:stretch/>
        </p:blipFill>
        <p:spPr>
          <a:xfrm>
            <a:off x="455155" y="4928723"/>
            <a:ext cx="3894078" cy="2069827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F55F41C-8003-4AF1-BABA-C4EB4233C009}"/>
              </a:ext>
            </a:extLst>
          </p:cNvPr>
          <p:cNvGrpSpPr/>
          <p:nvPr/>
        </p:nvGrpSpPr>
        <p:grpSpPr>
          <a:xfrm>
            <a:off x="5456125" y="2004998"/>
            <a:ext cx="3568379" cy="2459204"/>
            <a:chOff x="5456125" y="2004998"/>
            <a:chExt cx="3568379" cy="2459204"/>
          </a:xfrm>
        </p:grpSpPr>
        <p:sp>
          <p:nvSpPr>
            <p:cNvPr id="8" name="思考の吹き出し: 雲形 7">
              <a:extLst>
                <a:ext uri="{FF2B5EF4-FFF2-40B4-BE49-F238E27FC236}">
                  <a16:creationId xmlns:a16="http://schemas.microsoft.com/office/drawing/2014/main" id="{6B2F9ACD-22F5-4C6F-A325-B0B018265944}"/>
                </a:ext>
              </a:extLst>
            </p:cNvPr>
            <p:cNvSpPr/>
            <p:nvPr/>
          </p:nvSpPr>
          <p:spPr>
            <a:xfrm>
              <a:off x="5456125" y="2004998"/>
              <a:ext cx="3568379" cy="2459204"/>
            </a:xfrm>
            <a:prstGeom prst="cloudCallout">
              <a:avLst>
                <a:gd name="adj1" fmla="val -31626"/>
                <a:gd name="adj2" fmla="val 70195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75EEACA-2447-45D2-9C47-1997FDFF37E8}"/>
                </a:ext>
              </a:extLst>
            </p:cNvPr>
            <p:cNvSpPr txBox="1"/>
            <p:nvPr/>
          </p:nvSpPr>
          <p:spPr>
            <a:xfrm>
              <a:off x="5931649" y="2524573"/>
              <a:ext cx="2749471" cy="153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読むのめんどうだな～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ぜんぶ「同意」</a:t>
              </a: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いいよね！</a:t>
              </a:r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D1B4411D-DD8F-43E5-9DBD-14D30B90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1"/>
            <a:ext cx="7886700" cy="812798"/>
          </a:xfrm>
        </p:spPr>
        <p:txBody>
          <a:bodyPr/>
          <a:lstStyle/>
          <a:p>
            <a:r>
              <a:rPr lang="en-US" altLang="ja-JP" b="1" dirty="0"/>
              <a:t>25.</a:t>
            </a:r>
            <a:r>
              <a:rPr lang="ja-JP" altLang="en-US" b="1" dirty="0"/>
              <a:t>「利用規約」「個人情報取扱許諾」</a:t>
            </a:r>
            <a:br>
              <a:rPr lang="en-US" altLang="ja-JP" b="1" dirty="0"/>
            </a:br>
            <a:r>
              <a:rPr lang="ja-JP" altLang="en-US" b="1" dirty="0"/>
              <a:t>　  「アクセス権の許可」を確認しよう</a:t>
            </a:r>
            <a:endParaRPr lang="ja-JP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D42F17-715D-4F3F-AAD5-192715D4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7655" y="4254061"/>
            <a:ext cx="1341954" cy="13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C71D734-E27E-4EA6-A7CF-D1AFC14075B8}"/>
              </a:ext>
            </a:extLst>
          </p:cNvPr>
          <p:cNvSpPr txBox="1"/>
          <p:nvPr/>
        </p:nvSpPr>
        <p:spPr>
          <a:xfrm>
            <a:off x="166914" y="903527"/>
            <a:ext cx="881017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サービスを利用するには「利用規約」や「個人情報取扱許諾」への同意が必要ですが、長くて難しい文章を読む気にはなれず、次々に「同意」</a:t>
            </a:r>
            <a:r>
              <a:rPr lang="en-US" altLang="ja-JP" sz="2000" b="1" dirty="0"/>
              <a:t>…</a:t>
            </a:r>
            <a:r>
              <a:rPr lang="ja-JP" altLang="en-US" sz="2000" b="1" dirty="0"/>
              <a:t>。</a:t>
            </a:r>
            <a:endParaRPr lang="en-US" altLang="ja-JP" sz="2000" b="1" dirty="0"/>
          </a:p>
        </p:txBody>
      </p:sp>
      <p:pic>
        <p:nvPicPr>
          <p:cNvPr id="6" name="図 5" descr="男性の顔の絵&#10;&#10;中程度の精度で自動的に生成された説明">
            <a:extLst>
              <a:ext uri="{FF2B5EF4-FFF2-40B4-BE49-F238E27FC236}">
                <a16:creationId xmlns:a16="http://schemas.microsoft.com/office/drawing/2014/main" id="{9EE0E453-7AAF-4113-A7B0-30B045E71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6713" y="2230805"/>
            <a:ext cx="3366653" cy="46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27">
            <a:extLst>
              <a:ext uri="{FF2B5EF4-FFF2-40B4-BE49-F238E27FC236}">
                <a16:creationId xmlns:a16="http://schemas.microsoft.com/office/drawing/2014/main" id="{765C58E1-A9B8-4986-BBA8-F4ACC7B76E70}"/>
              </a:ext>
            </a:extLst>
          </p:cNvPr>
          <p:cNvSpPr/>
          <p:nvPr/>
        </p:nvSpPr>
        <p:spPr>
          <a:xfrm>
            <a:off x="266700" y="759619"/>
            <a:ext cx="8712200" cy="527288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8626117-7C32-4958-8924-2469DB142EB2}"/>
              </a:ext>
            </a:extLst>
          </p:cNvPr>
          <p:cNvSpPr/>
          <p:nvPr/>
        </p:nvSpPr>
        <p:spPr>
          <a:xfrm>
            <a:off x="7268216" y="6477000"/>
            <a:ext cx="1003300" cy="2159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54ACEA2-D65F-4252-BA88-BB21A99A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25.</a:t>
            </a:r>
            <a:r>
              <a:rPr lang="ja-JP" altLang="en-US" b="1" dirty="0"/>
              <a:t>「利用規約」「個人情報取扱許諾」</a:t>
            </a:r>
            <a:br>
              <a:rPr lang="en-US" altLang="ja-JP" b="1" dirty="0"/>
            </a:br>
            <a:r>
              <a:rPr lang="en-US" altLang="ja-JP" b="1" dirty="0"/>
              <a:t>     </a:t>
            </a:r>
            <a:r>
              <a:rPr lang="ja-JP" altLang="en-US" b="1" dirty="0"/>
              <a:t>「アクセス権の許可」を確認しよう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719B60-645C-4FD4-975B-33FE194B3BC4}"/>
              </a:ext>
            </a:extLst>
          </p:cNvPr>
          <p:cNvSpPr txBox="1"/>
          <p:nvPr/>
        </p:nvSpPr>
        <p:spPr>
          <a:xfrm>
            <a:off x="0" y="1563705"/>
            <a:ext cx="9144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ありがちな光景ですが、</a:t>
            </a:r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実は</a:t>
            </a:r>
            <a:endParaRPr lang="en-US" altLang="ja-JP" sz="40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たくさんの</a:t>
            </a:r>
            <a:r>
              <a:rPr lang="ja-JP" altLang="en-US" sz="4000" b="1" dirty="0">
                <a:solidFill>
                  <a:srgbClr val="EF36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</a:t>
            </a:r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がひそんでいます。</a:t>
            </a:r>
            <a:endParaRPr lang="en-US" altLang="ja-JP" sz="40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どこに、どんな危険があるのか</a:t>
            </a:r>
            <a:endParaRPr kumimoji="1" lang="en-US" altLang="ja-JP" sz="40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考えてみましょう。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9E5158-9B4B-4082-B3FA-7531C6D9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6" y="4622800"/>
            <a:ext cx="207838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86A75B-AE25-4D3D-AB49-6E9B99F834FC}"/>
              </a:ext>
            </a:extLst>
          </p:cNvPr>
          <p:cNvGrpSpPr/>
          <p:nvPr/>
        </p:nvGrpSpPr>
        <p:grpSpPr>
          <a:xfrm>
            <a:off x="286006" y="1476016"/>
            <a:ext cx="8571988" cy="3170421"/>
            <a:chOff x="286006" y="1476016"/>
            <a:chExt cx="8571988" cy="3170421"/>
          </a:xfrm>
        </p:grpSpPr>
        <p:sp>
          <p:nvSpPr>
            <p:cNvPr id="8" name="角丸四角形 6">
              <a:extLst>
                <a:ext uri="{FF2B5EF4-FFF2-40B4-BE49-F238E27FC236}">
                  <a16:creationId xmlns:a16="http://schemas.microsoft.com/office/drawing/2014/main" id="{B230FAB8-507A-490D-A325-0D6797E8136F}"/>
                </a:ext>
              </a:extLst>
            </p:cNvPr>
            <p:cNvSpPr/>
            <p:nvPr/>
          </p:nvSpPr>
          <p:spPr>
            <a:xfrm>
              <a:off x="286006" y="1476016"/>
              <a:ext cx="8571987" cy="3170421"/>
            </a:xfrm>
            <a:prstGeom prst="roundRect">
              <a:avLst>
                <a:gd name="adj" fmla="val 10578"/>
              </a:avLst>
            </a:prstGeom>
            <a:solidFill>
              <a:srgbClr val="D7C5B1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AB60A35-194E-43B6-87B0-99069C34FB95}"/>
                </a:ext>
              </a:extLst>
            </p:cNvPr>
            <p:cNvSpPr txBox="1"/>
            <p:nvPr/>
          </p:nvSpPr>
          <p:spPr>
            <a:xfrm>
              <a:off x="2487634" y="1490675"/>
              <a:ext cx="6370360" cy="3058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「利用規約」に同意すると、</a:t>
              </a:r>
              <a:endPara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サービス提供者と利用者の間に</a:t>
              </a:r>
              <a:r>
                <a:rPr lang="ja-JP" altLang="en-US" sz="2000" b="1" dirty="0">
                  <a:solidFill>
                    <a:srgbClr val="C225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「契約」</a:t>
              </a:r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が成立。</a:t>
              </a:r>
              <a:endPara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利用者が「利用規約」を読んでいなかったとしても、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「利用規約」の内容が適用されることになります。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「利用規約」を読まなかったことで、</a:t>
              </a: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うっかり不利益をこうむることもある、ということを</a:t>
              </a: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きちんと理解しておきましょう。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13" name="グラフィックス 12" descr="警告 単色塗りつぶし">
              <a:extLst>
                <a:ext uri="{FF2B5EF4-FFF2-40B4-BE49-F238E27FC236}">
                  <a16:creationId xmlns:a16="http://schemas.microsoft.com/office/drawing/2014/main" id="{5A202500-7B76-4F8A-B244-F9FC21B3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121" y="1639634"/>
              <a:ext cx="1637740" cy="1637740"/>
            </a:xfrm>
            <a:prstGeom prst="rect">
              <a:avLst/>
            </a:prstGeom>
          </p:spPr>
        </p:pic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B65FDBD4-36C1-4752-85D7-2624DA00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25.</a:t>
            </a:r>
            <a:r>
              <a:rPr lang="ja-JP" altLang="en-US" b="1" dirty="0"/>
              <a:t>「利用規約」「個人情報取扱許諾」</a:t>
            </a:r>
            <a:br>
              <a:rPr lang="en-US" altLang="ja-JP" b="1" dirty="0"/>
            </a:br>
            <a:r>
              <a:rPr lang="en-US" altLang="ja-JP" b="1" dirty="0"/>
              <a:t>     </a:t>
            </a:r>
            <a:r>
              <a:rPr lang="ja-JP" altLang="en-US" b="1" dirty="0"/>
              <a:t>「アクセス権の許可」を確認しよう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005E4D-D9CB-4BC5-8825-5209B2EB0D57}"/>
              </a:ext>
            </a:extLst>
          </p:cNvPr>
          <p:cNvSpPr txBox="1"/>
          <p:nvPr/>
        </p:nvSpPr>
        <p:spPr>
          <a:xfrm>
            <a:off x="27165" y="945354"/>
            <a:ext cx="4544835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「利用規約」は読まなくても大丈夫？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7F33065-2C11-41AD-A83A-9EC037BE55AE}"/>
              </a:ext>
            </a:extLst>
          </p:cNvPr>
          <p:cNvGrpSpPr/>
          <p:nvPr/>
        </p:nvGrpSpPr>
        <p:grpSpPr>
          <a:xfrm>
            <a:off x="-14027" y="3429000"/>
            <a:ext cx="8872020" cy="3449919"/>
            <a:chOff x="-14027" y="3429000"/>
            <a:chExt cx="8872020" cy="3449919"/>
          </a:xfrm>
        </p:grpSpPr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76CDAEA5-8C9F-4F5D-A347-8229E496FCA5}"/>
                </a:ext>
              </a:extLst>
            </p:cNvPr>
            <p:cNvSpPr/>
            <p:nvPr/>
          </p:nvSpPr>
          <p:spPr>
            <a:xfrm>
              <a:off x="348362" y="4842874"/>
              <a:ext cx="8509631" cy="1759773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ドーナツ 19">
              <a:extLst>
                <a:ext uri="{FF2B5EF4-FFF2-40B4-BE49-F238E27FC236}">
                  <a16:creationId xmlns:a16="http://schemas.microsoft.com/office/drawing/2014/main" id="{C39B25CF-2485-495C-8711-283494B04DAA}"/>
                </a:ext>
              </a:extLst>
            </p:cNvPr>
            <p:cNvSpPr/>
            <p:nvPr/>
          </p:nvSpPr>
          <p:spPr>
            <a:xfrm>
              <a:off x="2874970" y="4874488"/>
              <a:ext cx="1502251" cy="1500109"/>
            </a:xfrm>
            <a:prstGeom prst="donut">
              <a:avLst>
                <a:gd name="adj" fmla="val 16648"/>
              </a:avLst>
            </a:prstGeom>
            <a:solidFill>
              <a:srgbClr val="ED7D31">
                <a:alpha val="8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0B5E757-6649-4863-8036-9A0139D005CA}"/>
                </a:ext>
              </a:extLst>
            </p:cNvPr>
            <p:cNvSpPr txBox="1"/>
            <p:nvPr/>
          </p:nvSpPr>
          <p:spPr>
            <a:xfrm>
              <a:off x="4479618" y="4882946"/>
              <a:ext cx="4378375" cy="171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少なくとも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●代金とサービスの内容</a:t>
              </a:r>
              <a:endPara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●解約手続き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r"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は、読むようにしましょう。</a:t>
              </a:r>
              <a:endPara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F066CDD-CBCE-4667-A9BC-D9491E245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8" t="31308" r="22379" b="14557"/>
            <a:stretch/>
          </p:blipFill>
          <p:spPr>
            <a:xfrm>
              <a:off x="-14027" y="3429000"/>
              <a:ext cx="3277734" cy="344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3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6">
            <a:extLst>
              <a:ext uri="{FF2B5EF4-FFF2-40B4-BE49-F238E27FC236}">
                <a16:creationId xmlns:a16="http://schemas.microsoft.com/office/drawing/2014/main" id="{B230FAB8-507A-490D-A325-0D6797E8136F}"/>
              </a:ext>
            </a:extLst>
          </p:cNvPr>
          <p:cNvSpPr/>
          <p:nvPr/>
        </p:nvSpPr>
        <p:spPr>
          <a:xfrm>
            <a:off x="286006" y="1476017"/>
            <a:ext cx="8571987" cy="1934205"/>
          </a:xfrm>
          <a:prstGeom prst="roundRect">
            <a:avLst>
              <a:gd name="adj" fmla="val 10578"/>
            </a:avLst>
          </a:prstGeom>
          <a:solidFill>
            <a:srgbClr val="D7C5B1">
              <a:alpha val="50196"/>
            </a:srgbClr>
          </a:solidFill>
          <a:ln w="38100" cap="rnd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2D30889-A5CC-4049-875B-EC6BDC60A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3" t="12675" r="22425" b="30272"/>
          <a:stretch/>
        </p:blipFill>
        <p:spPr>
          <a:xfrm>
            <a:off x="6456426" y="752586"/>
            <a:ext cx="2795134" cy="318288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A37A4A-8BE7-4248-BF7A-C921CB52F799}"/>
              </a:ext>
            </a:extLst>
          </p:cNvPr>
          <p:cNvGrpSpPr/>
          <p:nvPr/>
        </p:nvGrpSpPr>
        <p:grpSpPr>
          <a:xfrm>
            <a:off x="286006" y="3746461"/>
            <a:ext cx="8571987" cy="2772350"/>
            <a:chOff x="286006" y="3746461"/>
            <a:chExt cx="8571987" cy="2772350"/>
          </a:xfrm>
        </p:grpSpPr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76CDAEA5-8C9F-4F5D-A347-8229E496FCA5}"/>
                </a:ext>
              </a:extLst>
            </p:cNvPr>
            <p:cNvSpPr/>
            <p:nvPr/>
          </p:nvSpPr>
          <p:spPr>
            <a:xfrm>
              <a:off x="286006" y="3746461"/>
              <a:ext cx="8571987" cy="2772350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8893A17-A52E-4FBE-9590-AD3060A31F3D}"/>
                </a:ext>
              </a:extLst>
            </p:cNvPr>
            <p:cNvSpPr txBox="1"/>
            <p:nvPr/>
          </p:nvSpPr>
          <p:spPr>
            <a:xfrm>
              <a:off x="438528" y="3749690"/>
              <a:ext cx="5865376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34988" indent="-534988">
                <a:lnSpc>
                  <a:spcPct val="150000"/>
                </a:lnSpc>
              </a:pPr>
              <a:r>
                <a:rPr kumimoji="1" lang="ja-JP" altLang="en-US" b="1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少なくとも、次の点は確認しましょう！</a:t>
              </a:r>
              <a:endParaRPr kumimoji="1" lang="en-US" altLang="ja-JP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B65FDBD4-36C1-4752-85D7-2624DA00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25.</a:t>
            </a:r>
            <a:r>
              <a:rPr lang="ja-JP" altLang="en-US" b="1" dirty="0"/>
              <a:t>「利用規約」「個人情報取扱許諾」</a:t>
            </a:r>
            <a:br>
              <a:rPr lang="en-US" altLang="ja-JP" b="1" dirty="0"/>
            </a:br>
            <a:r>
              <a:rPr lang="en-US" altLang="ja-JP" b="1" dirty="0"/>
              <a:t>     </a:t>
            </a:r>
            <a:r>
              <a:rPr lang="ja-JP" altLang="en-US" b="1" dirty="0"/>
              <a:t>「アクセス権の許可」を確認しよう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6BDDE5-0016-4B2B-BD5B-1042BF28F62C}"/>
              </a:ext>
            </a:extLst>
          </p:cNvPr>
          <p:cNvSpPr txBox="1"/>
          <p:nvPr/>
        </p:nvSpPr>
        <p:spPr>
          <a:xfrm>
            <a:off x="-15894" y="945354"/>
            <a:ext cx="5570756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「個人情報取扱許諾」は読まなくても大丈夫？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AEE73F-0763-43F4-B9B0-77BF2C32FAF6}"/>
              </a:ext>
            </a:extLst>
          </p:cNvPr>
          <p:cNvSpPr txBox="1"/>
          <p:nvPr/>
        </p:nvSpPr>
        <p:spPr>
          <a:xfrm>
            <a:off x="2044297" y="1518686"/>
            <a:ext cx="5842403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無料のアプリやサービスの中には悪質なものも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存在しています。氏名や住所、年齢、性別、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メールアドレスなどが無断で二次使用されたり、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業者に売られたりする</a:t>
            </a:r>
            <a:r>
              <a:rPr lang="ja-JP" altLang="en-US" b="1" dirty="0">
                <a:solidFill>
                  <a:srgbClr val="C225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リスク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があります。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グラフィックス 16" descr="警告 単色塗りつぶし">
            <a:extLst>
              <a:ext uri="{FF2B5EF4-FFF2-40B4-BE49-F238E27FC236}">
                <a16:creationId xmlns:a16="http://schemas.microsoft.com/office/drawing/2014/main" id="{9D8ADBA9-E8DB-4A29-B1D0-5F48F4187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121" y="1639634"/>
            <a:ext cx="1637740" cy="1637740"/>
          </a:xfrm>
          <a:prstGeom prst="rect">
            <a:avLst/>
          </a:prstGeom>
        </p:spPr>
      </p:pic>
      <p:sp>
        <p:nvSpPr>
          <p:cNvPr id="14" name="ドーナツ 19">
            <a:extLst>
              <a:ext uri="{FF2B5EF4-FFF2-40B4-BE49-F238E27FC236}">
                <a16:creationId xmlns:a16="http://schemas.microsoft.com/office/drawing/2014/main" id="{C39B25CF-2485-495C-8711-283494B04DAA}"/>
              </a:ext>
            </a:extLst>
          </p:cNvPr>
          <p:cNvSpPr/>
          <p:nvPr/>
        </p:nvSpPr>
        <p:spPr>
          <a:xfrm>
            <a:off x="438528" y="4574154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09F0D8-5D35-427B-92BD-B4691EA5BC76}"/>
              </a:ext>
            </a:extLst>
          </p:cNvPr>
          <p:cNvSpPr txBox="1"/>
          <p:nvPr/>
        </p:nvSpPr>
        <p:spPr>
          <a:xfrm>
            <a:off x="1940779" y="4256609"/>
            <a:ext cx="6917213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１．「個人情報」の利用目的が示されているか？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34988" indent="-534988"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２．「個人情報」を第三者に提供することが予定されている場合、その目的と提供する「個人情報」の項目をチェック！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34988" indent="-534988"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３．「個人情報」の開示・訂正・削除・利用停止などの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34988" indent="-534988">
              <a:lnSpc>
                <a:spcPct val="150000"/>
              </a:lnSpc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問い合わせ窓口が示されているか？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3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65FDBD4-36C1-4752-85D7-2624DA00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25.</a:t>
            </a:r>
            <a:r>
              <a:rPr lang="ja-JP" altLang="en-US" b="1" dirty="0"/>
              <a:t>「利用規約」「個人情報取扱許諾」</a:t>
            </a:r>
            <a:br>
              <a:rPr lang="en-US" altLang="ja-JP" b="1" dirty="0"/>
            </a:br>
            <a:r>
              <a:rPr lang="en-US" altLang="ja-JP" b="1" dirty="0"/>
              <a:t>     </a:t>
            </a:r>
            <a:r>
              <a:rPr lang="ja-JP" altLang="en-US" b="1" dirty="0"/>
              <a:t>「アクセス権の許可」を確認しよう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DADB97-98F1-467C-B5FD-5D03B377A646}"/>
              </a:ext>
            </a:extLst>
          </p:cNvPr>
          <p:cNvSpPr txBox="1"/>
          <p:nvPr/>
        </p:nvSpPr>
        <p:spPr>
          <a:xfrm>
            <a:off x="112344" y="945354"/>
            <a:ext cx="5314276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「アクセス権の許可」は許可しても大丈夫？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30EC825-D337-4EE3-8AD1-271BB8713FBC}"/>
              </a:ext>
            </a:extLst>
          </p:cNvPr>
          <p:cNvGrpSpPr/>
          <p:nvPr/>
        </p:nvGrpSpPr>
        <p:grpSpPr>
          <a:xfrm>
            <a:off x="286006" y="4431630"/>
            <a:ext cx="8571987" cy="2038181"/>
            <a:chOff x="286006" y="4431630"/>
            <a:chExt cx="8571987" cy="2038181"/>
          </a:xfrm>
        </p:grpSpPr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76CDAEA5-8C9F-4F5D-A347-8229E496FCA5}"/>
                </a:ext>
              </a:extLst>
            </p:cNvPr>
            <p:cNvSpPr/>
            <p:nvPr/>
          </p:nvSpPr>
          <p:spPr>
            <a:xfrm>
              <a:off x="286006" y="4431630"/>
              <a:ext cx="8571987" cy="2038181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ドーナツ 19">
              <a:extLst>
                <a:ext uri="{FF2B5EF4-FFF2-40B4-BE49-F238E27FC236}">
                  <a16:creationId xmlns:a16="http://schemas.microsoft.com/office/drawing/2014/main" id="{C39B25CF-2485-495C-8711-283494B04DAA}"/>
                </a:ext>
              </a:extLst>
            </p:cNvPr>
            <p:cNvSpPr/>
            <p:nvPr/>
          </p:nvSpPr>
          <p:spPr>
            <a:xfrm>
              <a:off x="442330" y="4741604"/>
              <a:ext cx="1502251" cy="1500109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736ABD9-886E-49CF-92C6-4CBD55FAFCC1}"/>
                </a:ext>
              </a:extLst>
            </p:cNvPr>
            <p:cNvSpPr txBox="1"/>
            <p:nvPr/>
          </p:nvSpPr>
          <p:spPr>
            <a:xfrm>
              <a:off x="1136782" y="4642933"/>
              <a:ext cx="6688452" cy="171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ダウンロード時に表示される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「このアプリにアクセス許可するもの」の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内容を確認し、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アプリに不要な情報へのアクセス許可を求めるなど</a:t>
              </a:r>
              <a:endPara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不安がある場合は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ダウンロードを中止するのが賢明です。</a:t>
              </a:r>
              <a:endPara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578538D-5574-45EE-86FB-54D58738E1F5}"/>
              </a:ext>
            </a:extLst>
          </p:cNvPr>
          <p:cNvGrpSpPr/>
          <p:nvPr/>
        </p:nvGrpSpPr>
        <p:grpSpPr>
          <a:xfrm>
            <a:off x="286006" y="1147926"/>
            <a:ext cx="8571987" cy="3055606"/>
            <a:chOff x="286006" y="1147926"/>
            <a:chExt cx="8571987" cy="3055606"/>
          </a:xfrm>
        </p:grpSpPr>
        <p:sp>
          <p:nvSpPr>
            <p:cNvPr id="8" name="角丸四角形 6">
              <a:extLst>
                <a:ext uri="{FF2B5EF4-FFF2-40B4-BE49-F238E27FC236}">
                  <a16:creationId xmlns:a16="http://schemas.microsoft.com/office/drawing/2014/main" id="{B230FAB8-507A-490D-A325-0D6797E8136F}"/>
                </a:ext>
              </a:extLst>
            </p:cNvPr>
            <p:cNvSpPr/>
            <p:nvPr/>
          </p:nvSpPr>
          <p:spPr>
            <a:xfrm>
              <a:off x="286006" y="1476017"/>
              <a:ext cx="8571987" cy="2727515"/>
            </a:xfrm>
            <a:prstGeom prst="roundRect">
              <a:avLst>
                <a:gd name="adj" fmla="val 10578"/>
              </a:avLst>
            </a:prstGeom>
            <a:solidFill>
              <a:srgbClr val="D7C5B1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EE7D038-1B39-4902-860B-811D72974698}"/>
                </a:ext>
              </a:extLst>
            </p:cNvPr>
            <p:cNvSpPr txBox="1"/>
            <p:nvPr/>
          </p:nvSpPr>
          <p:spPr>
            <a:xfrm>
              <a:off x="482949" y="1627666"/>
              <a:ext cx="8364216" cy="255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lnSpc>
                  <a:spcPct val="150000"/>
                </a:lnSpc>
                <a:defRPr b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dirty="0"/>
                <a:t>「アクセス権の許可」とは、</a:t>
              </a:r>
              <a:endParaRPr lang="en-US" altLang="ja-JP" dirty="0"/>
            </a:p>
            <a:p>
              <a:r>
                <a:rPr lang="ja-JP" altLang="en-US" dirty="0"/>
                <a:t>アプリやインターネットサービスの提供者が、</a:t>
              </a:r>
              <a:endParaRPr lang="en-US" altLang="ja-JP" dirty="0"/>
            </a:p>
            <a:p>
              <a:r>
                <a:rPr lang="ja-JP" altLang="en-US" dirty="0"/>
                <a:t>利用者の端末（スマホやパソコンなど）にある</a:t>
              </a:r>
              <a:r>
                <a:rPr lang="en-US" altLang="ja-JP" dirty="0"/>
                <a:t>ID</a:t>
              </a:r>
              <a:r>
                <a:rPr lang="ja-JP" altLang="en-US" dirty="0"/>
                <a:t>や連絡先、</a:t>
              </a:r>
              <a:endParaRPr lang="en-US" altLang="ja-JP" dirty="0"/>
            </a:p>
            <a:p>
              <a:r>
                <a:rPr lang="ja-JP" altLang="en-US" dirty="0"/>
                <a:t>位置情報、電話、画像などの情報に、</a:t>
              </a:r>
              <a:endParaRPr lang="en-US" altLang="ja-JP" dirty="0"/>
            </a:p>
            <a:p>
              <a:r>
                <a:rPr lang="ja-JP" altLang="en-US" dirty="0"/>
                <a:t>自由にアクセスできることを</a:t>
              </a:r>
              <a:endParaRPr lang="en-US" altLang="ja-JP" dirty="0"/>
            </a:p>
            <a:p>
              <a:r>
                <a:rPr lang="ja-JP" altLang="en-US" dirty="0"/>
                <a:t>許可することを意味します。</a:t>
              </a:r>
              <a:endParaRPr lang="en-US" altLang="ja-JP" dirty="0"/>
            </a:p>
          </p:txBody>
        </p:sp>
        <p:pic>
          <p:nvPicPr>
            <p:cNvPr id="20" name="グラフィックス 19" descr="警告 単色塗りつぶし">
              <a:extLst>
                <a:ext uri="{FF2B5EF4-FFF2-40B4-BE49-F238E27FC236}">
                  <a16:creationId xmlns:a16="http://schemas.microsoft.com/office/drawing/2014/main" id="{C7C59C7F-B588-42AF-8834-265D26F0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51712" y="1147926"/>
              <a:ext cx="1637740" cy="1637740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0860FE-8DCC-4D6D-A925-3E908F52C499}"/>
              </a:ext>
            </a:extLst>
          </p:cNvPr>
          <p:cNvGrpSpPr/>
          <p:nvPr/>
        </p:nvGrpSpPr>
        <p:grpSpPr>
          <a:xfrm>
            <a:off x="4359254" y="2957426"/>
            <a:ext cx="3829558" cy="1991636"/>
            <a:chOff x="4623934" y="2409704"/>
            <a:chExt cx="3829558" cy="1991636"/>
          </a:xfrm>
        </p:grpSpPr>
        <p:sp>
          <p:nvSpPr>
            <p:cNvPr id="17" name="吹き出し: 円形 16">
              <a:extLst>
                <a:ext uri="{FF2B5EF4-FFF2-40B4-BE49-F238E27FC236}">
                  <a16:creationId xmlns:a16="http://schemas.microsoft.com/office/drawing/2014/main" id="{CBDB4A51-4410-4FCA-8F92-8558B08F71ED}"/>
                </a:ext>
              </a:extLst>
            </p:cNvPr>
            <p:cNvSpPr/>
            <p:nvPr/>
          </p:nvSpPr>
          <p:spPr>
            <a:xfrm rot="21004800">
              <a:off x="4623934" y="2409704"/>
              <a:ext cx="3829558" cy="1991636"/>
            </a:xfrm>
            <a:prstGeom prst="wedgeEllipseCallout">
              <a:avLst>
                <a:gd name="adj1" fmla="val 17804"/>
                <a:gd name="adj2" fmla="val 62082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56BD7C5-7B27-4BD1-9491-8E2E292EC401}"/>
                </a:ext>
              </a:extLst>
            </p:cNvPr>
            <p:cNvSpPr txBox="1"/>
            <p:nvPr/>
          </p:nvSpPr>
          <p:spPr>
            <a:xfrm rot="21000952">
              <a:off x="5255853" y="2469049"/>
              <a:ext cx="2816153" cy="171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位置情報がもれると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ストーカー被害の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リスクにもつながるから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気を付けないとね！</a:t>
              </a:r>
              <a:endPara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15" name="図 14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A8130CE0-651F-4C0C-9C03-1277C82E50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17" r="7035" b="2414"/>
          <a:stretch/>
        </p:blipFill>
        <p:spPr>
          <a:xfrm>
            <a:off x="7257572" y="3258215"/>
            <a:ext cx="1962288" cy="38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27">
            <a:extLst>
              <a:ext uri="{FF2B5EF4-FFF2-40B4-BE49-F238E27FC236}">
                <a16:creationId xmlns:a16="http://schemas.microsoft.com/office/drawing/2014/main" id="{21C7CDC0-66FA-4E11-B1A8-B3C516F04559}"/>
              </a:ext>
            </a:extLst>
          </p:cNvPr>
          <p:cNvSpPr/>
          <p:nvPr/>
        </p:nvSpPr>
        <p:spPr>
          <a:xfrm>
            <a:off x="266700" y="1050497"/>
            <a:ext cx="8712200" cy="3407713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1F99849-2789-482A-96C8-92CFB787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25.</a:t>
            </a:r>
            <a:r>
              <a:rPr lang="ja-JP" altLang="en-US" b="1" dirty="0"/>
              <a:t>「利用規約」「個人情報取扱許諾」</a:t>
            </a:r>
            <a:br>
              <a:rPr lang="en-US" altLang="ja-JP" b="1" dirty="0"/>
            </a:br>
            <a:r>
              <a:rPr lang="en-US" altLang="ja-JP" b="1" dirty="0"/>
              <a:t>     </a:t>
            </a:r>
            <a:r>
              <a:rPr lang="ja-JP" altLang="en-US" b="1" dirty="0"/>
              <a:t>「アクセス権の許可」を確認しよう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402C4B-CF6E-4DFE-8027-4ABF532637EA}"/>
              </a:ext>
            </a:extLst>
          </p:cNvPr>
          <p:cNvSpPr txBox="1"/>
          <p:nvPr/>
        </p:nvSpPr>
        <p:spPr>
          <a:xfrm>
            <a:off x="679416" y="1490257"/>
            <a:ext cx="792974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インターネットサービスの利用において、</a:t>
            </a:r>
            <a:endParaRPr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「同意」や「許可」をすれば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「契約」が成立</a:t>
            </a:r>
            <a:r>
              <a:rPr kumimoji="1"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します。</a:t>
            </a:r>
            <a:endParaRPr kumimoji="1"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どんな契約なのか確認してから利用しましょう。</a:t>
            </a:r>
            <a:endParaRPr kumimoji="1"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ときには「利用しない」という判断も必要です。</a:t>
            </a:r>
            <a:endParaRPr lang="en-US" altLang="ja-JP" sz="24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F5C23B7-E5E4-4531-B4B3-A86B81DF1F73}"/>
              </a:ext>
            </a:extLst>
          </p:cNvPr>
          <p:cNvGrpSpPr/>
          <p:nvPr/>
        </p:nvGrpSpPr>
        <p:grpSpPr>
          <a:xfrm>
            <a:off x="1984078" y="4236664"/>
            <a:ext cx="5041420" cy="2426359"/>
            <a:chOff x="1984078" y="4236664"/>
            <a:chExt cx="5041420" cy="2426359"/>
          </a:xfrm>
        </p:grpSpPr>
        <p:sp>
          <p:nvSpPr>
            <p:cNvPr id="2" name="吹き出し: 円形 1">
              <a:extLst>
                <a:ext uri="{FF2B5EF4-FFF2-40B4-BE49-F238E27FC236}">
                  <a16:creationId xmlns:a16="http://schemas.microsoft.com/office/drawing/2014/main" id="{A0CB3848-A004-4D79-A492-874FF47DFA37}"/>
                </a:ext>
              </a:extLst>
            </p:cNvPr>
            <p:cNvSpPr/>
            <p:nvPr/>
          </p:nvSpPr>
          <p:spPr>
            <a:xfrm>
              <a:off x="1984078" y="4236664"/>
              <a:ext cx="5041420" cy="2426359"/>
            </a:xfrm>
            <a:prstGeom prst="wedgeEllipseCallout">
              <a:avLst>
                <a:gd name="adj1" fmla="val 55465"/>
                <a:gd name="adj2" fmla="val 2355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BEC57467-A7C4-4D66-A087-B3105F22C7C3}"/>
                </a:ext>
              </a:extLst>
            </p:cNvPr>
            <p:cNvSpPr txBox="1"/>
            <p:nvPr/>
          </p:nvSpPr>
          <p:spPr>
            <a:xfrm>
              <a:off x="3081396" y="4550316"/>
              <a:ext cx="2954655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ポイントをおさえて</a:t>
              </a:r>
              <a:endPara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大事なところは</a:t>
              </a:r>
              <a:endPara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チェックしておこう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64A9A510-71A7-44D7-8239-BF57F3304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6" y="4087796"/>
            <a:ext cx="1752600" cy="1709326"/>
          </a:xfrm>
          <a:prstGeom prst="rect">
            <a:avLst/>
          </a:prstGeom>
        </p:spPr>
      </p:pic>
      <p:pic>
        <p:nvPicPr>
          <p:cNvPr id="6" name="図 5" descr="男性の顔の絵&#10;&#10;中程度の精度で自動的に生成された説明">
            <a:extLst>
              <a:ext uri="{FF2B5EF4-FFF2-40B4-BE49-F238E27FC236}">
                <a16:creationId xmlns:a16="http://schemas.microsoft.com/office/drawing/2014/main" id="{EB5041D7-B34B-4F5D-9169-DDE2E6573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6098" y="3858412"/>
            <a:ext cx="2232411" cy="30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 話 インターネットの情報は正しいの？"/>
  <p:tag name="GENSWF_ADVANCE_TIME" val="0.00"/>
  <p:tag name="ISPRING_SLIDE_INDENT_LEVEL" val="0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14665</TotalTime>
  <Words>817</Words>
  <Application>Microsoft Office PowerPoint</Application>
  <PresentationFormat>画面に合わせる (4:3)</PresentationFormat>
  <Paragraphs>77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HG丸ｺﾞｼｯｸM-PRO</vt:lpstr>
      <vt:lpstr>メイリオ</vt:lpstr>
      <vt:lpstr>游ゴシック</vt:lpstr>
      <vt:lpstr>游明朝</vt:lpstr>
      <vt:lpstr>Arial</vt:lpstr>
      <vt:lpstr>Calibri</vt:lpstr>
      <vt:lpstr>Calibri Light</vt:lpstr>
      <vt:lpstr>Office テーマ</vt:lpstr>
      <vt:lpstr>第 25 話 「利用規約」 「個人情報取扱許諾」 「アクセス権の許可」 を確認しよう</vt:lpstr>
      <vt:lpstr>25.「利用規約」「個人情報取扱許諾」 　  「アクセス権の許可」を確認しよう</vt:lpstr>
      <vt:lpstr>25.「利用規約」「個人情報取扱許諾」 　  「アクセス権の許可」を確認しよう</vt:lpstr>
      <vt:lpstr>25.「利用規約」「個人情報取扱許諾」      「アクセス権の許可」を確認しよう</vt:lpstr>
      <vt:lpstr>25.「利用規約」「個人情報取扱許諾」      「アクセス権の許可」を確認しよう</vt:lpstr>
      <vt:lpstr>25.「利用規約」「個人情報取扱許諾」      「アクセス権の許可」を確認しよう</vt:lpstr>
      <vt:lpstr>25.「利用規約」「個人情報取扱許諾」      「アクセス権の許可」を確認しよう</vt:lpstr>
      <vt:lpstr>25.「利用規約」「個人情報取扱許諾」      「アクセス権の許可」を確認しよう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中高生向け</dc:title>
  <dc:creator>learning_dev01</dc:creator>
  <cp:lastModifiedBy>yukako226@gmail.com</cp:lastModifiedBy>
  <cp:revision>1052</cp:revision>
  <cp:lastPrinted>2022-01-06T02:44:25Z</cp:lastPrinted>
  <dcterms:created xsi:type="dcterms:W3CDTF">2016-01-27T02:00:48Z</dcterms:created>
  <dcterms:modified xsi:type="dcterms:W3CDTF">2022-03-15T02:37:24Z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