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592" r:id="rId2"/>
    <p:sldId id="596" r:id="rId3"/>
    <p:sldId id="608" r:id="rId4"/>
    <p:sldId id="620" r:id="rId5"/>
    <p:sldId id="599" r:id="rId6"/>
    <p:sldId id="603" r:id="rId7"/>
    <p:sldId id="604" r:id="rId8"/>
  </p:sldIdLst>
  <p:sldSz cx="9144000" cy="6858000" type="screen4x3"/>
  <p:notesSz cx="6888163" cy="10020300"/>
  <p:custDataLst>
    <p:tags r:id="rId11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57" userDrawn="1">
          <p15:clr>
            <a:srgbClr val="A4A3A4"/>
          </p15:clr>
        </p15:guide>
        <p15:guide id="3" orient="horz" pos="6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5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B1E1"/>
    <a:srgbClr val="D7C5B1"/>
    <a:srgbClr val="C22521"/>
    <a:srgbClr val="843C0C"/>
    <a:srgbClr val="44AF35"/>
    <a:srgbClr val="BA9B79"/>
    <a:srgbClr val="F8CBAD"/>
    <a:srgbClr val="111139"/>
    <a:srgbClr val="FF6600"/>
    <a:srgbClr val="EF36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47" autoAdjust="0"/>
    <p:restoredTop sz="94096" autoAdjust="0"/>
  </p:normalViewPr>
  <p:slideViewPr>
    <p:cSldViewPr snapToGrid="0">
      <p:cViewPr varScale="1">
        <p:scale>
          <a:sx n="87" d="100"/>
          <a:sy n="87" d="100"/>
        </p:scale>
        <p:origin x="1023" y="45"/>
      </p:cViewPr>
      <p:guideLst>
        <p:guide orient="horz" pos="2296"/>
        <p:guide pos="2857"/>
        <p:guide orient="horz" pos="6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55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84276" cy="502706"/>
          </a:xfrm>
          <a:prstGeom prst="rect">
            <a:avLst/>
          </a:prstGeom>
        </p:spPr>
        <p:txBody>
          <a:bodyPr vert="horz" lIns="93039" tIns="46519" rIns="93039" bIns="4651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902266" y="2"/>
            <a:ext cx="2984276" cy="502706"/>
          </a:xfrm>
          <a:prstGeom prst="rect">
            <a:avLst/>
          </a:prstGeom>
        </p:spPr>
        <p:txBody>
          <a:bodyPr vert="horz" lIns="93039" tIns="46519" rIns="93039" bIns="4651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517594"/>
            <a:ext cx="2984276" cy="502706"/>
          </a:xfrm>
          <a:prstGeom prst="rect">
            <a:avLst/>
          </a:prstGeom>
        </p:spPr>
        <p:txBody>
          <a:bodyPr vert="horz" lIns="93039" tIns="46519" rIns="93039" bIns="4651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902266" y="9517594"/>
            <a:ext cx="2984276" cy="502706"/>
          </a:xfrm>
          <a:prstGeom prst="rect">
            <a:avLst/>
          </a:prstGeom>
        </p:spPr>
        <p:txBody>
          <a:bodyPr vert="horz" lIns="93039" tIns="46519" rIns="93039" bIns="4651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4870" cy="501015"/>
          </a:xfrm>
          <a:prstGeom prst="rect">
            <a:avLst/>
          </a:prstGeom>
        </p:spPr>
        <p:txBody>
          <a:bodyPr vert="horz" lIns="93039" tIns="46519" rIns="93039" bIns="4651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9" y="1"/>
            <a:ext cx="2984870" cy="501015"/>
          </a:xfrm>
          <a:prstGeom prst="rect">
            <a:avLst/>
          </a:prstGeom>
        </p:spPr>
        <p:txBody>
          <a:bodyPr vert="horz" lIns="93039" tIns="46519" rIns="93039" bIns="4651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39" tIns="46519" rIns="93039" bIns="4651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3039" tIns="46519" rIns="93039" bIns="4651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0" cy="501015"/>
          </a:xfrm>
          <a:prstGeom prst="rect">
            <a:avLst/>
          </a:prstGeom>
        </p:spPr>
        <p:txBody>
          <a:bodyPr vert="horz" lIns="93039" tIns="46519" rIns="93039" bIns="4651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9" y="9517546"/>
            <a:ext cx="2984870" cy="501015"/>
          </a:xfrm>
          <a:prstGeom prst="rect">
            <a:avLst/>
          </a:prstGeom>
        </p:spPr>
        <p:txBody>
          <a:bodyPr vert="horz" lIns="93039" tIns="46519" rIns="93039" bIns="4651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2784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84542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8938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-13647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-27296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2.wdp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885899" y="3125678"/>
            <a:ext cx="7313094" cy="2914424"/>
          </a:xfrm>
        </p:spPr>
        <p:txBody>
          <a:bodyPr>
            <a:normAutofit/>
          </a:bodyPr>
          <a:lstStyle/>
          <a:p>
            <a:pPr algn="ctr"/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27</a:t>
            </a:r>
            <a:r>
              <a:rPr lang="ja-JP" altLang="en-US" sz="4000" dirty="0"/>
              <a:t>話</a:t>
            </a:r>
            <a:br>
              <a:rPr lang="en-US" altLang="ja-JP" sz="4000" dirty="0"/>
            </a:br>
            <a:r>
              <a:rPr lang="ja-JP" altLang="en-US" dirty="0"/>
              <a:t>不正アクセスは</a:t>
            </a:r>
            <a:br>
              <a:rPr lang="en-US" altLang="ja-JP" dirty="0"/>
            </a:br>
            <a:r>
              <a:rPr lang="ja-JP" altLang="en-US" dirty="0"/>
              <a:t>犯罪です</a:t>
            </a: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192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4649DC4E-5FFC-476E-BAC0-4CCF67DFD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6747164" cy="812798"/>
          </a:xfrm>
        </p:spPr>
        <p:txBody>
          <a:bodyPr/>
          <a:lstStyle/>
          <a:p>
            <a:r>
              <a:rPr lang="en-US" altLang="ja-JP" b="1" dirty="0"/>
              <a:t>27. </a:t>
            </a:r>
            <a:r>
              <a:rPr lang="ja-JP" altLang="en-US" b="1" dirty="0"/>
              <a:t>不正アクセスは犯罪です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10259FE0-0780-47CD-B031-617BB863B1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17" t="27286" b="13477"/>
          <a:stretch/>
        </p:blipFill>
        <p:spPr>
          <a:xfrm>
            <a:off x="1280745" y="1312921"/>
            <a:ext cx="5407604" cy="4359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3BCEC12-5F59-4398-8634-A7DCFF5BDCBD}"/>
              </a:ext>
            </a:extLst>
          </p:cNvPr>
          <p:cNvSpPr txBox="1"/>
          <p:nvPr/>
        </p:nvSpPr>
        <p:spPr>
          <a:xfrm>
            <a:off x="0" y="903527"/>
            <a:ext cx="9144000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lnSpc>
                <a:spcPct val="12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>
              <a:lnSpc>
                <a:spcPct val="150000"/>
              </a:lnSpc>
            </a:pPr>
            <a:r>
              <a:rPr lang="ja-JP" altLang="en-US" sz="2000" b="1" dirty="0"/>
              <a:t>ある日、眉山さんの教科書がなくなるという出来事が起こりました。</a:t>
            </a:r>
            <a:endParaRPr lang="en-US" altLang="ja-JP" sz="2000" b="1" dirty="0"/>
          </a:p>
          <a:p>
            <a:pPr>
              <a:lnSpc>
                <a:spcPct val="150000"/>
              </a:lnSpc>
            </a:pPr>
            <a:r>
              <a:rPr lang="ja-JP" altLang="en-US" sz="2000" b="1" dirty="0"/>
              <a:t>友人の</a:t>
            </a:r>
            <a:r>
              <a:rPr lang="en-US" altLang="ja-JP" sz="2000" b="1" dirty="0"/>
              <a:t>A</a:t>
            </a:r>
            <a:r>
              <a:rPr lang="ja-JP" altLang="en-US" sz="2000" b="1" dirty="0"/>
              <a:t>さんは「誰かが盗ったんじゃない？」と、犯人捜しを始めました。</a:t>
            </a: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E592EF1C-A658-4ED4-91DC-4770E6C9E07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60" r="4333" b="106"/>
          <a:stretch/>
        </p:blipFill>
        <p:spPr>
          <a:xfrm>
            <a:off x="-133226" y="1601093"/>
            <a:ext cx="2792792" cy="2878285"/>
          </a:xfrm>
          <a:prstGeom prst="rect">
            <a:avLst/>
          </a:prstGeom>
        </p:spPr>
      </p:pic>
      <p:pic>
        <p:nvPicPr>
          <p:cNvPr id="5" name="図 4" descr="黒い背景に白い文字がある&#10;&#10;低い精度で自動的に生成された説明">
            <a:extLst>
              <a:ext uri="{FF2B5EF4-FFF2-40B4-BE49-F238E27FC236}">
                <a16:creationId xmlns:a16="http://schemas.microsoft.com/office/drawing/2014/main" id="{5C8A16A4-ACBD-48CC-89E4-BB69DB55D8F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23" t="36633" r="45175" b="50391"/>
          <a:stretch/>
        </p:blipFill>
        <p:spPr>
          <a:xfrm>
            <a:off x="4497303" y="2369269"/>
            <a:ext cx="621102" cy="700724"/>
          </a:xfrm>
          <a:prstGeom prst="rect">
            <a:avLst/>
          </a:prstGeom>
        </p:spPr>
      </p:pic>
      <p:pic>
        <p:nvPicPr>
          <p:cNvPr id="10" name="図 9" descr="黒いバックグラウンドの前に座っている人形&#10;&#10;低い精度で自動的に生成された説明">
            <a:extLst>
              <a:ext uri="{FF2B5EF4-FFF2-40B4-BE49-F238E27FC236}">
                <a16:creationId xmlns:a16="http://schemas.microsoft.com/office/drawing/2014/main" id="{64AD54A4-92A2-49C8-8870-7AA47642FF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182" y="2045892"/>
            <a:ext cx="4866972" cy="4866972"/>
          </a:xfrm>
          <a:prstGeom prst="rect">
            <a:avLst/>
          </a:prstGeom>
        </p:spPr>
      </p:pic>
      <p:pic>
        <p:nvPicPr>
          <p:cNvPr id="16" name="図 15" descr="白いバックグラウンドの前に座っている人形&#10;&#10;低い精度で自動的に生成された説明">
            <a:extLst>
              <a:ext uri="{FF2B5EF4-FFF2-40B4-BE49-F238E27FC236}">
                <a16:creationId xmlns:a16="http://schemas.microsoft.com/office/drawing/2014/main" id="{67B642E2-4C74-4207-B61B-46E1C6601B6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232" y="2630415"/>
            <a:ext cx="4389129" cy="4282449"/>
          </a:xfrm>
          <a:prstGeom prst="rect">
            <a:avLst/>
          </a:prstGeom>
        </p:spPr>
      </p:pic>
      <p:pic>
        <p:nvPicPr>
          <p:cNvPr id="18" name="図 17" descr="スポーツゲーム, サッカー が含まれている画像&#10;&#10;自動的に生成された説明">
            <a:extLst>
              <a:ext uri="{FF2B5EF4-FFF2-40B4-BE49-F238E27FC236}">
                <a16:creationId xmlns:a16="http://schemas.microsoft.com/office/drawing/2014/main" id="{14E82A63-4E26-4AA4-A6EB-0A8D1BB7F71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r="58068" b="66457"/>
          <a:stretch/>
        </p:blipFill>
        <p:spPr>
          <a:xfrm>
            <a:off x="6067253" y="1773340"/>
            <a:ext cx="1423029" cy="1453004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20492EE-2186-4DE5-B33E-089165BB3E9B}"/>
              </a:ext>
            </a:extLst>
          </p:cNvPr>
          <p:cNvGrpSpPr/>
          <p:nvPr/>
        </p:nvGrpSpPr>
        <p:grpSpPr>
          <a:xfrm>
            <a:off x="275581" y="3896080"/>
            <a:ext cx="3490189" cy="1939892"/>
            <a:chOff x="2097979" y="4960268"/>
            <a:chExt cx="2717832" cy="1471629"/>
          </a:xfrm>
        </p:grpSpPr>
        <p:sp>
          <p:nvSpPr>
            <p:cNvPr id="7" name="思考の吹き出し: 雲形 6">
              <a:extLst>
                <a:ext uri="{FF2B5EF4-FFF2-40B4-BE49-F238E27FC236}">
                  <a16:creationId xmlns:a16="http://schemas.microsoft.com/office/drawing/2014/main" id="{305C9832-8545-41C8-BEAC-C264A6B5A8C7}"/>
                </a:ext>
              </a:extLst>
            </p:cNvPr>
            <p:cNvSpPr/>
            <p:nvPr/>
          </p:nvSpPr>
          <p:spPr>
            <a:xfrm>
              <a:off x="2097979" y="4960268"/>
              <a:ext cx="2717832" cy="1471629"/>
            </a:xfrm>
            <a:prstGeom prst="cloudCallout">
              <a:avLst>
                <a:gd name="adj1" fmla="val 77849"/>
                <a:gd name="adj2" fmla="val -11952"/>
              </a:avLst>
            </a:prstGeom>
            <a:solidFill>
              <a:srgbClr val="0070C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E48ED485-F2B5-48E4-AAB9-BBD14A734DFD}"/>
                </a:ext>
              </a:extLst>
            </p:cNvPr>
            <p:cNvSpPr txBox="1"/>
            <p:nvPr/>
          </p:nvSpPr>
          <p:spPr>
            <a:xfrm rot="21435849">
              <a:off x="2553444" y="5229001"/>
              <a:ext cx="1941307" cy="7413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kumimoji="1"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きっと</a:t>
              </a:r>
              <a:endParaRPr kumimoji="1" lang="en-US" altLang="ja-JP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あのこが</a:t>
              </a:r>
              <a:r>
                <a:rPr kumimoji="1"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犯人だよ！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603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FDD13959-9850-4AC0-9217-8B3C888340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019" b="19065"/>
          <a:stretch/>
        </p:blipFill>
        <p:spPr>
          <a:xfrm>
            <a:off x="307306" y="1880718"/>
            <a:ext cx="7526260" cy="5060726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4649DC4E-5FFC-476E-BAC0-4CCF67DFD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6747164" cy="812798"/>
          </a:xfrm>
        </p:spPr>
        <p:txBody>
          <a:bodyPr/>
          <a:lstStyle/>
          <a:p>
            <a:r>
              <a:rPr lang="en-US" altLang="ja-JP" b="1" dirty="0"/>
              <a:t>27. </a:t>
            </a:r>
            <a:r>
              <a:rPr lang="ja-JP" altLang="en-US" b="1" dirty="0"/>
              <a:t>不正アクセスは犯罪です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1E88DD3-0D3C-4AB6-9F01-91C3BFFDCF34}"/>
              </a:ext>
            </a:extLst>
          </p:cNvPr>
          <p:cNvSpPr txBox="1"/>
          <p:nvPr/>
        </p:nvSpPr>
        <p:spPr>
          <a:xfrm>
            <a:off x="0" y="903527"/>
            <a:ext cx="9144000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lnSpc>
                <a:spcPct val="12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>
              <a:lnSpc>
                <a:spcPct val="150000"/>
              </a:lnSpc>
            </a:pPr>
            <a:r>
              <a:rPr lang="ja-JP" altLang="en-US" sz="2000" b="1" dirty="0"/>
              <a:t>Ａさんは、Ｂさんを犯人だと思い込み、Ｂさんのアカウントを使って</a:t>
            </a:r>
            <a:endParaRPr lang="en-US" altLang="ja-JP" sz="2000" b="1" dirty="0"/>
          </a:p>
          <a:p>
            <a:pPr>
              <a:lnSpc>
                <a:spcPct val="150000"/>
              </a:lnSpc>
            </a:pPr>
            <a:r>
              <a:rPr lang="ja-JP" altLang="en-US" sz="2000" b="1" dirty="0"/>
              <a:t>クラスの掲示板に「私がやった」とウソの書き込みをしてしまいました。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A54143C-A5A3-4612-8EB9-AE133A4238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" t="15506" r="10242" b="939"/>
          <a:stretch/>
        </p:blipFill>
        <p:spPr>
          <a:xfrm>
            <a:off x="4572000" y="2347902"/>
            <a:ext cx="4858851" cy="452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99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720871C6-196A-43E8-94FA-6BB0F080D709}"/>
              </a:ext>
            </a:extLst>
          </p:cNvPr>
          <p:cNvGrpSpPr/>
          <p:nvPr/>
        </p:nvGrpSpPr>
        <p:grpSpPr>
          <a:xfrm>
            <a:off x="3441672" y="2502705"/>
            <a:ext cx="3310476" cy="1941370"/>
            <a:chOff x="3841885" y="2310656"/>
            <a:chExt cx="3310476" cy="1941370"/>
          </a:xfrm>
        </p:grpSpPr>
        <p:sp>
          <p:nvSpPr>
            <p:cNvPr id="8" name="吹き出し: 円形 7">
              <a:extLst>
                <a:ext uri="{FF2B5EF4-FFF2-40B4-BE49-F238E27FC236}">
                  <a16:creationId xmlns:a16="http://schemas.microsoft.com/office/drawing/2014/main" id="{51501C8D-AEE6-4F67-9D6C-54920F33CED6}"/>
                </a:ext>
              </a:extLst>
            </p:cNvPr>
            <p:cNvSpPr/>
            <p:nvPr/>
          </p:nvSpPr>
          <p:spPr>
            <a:xfrm rot="10800000">
              <a:off x="3841885" y="2310656"/>
              <a:ext cx="3310476" cy="1941370"/>
            </a:xfrm>
            <a:prstGeom prst="wedgeEllipseCallout">
              <a:avLst>
                <a:gd name="adj1" fmla="val 44669"/>
                <a:gd name="adj2" fmla="val -45778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rgbClr val="BA9B79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395B8D5-34EE-4B0E-BBFF-91237ACA2715}"/>
                </a:ext>
              </a:extLst>
            </p:cNvPr>
            <p:cNvSpPr txBox="1"/>
            <p:nvPr/>
          </p:nvSpPr>
          <p:spPr>
            <a:xfrm>
              <a:off x="4111667" y="2588337"/>
              <a:ext cx="2770909" cy="1304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ja-JP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B</a:t>
              </a:r>
              <a:r>
                <a:rPr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さんのアカウントへ</a:t>
              </a:r>
              <a:endParaRPr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勝手に入って操作をしたのはダメなんじゃない？</a:t>
              </a:r>
              <a:endParaRPr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20" name="図 19" descr="男性の顔の絵&#10;&#10;低い精度で自動的に生成された説明">
            <a:extLst>
              <a:ext uri="{FF2B5EF4-FFF2-40B4-BE49-F238E27FC236}">
                <a16:creationId xmlns:a16="http://schemas.microsoft.com/office/drawing/2014/main" id="{924AE52E-18CF-44D9-B4F5-279E3C158C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 r="30330"/>
          <a:stretch/>
        </p:blipFill>
        <p:spPr>
          <a:xfrm>
            <a:off x="2088286" y="3345653"/>
            <a:ext cx="2113568" cy="3521585"/>
          </a:xfrm>
          <a:prstGeom prst="rect">
            <a:avLst/>
          </a:prstGeom>
        </p:spPr>
      </p:pic>
      <p:pic>
        <p:nvPicPr>
          <p:cNvPr id="22" name="図 21" descr="男性の顔の絵&#10;&#10;低い精度で自動的に生成された説明">
            <a:extLst>
              <a:ext uri="{FF2B5EF4-FFF2-40B4-BE49-F238E27FC236}">
                <a16:creationId xmlns:a16="http://schemas.microsoft.com/office/drawing/2014/main" id="{4A7DF973-9059-4DDF-91E7-D14BA78537A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9" r="19413"/>
          <a:stretch/>
        </p:blipFill>
        <p:spPr>
          <a:xfrm>
            <a:off x="6810249" y="2965219"/>
            <a:ext cx="2377523" cy="4282449"/>
          </a:xfrm>
          <a:prstGeom prst="rect">
            <a:avLst/>
          </a:prstGeom>
        </p:spPr>
      </p:pic>
      <p:pic>
        <p:nvPicPr>
          <p:cNvPr id="17" name="図 16" descr="白いバックグラウンドの前に座っている人形&#10;&#10;低い精度で自動的に生成された説明">
            <a:extLst>
              <a:ext uri="{FF2B5EF4-FFF2-40B4-BE49-F238E27FC236}">
                <a16:creationId xmlns:a16="http://schemas.microsoft.com/office/drawing/2014/main" id="{0C8ABA0C-AEED-422F-B30A-A993DA1F8F0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6" r="24575"/>
          <a:stretch/>
        </p:blipFill>
        <p:spPr>
          <a:xfrm>
            <a:off x="92547" y="2965220"/>
            <a:ext cx="2570220" cy="4282449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E8D73ECF-24F1-4644-AE86-BEB08768A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27. </a:t>
            </a:r>
            <a:r>
              <a:rPr lang="ja-JP" altLang="en-US" b="1" dirty="0"/>
              <a:t>不正アクセスは犯罪です</a:t>
            </a:r>
            <a:endParaRPr kumimoji="1" lang="ja-JP" altLang="en-US" dirty="0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DE58CE4C-DE2D-4297-9401-B02B17205907}"/>
              </a:ext>
            </a:extLst>
          </p:cNvPr>
          <p:cNvGrpSpPr/>
          <p:nvPr/>
        </p:nvGrpSpPr>
        <p:grpSpPr>
          <a:xfrm>
            <a:off x="936083" y="2308883"/>
            <a:ext cx="2770909" cy="1157687"/>
            <a:chOff x="120041" y="4955556"/>
            <a:chExt cx="2770909" cy="1253510"/>
          </a:xfrm>
        </p:grpSpPr>
        <p:sp>
          <p:nvSpPr>
            <p:cNvPr id="4" name="吹き出し: 円形 3">
              <a:extLst>
                <a:ext uri="{FF2B5EF4-FFF2-40B4-BE49-F238E27FC236}">
                  <a16:creationId xmlns:a16="http://schemas.microsoft.com/office/drawing/2014/main" id="{22038287-E332-4A95-AF73-B454891E37D9}"/>
                </a:ext>
              </a:extLst>
            </p:cNvPr>
            <p:cNvSpPr/>
            <p:nvPr/>
          </p:nvSpPr>
          <p:spPr>
            <a:xfrm rot="10800000">
              <a:off x="328948" y="4955556"/>
              <a:ext cx="2415905" cy="1253510"/>
            </a:xfrm>
            <a:prstGeom prst="wedgeEllipseCallout">
              <a:avLst>
                <a:gd name="adj1" fmla="val 35597"/>
                <a:gd name="adj2" fmla="val -57647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rgbClr val="BA9B79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12F1D5A-AFC8-45AC-BDC0-988EC80F541C}"/>
                </a:ext>
              </a:extLst>
            </p:cNvPr>
            <p:cNvSpPr txBox="1"/>
            <p:nvPr/>
          </p:nvSpPr>
          <p:spPr>
            <a:xfrm>
              <a:off x="120041" y="5019746"/>
              <a:ext cx="2770909" cy="888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kumimoji="1"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ごめん</a:t>
              </a:r>
              <a:endParaRPr kumimoji="1"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教科書見つかった</a:t>
              </a:r>
              <a:endParaRPr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80F60BB-7A3A-4421-8E27-E47367A3C351}"/>
              </a:ext>
            </a:extLst>
          </p:cNvPr>
          <p:cNvSpPr txBox="1"/>
          <p:nvPr/>
        </p:nvSpPr>
        <p:spPr>
          <a:xfrm>
            <a:off x="44970" y="898825"/>
            <a:ext cx="9099030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lnSpc>
                <a:spcPct val="12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>
              <a:lnSpc>
                <a:spcPct val="150000"/>
              </a:lnSpc>
            </a:pPr>
            <a:r>
              <a:rPr lang="ja-JP" altLang="en-US" sz="2000" b="1" dirty="0"/>
              <a:t>翌日、眉山さんの教科書は、別の教室に置き忘れていたことがわかりました。</a:t>
            </a:r>
            <a:endParaRPr lang="en-US" altLang="ja-JP" sz="2000" b="1" dirty="0"/>
          </a:p>
          <a:p>
            <a:pPr>
              <a:lnSpc>
                <a:spcPct val="150000"/>
              </a:lnSpc>
            </a:pPr>
            <a:r>
              <a:rPr lang="en-US" altLang="ja-JP" sz="2000" b="1" dirty="0"/>
              <a:t>A</a:t>
            </a:r>
            <a:r>
              <a:rPr lang="ja-JP" altLang="en-US" sz="2000" b="1" dirty="0"/>
              <a:t>さんが他人を名乗って掲示板に不適切な書き込みをしたこと、</a:t>
            </a:r>
            <a:endParaRPr lang="en-US" altLang="ja-JP" sz="2000" b="1" dirty="0"/>
          </a:p>
          <a:p>
            <a:pPr>
              <a:lnSpc>
                <a:spcPct val="150000"/>
              </a:lnSpc>
            </a:pPr>
            <a:r>
              <a:rPr lang="ja-JP" altLang="en-US" sz="2000" b="1" dirty="0"/>
              <a:t>及び</a:t>
            </a:r>
            <a:r>
              <a:rPr lang="en-US" altLang="ja-JP" sz="2000" b="1" dirty="0"/>
              <a:t>B</a:t>
            </a:r>
            <a:r>
              <a:rPr lang="ja-JP" altLang="en-US" sz="2000" b="1" dirty="0"/>
              <a:t>さんの</a:t>
            </a:r>
            <a:r>
              <a:rPr lang="en-US" altLang="ja-JP" sz="2000" b="1" dirty="0"/>
              <a:t>ID</a:t>
            </a:r>
            <a:r>
              <a:rPr lang="ja-JP" altLang="en-US" sz="2000" b="1" dirty="0"/>
              <a:t>を使ったこと自体が問題になりました。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B1B64B9-5DD5-4D1B-B6FE-479E5F9AEFB1}"/>
              </a:ext>
            </a:extLst>
          </p:cNvPr>
          <p:cNvSpPr txBox="1"/>
          <p:nvPr/>
        </p:nvSpPr>
        <p:spPr>
          <a:xfrm>
            <a:off x="8623661" y="3021652"/>
            <a:ext cx="369332" cy="124649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algn="ctr"/>
            <a:r>
              <a:rPr lang="ja-JP" altLang="en-US" sz="12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反省</a:t>
            </a:r>
            <a:r>
              <a:rPr kumimoji="1" lang="ja-JP" altLang="en-US" sz="12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してます･･･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C8291412-A1C9-42E7-BBA2-797EE97C3544}"/>
              </a:ext>
            </a:extLst>
          </p:cNvPr>
          <p:cNvGrpSpPr/>
          <p:nvPr/>
        </p:nvGrpSpPr>
        <p:grpSpPr>
          <a:xfrm>
            <a:off x="4572000" y="4614292"/>
            <a:ext cx="2820697" cy="2082730"/>
            <a:chOff x="3546675" y="4580619"/>
            <a:chExt cx="2919836" cy="2082730"/>
          </a:xfrm>
        </p:grpSpPr>
        <p:sp>
          <p:nvSpPr>
            <p:cNvPr id="12" name="吹き出し: 円形 11">
              <a:extLst>
                <a:ext uri="{FF2B5EF4-FFF2-40B4-BE49-F238E27FC236}">
                  <a16:creationId xmlns:a16="http://schemas.microsoft.com/office/drawing/2014/main" id="{D3C97313-6AD6-4454-8380-71EF30B39528}"/>
                </a:ext>
              </a:extLst>
            </p:cNvPr>
            <p:cNvSpPr/>
            <p:nvPr/>
          </p:nvSpPr>
          <p:spPr>
            <a:xfrm rot="10800000">
              <a:off x="3546675" y="4580619"/>
              <a:ext cx="2919836" cy="2082730"/>
            </a:xfrm>
            <a:prstGeom prst="wedgeEllipseCallout">
              <a:avLst>
                <a:gd name="adj1" fmla="val -40996"/>
                <a:gd name="adj2" fmla="val 42770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rgbClr val="BA9B79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16F49AE7-C3DA-4722-A033-A7D0F32D1788}"/>
                </a:ext>
              </a:extLst>
            </p:cNvPr>
            <p:cNvSpPr txBox="1"/>
            <p:nvPr/>
          </p:nvSpPr>
          <p:spPr>
            <a:xfrm>
              <a:off x="3659895" y="4728807"/>
              <a:ext cx="2770910" cy="171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kumimoji="1"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ここまで</a:t>
              </a:r>
              <a:endParaRPr kumimoji="1"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大事になるなんて</a:t>
              </a:r>
              <a:endParaRPr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思わなかった･･･</a:t>
              </a:r>
              <a:endParaRPr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ごめんなさい。</a:t>
              </a:r>
              <a:endParaRPr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25" name="図 24" descr="黒い背景に白い文字がある&#10;&#10;低い精度で自動的に生成された説明">
            <a:extLst>
              <a:ext uri="{FF2B5EF4-FFF2-40B4-BE49-F238E27FC236}">
                <a16:creationId xmlns:a16="http://schemas.microsoft.com/office/drawing/2014/main" id="{4C68CE25-129B-464A-87F3-0607899E49B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1" t="13814" r="18551" b="68931"/>
          <a:stretch/>
        </p:blipFill>
        <p:spPr>
          <a:xfrm rot="14356474" flipV="1">
            <a:off x="141562" y="2812194"/>
            <a:ext cx="762291" cy="751705"/>
          </a:xfrm>
          <a:prstGeom prst="rect">
            <a:avLst/>
          </a:prstGeom>
        </p:spPr>
      </p:pic>
      <p:pic>
        <p:nvPicPr>
          <p:cNvPr id="32" name="図 31" descr="黒い背景に白い文字がある&#10;&#10;低い精度で自動的に生成された説明">
            <a:extLst>
              <a:ext uri="{FF2B5EF4-FFF2-40B4-BE49-F238E27FC236}">
                <a16:creationId xmlns:a16="http://schemas.microsoft.com/office/drawing/2014/main" id="{D51B8EA0-9BFE-4BF5-A57C-B7C33523ED0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1" t="13814" r="18551" b="68931"/>
          <a:stretch/>
        </p:blipFill>
        <p:spPr>
          <a:xfrm rot="5754815" flipH="1" flipV="1">
            <a:off x="7888449" y="2535522"/>
            <a:ext cx="921772" cy="751705"/>
          </a:xfrm>
          <a:prstGeom prst="rect">
            <a:avLst/>
          </a:prstGeom>
        </p:spPr>
      </p:pic>
      <p:pic>
        <p:nvPicPr>
          <p:cNvPr id="33" name="図 32" descr="黒い背景に白い文字がある&#10;&#10;低い精度で自動的に生成された説明">
            <a:extLst>
              <a:ext uri="{FF2B5EF4-FFF2-40B4-BE49-F238E27FC236}">
                <a16:creationId xmlns:a16="http://schemas.microsoft.com/office/drawing/2014/main" id="{F17F160C-7382-4EBE-AEEE-ED1DB1226B7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1" t="13814" r="18551" b="68931"/>
          <a:stretch/>
        </p:blipFill>
        <p:spPr>
          <a:xfrm rot="3448456" flipH="1" flipV="1">
            <a:off x="7218772" y="2463963"/>
            <a:ext cx="921772" cy="75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4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角丸四角形 27">
            <a:extLst>
              <a:ext uri="{FF2B5EF4-FFF2-40B4-BE49-F238E27FC236}">
                <a16:creationId xmlns:a16="http://schemas.microsoft.com/office/drawing/2014/main" id="{6FD4F8BE-935F-4F6A-94CC-B5CEEB6ECAA7}"/>
              </a:ext>
            </a:extLst>
          </p:cNvPr>
          <p:cNvSpPr/>
          <p:nvPr/>
        </p:nvSpPr>
        <p:spPr>
          <a:xfrm>
            <a:off x="215900" y="2086367"/>
            <a:ext cx="8712200" cy="2761677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C54ACEA2-D65F-4252-BA88-BB21A99AB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27. </a:t>
            </a:r>
            <a:r>
              <a:rPr lang="ja-JP" altLang="en-US" b="1" dirty="0"/>
              <a:t>不正アクセスは違法です</a:t>
            </a:r>
            <a:endParaRPr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C719B60-645C-4FD4-975B-33FE194B3BC4}"/>
              </a:ext>
            </a:extLst>
          </p:cNvPr>
          <p:cNvSpPr txBox="1"/>
          <p:nvPr/>
        </p:nvSpPr>
        <p:spPr>
          <a:xfrm>
            <a:off x="17442" y="2501223"/>
            <a:ext cx="9090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</a:t>
            </a:r>
            <a:r>
              <a:rPr kumimoji="1" lang="ja-JP" altLang="en-US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さんの行動について</a:t>
            </a:r>
            <a:endParaRPr kumimoji="1" lang="en-US" altLang="ja-JP" sz="4000" b="1" dirty="0">
              <a:solidFill>
                <a:srgbClr val="675B4B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あなたは　どう思いますか</a:t>
            </a:r>
            <a:r>
              <a:rPr kumimoji="1" lang="ja-JP" altLang="en-US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？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B9E5158-9B4B-4082-B3FA-7531C6D9A9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854" y="4559300"/>
            <a:ext cx="2190800" cy="218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06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B65FDBD4-36C1-4752-85D7-2624DA00D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27. </a:t>
            </a:r>
            <a:r>
              <a:rPr lang="ja-JP" altLang="en-US" b="1" dirty="0"/>
              <a:t>不正アクセスは違法です</a:t>
            </a:r>
            <a:endParaRPr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4A2FCA1-8A32-4675-B65D-DA24D6DE1441}"/>
              </a:ext>
            </a:extLst>
          </p:cNvPr>
          <p:cNvSpPr txBox="1"/>
          <p:nvPr/>
        </p:nvSpPr>
        <p:spPr>
          <a:xfrm>
            <a:off x="146659" y="933925"/>
            <a:ext cx="3518912" cy="5155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000" b="1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「不正アクセス」とは・・・</a:t>
            </a:r>
            <a:endParaRPr kumimoji="1" lang="ja-JP" altLang="en-US" sz="2000" b="1" dirty="0">
              <a:solidFill>
                <a:schemeClr val="accent2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EAF76D1-68D8-4F93-994B-5E5C2211E492}"/>
              </a:ext>
            </a:extLst>
          </p:cNvPr>
          <p:cNvGrpSpPr/>
          <p:nvPr/>
        </p:nvGrpSpPr>
        <p:grpSpPr>
          <a:xfrm>
            <a:off x="-33353" y="1562302"/>
            <a:ext cx="8943641" cy="2380858"/>
            <a:chOff x="-33353" y="1562302"/>
            <a:chExt cx="8943641" cy="2380858"/>
          </a:xfrm>
        </p:grpSpPr>
        <p:sp>
          <p:nvSpPr>
            <p:cNvPr id="8" name="角丸四角形 6">
              <a:extLst>
                <a:ext uri="{FF2B5EF4-FFF2-40B4-BE49-F238E27FC236}">
                  <a16:creationId xmlns:a16="http://schemas.microsoft.com/office/drawing/2014/main" id="{B230FAB8-507A-490D-A325-0D6797E8136F}"/>
                </a:ext>
              </a:extLst>
            </p:cNvPr>
            <p:cNvSpPr/>
            <p:nvPr/>
          </p:nvSpPr>
          <p:spPr>
            <a:xfrm>
              <a:off x="160687" y="1562302"/>
              <a:ext cx="8749601" cy="2327999"/>
            </a:xfrm>
            <a:prstGeom prst="roundRect">
              <a:avLst>
                <a:gd name="adj" fmla="val 10578"/>
              </a:avLst>
            </a:prstGeom>
            <a:solidFill>
              <a:srgbClr val="D7C5B1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5" name="乗算記号 14">
              <a:extLst>
                <a:ext uri="{FF2B5EF4-FFF2-40B4-BE49-F238E27FC236}">
                  <a16:creationId xmlns:a16="http://schemas.microsoft.com/office/drawing/2014/main" id="{E8BDD5DF-C19A-42EC-867C-92A2953D5213}"/>
                </a:ext>
              </a:extLst>
            </p:cNvPr>
            <p:cNvSpPr/>
            <p:nvPr/>
          </p:nvSpPr>
          <p:spPr>
            <a:xfrm>
              <a:off x="-33353" y="1562302"/>
              <a:ext cx="2331985" cy="2380858"/>
            </a:xfrm>
            <a:prstGeom prst="mathMultiply">
              <a:avLst>
                <a:gd name="adj1" fmla="val 9715"/>
              </a:avLst>
            </a:prstGeom>
            <a:solidFill>
              <a:srgbClr val="C00000">
                <a:alpha val="80000"/>
              </a:srgb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/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01467081-8D30-4937-9A4E-B562914DA936}"/>
                </a:ext>
              </a:extLst>
            </p:cNvPr>
            <p:cNvSpPr txBox="1"/>
            <p:nvPr/>
          </p:nvSpPr>
          <p:spPr>
            <a:xfrm>
              <a:off x="2104592" y="1776746"/>
              <a:ext cx="6596678" cy="19005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他人の</a:t>
              </a:r>
              <a:r>
                <a:rPr lang="en-US" altLang="ja-JP" sz="20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ID</a:t>
              </a:r>
              <a:r>
                <a:rPr lang="ja-JP" altLang="en-US" sz="20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やパスワードを利用してログインする行為は</a:t>
              </a:r>
              <a:endParaRPr lang="en-US" altLang="ja-JP" sz="2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20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「</a:t>
              </a:r>
              <a:r>
                <a:rPr kumimoji="1" lang="ja-JP" altLang="en-US" sz="2000" b="1" dirty="0">
                  <a:solidFill>
                    <a:srgbClr val="C2252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不正アクセス禁止法</a:t>
              </a:r>
              <a:r>
                <a:rPr kumimoji="1" lang="ja-JP" altLang="en-US" sz="20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」で禁じられている</a:t>
              </a:r>
              <a:r>
                <a:rPr kumimoji="1" lang="ja-JP" altLang="en-US" sz="2000" b="1" dirty="0">
                  <a:solidFill>
                    <a:srgbClr val="C2252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違法行為</a:t>
              </a:r>
              <a:r>
                <a:rPr kumimoji="1" lang="ja-JP" altLang="en-US" sz="20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で、</a:t>
              </a:r>
              <a:endParaRPr kumimoji="1" lang="en-US" altLang="ja-JP" sz="2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処罰の対象になります。</a:t>
              </a:r>
              <a:endParaRPr kumimoji="1" lang="en-US" altLang="ja-JP" sz="2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0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（</a:t>
              </a:r>
              <a:r>
                <a:rPr lang="en-US" altLang="ja-JP" sz="20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3</a:t>
              </a:r>
              <a:r>
                <a:rPr lang="ja-JP" altLang="en-US" sz="20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年以下の懲役、又は</a:t>
              </a:r>
              <a:r>
                <a:rPr lang="en-US" altLang="ja-JP" sz="20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100</a:t>
              </a:r>
              <a:r>
                <a:rPr lang="ja-JP" altLang="en-US" sz="20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万円以下の罰金）</a:t>
              </a:r>
              <a:endParaRPr lang="en-US" altLang="ja-JP" sz="2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4DDC4CD-06E7-4BF7-9459-2A1DF94F93F3}"/>
              </a:ext>
            </a:extLst>
          </p:cNvPr>
          <p:cNvSpPr txBox="1"/>
          <p:nvPr/>
        </p:nvSpPr>
        <p:spPr>
          <a:xfrm>
            <a:off x="261767" y="4139236"/>
            <a:ext cx="8648521" cy="19005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不正アクセス禁止法（不正アクセス行為等に関する法律）では、</a:t>
            </a:r>
            <a:endParaRPr lang="en-US" altLang="ja-JP" sz="20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000" b="1" dirty="0">
                <a:solidFill>
                  <a:srgbClr val="843C0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●なりすまし（他人の</a:t>
            </a:r>
            <a:r>
              <a:rPr lang="en-US" altLang="ja-JP" sz="2000" b="1" dirty="0">
                <a:solidFill>
                  <a:srgbClr val="843C0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ID</a:t>
            </a:r>
            <a:r>
              <a:rPr lang="ja-JP" altLang="en-US" sz="2000" b="1" dirty="0">
                <a:solidFill>
                  <a:srgbClr val="843C0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・パスワード等を不正に利用する）行為</a:t>
            </a:r>
            <a:endParaRPr lang="en-US" altLang="ja-JP" sz="2000" b="1" dirty="0">
              <a:solidFill>
                <a:srgbClr val="843C0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000" b="1" dirty="0">
                <a:solidFill>
                  <a:srgbClr val="843C0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●セキュリティ・ホール（プログラムの不備等）を攻撃して侵入する行為</a:t>
            </a:r>
            <a:endParaRPr lang="en-US" altLang="ja-JP" sz="2000" b="1" dirty="0">
              <a:solidFill>
                <a:srgbClr val="843C0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が禁止されています。</a:t>
            </a:r>
            <a:endParaRPr lang="en-US" altLang="ja-JP" sz="20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2340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41F99849-2789-482A-96C8-92CFB7870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709"/>
            <a:ext cx="7886700" cy="812798"/>
          </a:xfrm>
        </p:spPr>
        <p:txBody>
          <a:bodyPr/>
          <a:lstStyle/>
          <a:p>
            <a:r>
              <a:rPr lang="en-US" altLang="ja-JP" b="1" dirty="0"/>
              <a:t>27. </a:t>
            </a:r>
            <a:r>
              <a:rPr lang="ja-JP" altLang="en-US" b="1" dirty="0"/>
              <a:t>不正アクセスは違法です</a:t>
            </a:r>
            <a:endParaRPr lang="ja-JP" altLang="en-US" dirty="0"/>
          </a:p>
        </p:txBody>
      </p:sp>
      <p:sp>
        <p:nvSpPr>
          <p:cNvPr id="6" name="角丸四角形 27">
            <a:extLst>
              <a:ext uri="{FF2B5EF4-FFF2-40B4-BE49-F238E27FC236}">
                <a16:creationId xmlns:a16="http://schemas.microsoft.com/office/drawing/2014/main" id="{8E912E71-38C7-4BF8-935B-672B782DA6F9}"/>
              </a:ext>
            </a:extLst>
          </p:cNvPr>
          <p:cNvSpPr/>
          <p:nvPr/>
        </p:nvSpPr>
        <p:spPr>
          <a:xfrm>
            <a:off x="215900" y="1333500"/>
            <a:ext cx="8712200" cy="4572000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4A9A510-71A7-44D7-8239-BF57F3304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5001518"/>
            <a:ext cx="1780668" cy="1736701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3545874-F98D-4865-B684-F3F9BAA892A3}"/>
              </a:ext>
            </a:extLst>
          </p:cNvPr>
          <p:cNvSpPr txBox="1"/>
          <p:nvPr/>
        </p:nvSpPr>
        <p:spPr>
          <a:xfrm>
            <a:off x="0" y="2381285"/>
            <a:ext cx="9144000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4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軽い気持ちでも、不正アクセスは犯罪です。</a:t>
            </a:r>
            <a:endParaRPr lang="en-US" altLang="ja-JP" sz="2400" b="1" dirty="0">
              <a:solidFill>
                <a:srgbClr val="675B4B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4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「軽い気持ち」が生む</a:t>
            </a:r>
            <a:endParaRPr lang="en-US" altLang="ja-JP" sz="2400" b="1" dirty="0">
              <a:solidFill>
                <a:srgbClr val="675B4B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4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「重大な被害」とその「影響」について考え、</a:t>
            </a:r>
            <a:endParaRPr lang="en-US" altLang="ja-JP" sz="2400" b="1" dirty="0">
              <a:solidFill>
                <a:srgbClr val="675B4B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4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ふだんの日常生活と同じように</a:t>
            </a:r>
            <a:endParaRPr lang="en-US" altLang="ja-JP" sz="2400" b="1" dirty="0">
              <a:solidFill>
                <a:srgbClr val="675B4B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4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モラルを守ることが大切です。</a:t>
            </a:r>
            <a:endParaRPr lang="en-US" altLang="ja-JP" sz="2400" b="1" dirty="0">
              <a:solidFill>
                <a:srgbClr val="675B4B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098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第 1 話 インターネットの情報は正しいの？"/>
  <p:tag name="GENSWF_ADVANCE_TIME" val="0.00"/>
  <p:tag name="ISPRING_SLIDE_INDENT_LEVEL" val="0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14665</TotalTime>
  <Words>381</Words>
  <Application>Microsoft Office PowerPoint</Application>
  <PresentationFormat>画面に合わせる (4:3)</PresentationFormat>
  <Paragraphs>42</Paragraphs>
  <Slides>7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3" baseType="lpstr">
      <vt:lpstr>メイリオ</vt:lpstr>
      <vt:lpstr>游ゴシック</vt:lpstr>
      <vt:lpstr>Arial</vt:lpstr>
      <vt:lpstr>Calibri</vt:lpstr>
      <vt:lpstr>Calibri Light</vt:lpstr>
      <vt:lpstr>Office テーマ</vt:lpstr>
      <vt:lpstr>第 27話 不正アクセスは 犯罪です</vt:lpstr>
      <vt:lpstr>27. 不正アクセスは犯罪です</vt:lpstr>
      <vt:lpstr>27. 不正アクセスは犯罪です</vt:lpstr>
      <vt:lpstr>27. 不正アクセスは犯罪です</vt:lpstr>
      <vt:lpstr>27. 不正アクセスは違法です</vt:lpstr>
      <vt:lpstr>27. 不正アクセスは違法です</vt:lpstr>
      <vt:lpstr>27. 不正アクセスは違法です</vt:lpstr>
    </vt:vector>
  </TitlesOfParts>
  <Company>MouseComputer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情報モラル教育 中高生向け</dc:title>
  <dc:creator>learning_dev01</dc:creator>
  <cp:lastModifiedBy>yukako226@gmail.com</cp:lastModifiedBy>
  <cp:revision>1052</cp:revision>
  <cp:lastPrinted>2022-01-06T02:44:25Z</cp:lastPrinted>
  <dcterms:created xsi:type="dcterms:W3CDTF">2016-01-27T02:00:48Z</dcterms:created>
  <dcterms:modified xsi:type="dcterms:W3CDTF">2022-03-15T02:38:24Z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