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593" r:id="rId2"/>
    <p:sldId id="597" r:id="rId3"/>
    <p:sldId id="609" r:id="rId4"/>
    <p:sldId id="600" r:id="rId5"/>
    <p:sldId id="605" r:id="rId6"/>
    <p:sldId id="610" r:id="rId7"/>
    <p:sldId id="606" r:id="rId8"/>
  </p:sldIdLst>
  <p:sldSz cx="9144000" cy="6858000" type="screen4x3"/>
  <p:notesSz cx="6888163" cy="10020300"/>
  <p:custDataLst>
    <p:tags r:id="rId1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5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1E1"/>
    <a:srgbClr val="D7C5B1"/>
    <a:srgbClr val="C22521"/>
    <a:srgbClr val="843C0C"/>
    <a:srgbClr val="44AF35"/>
    <a:srgbClr val="BA9B79"/>
    <a:srgbClr val="F8CBAD"/>
    <a:srgbClr val="111139"/>
    <a:srgbClr val="FF6600"/>
    <a:srgbClr val="EF3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7" autoAdjust="0"/>
    <p:restoredTop sz="94096" autoAdjust="0"/>
  </p:normalViewPr>
  <p:slideViewPr>
    <p:cSldViewPr snapToGrid="0">
      <p:cViewPr varScale="1">
        <p:scale>
          <a:sx n="87" d="100"/>
          <a:sy n="87" d="100"/>
        </p:scale>
        <p:origin x="1023" y="51"/>
      </p:cViewPr>
      <p:guideLst>
        <p:guide orient="horz" pos="2296"/>
        <p:guide pos="2857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55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4276" cy="502706"/>
          </a:xfrm>
          <a:prstGeom prst="rect">
            <a:avLst/>
          </a:prstGeom>
        </p:spPr>
        <p:txBody>
          <a:bodyPr vert="horz" lIns="93039" tIns="46519" rIns="93039" bIns="465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2266" y="2"/>
            <a:ext cx="2984276" cy="502706"/>
          </a:xfrm>
          <a:prstGeom prst="rect">
            <a:avLst/>
          </a:prstGeom>
        </p:spPr>
        <p:txBody>
          <a:bodyPr vert="horz" lIns="93039" tIns="46519" rIns="93039" bIns="4651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594"/>
            <a:ext cx="2984276" cy="502706"/>
          </a:xfrm>
          <a:prstGeom prst="rect">
            <a:avLst/>
          </a:prstGeom>
        </p:spPr>
        <p:txBody>
          <a:bodyPr vert="horz" lIns="93039" tIns="46519" rIns="93039" bIns="465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2266" y="9517594"/>
            <a:ext cx="2984276" cy="502706"/>
          </a:xfrm>
          <a:prstGeom prst="rect">
            <a:avLst/>
          </a:prstGeom>
        </p:spPr>
        <p:txBody>
          <a:bodyPr vert="horz" lIns="93039" tIns="46519" rIns="93039" bIns="4651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0" cy="501015"/>
          </a:xfrm>
          <a:prstGeom prst="rect">
            <a:avLst/>
          </a:prstGeom>
        </p:spPr>
        <p:txBody>
          <a:bodyPr vert="horz" lIns="93039" tIns="46519" rIns="93039" bIns="4651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1015"/>
          </a:xfrm>
          <a:prstGeom prst="rect">
            <a:avLst/>
          </a:prstGeom>
        </p:spPr>
        <p:txBody>
          <a:bodyPr vert="horz" lIns="93039" tIns="46519" rIns="93039" bIns="4651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9" tIns="46519" rIns="93039" bIns="4651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039" tIns="46519" rIns="93039" bIns="4651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0" cy="501015"/>
          </a:xfrm>
          <a:prstGeom prst="rect">
            <a:avLst/>
          </a:prstGeom>
        </p:spPr>
        <p:txBody>
          <a:bodyPr vert="horz" lIns="93039" tIns="46519" rIns="93039" bIns="4651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3039" tIns="46519" rIns="93039" bIns="4651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24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/>
              <a:t>【</a:t>
            </a:r>
            <a:r>
              <a:rPr kumimoji="1" lang="ja-JP" altLang="en-US" sz="1200" dirty="0"/>
              <a:t>参考資料</a:t>
            </a:r>
            <a:r>
              <a:rPr kumimoji="1" lang="en-US" altLang="ja-JP" sz="1200" dirty="0"/>
              <a:t>】</a:t>
            </a:r>
          </a:p>
          <a:p>
            <a:r>
              <a:rPr kumimoji="1" lang="ja-JP" altLang="en-US" sz="1200" dirty="0"/>
              <a:t>総務省「インターネットトラブル事例</a:t>
            </a:r>
            <a:r>
              <a:rPr kumimoji="1" lang="en-US" altLang="ja-JP" sz="1200" dirty="0"/>
              <a:t>2021</a:t>
            </a:r>
            <a:r>
              <a:rPr kumimoji="1" lang="ja-JP" altLang="en-US" sz="1200" dirty="0"/>
              <a:t>版」</a:t>
            </a:r>
            <a:r>
              <a:rPr kumimoji="1" lang="en-US" altLang="ja-JP" sz="1200" dirty="0"/>
              <a:t>-15</a:t>
            </a:r>
            <a:r>
              <a:rPr kumimoji="1" lang="ja-JP" altLang="en-US" sz="1200" dirty="0"/>
              <a:t>／個人情報について気をつけたいこと</a:t>
            </a:r>
            <a:endParaRPr kumimoji="1" lang="en-US" altLang="ja-JP" sz="1200" dirty="0"/>
          </a:p>
          <a:p>
            <a:r>
              <a:rPr kumimoji="1" lang="ja-JP" altLang="en-US" sz="1200" dirty="0"/>
              <a:t>「インターネットの安全安心ハンドブック」</a:t>
            </a:r>
            <a:r>
              <a:rPr kumimoji="1" lang="en-US" altLang="ja-JP" sz="1200" dirty="0"/>
              <a:t>-68</a:t>
            </a:r>
            <a:r>
              <a:rPr kumimoji="1" lang="ja-JP" altLang="en-US" sz="1200" dirty="0"/>
              <a:t>／公衆無線</a:t>
            </a:r>
            <a:r>
              <a:rPr kumimoji="1" lang="en-US" altLang="ja-JP" sz="1200" dirty="0"/>
              <a:t>LAN</a:t>
            </a:r>
            <a:r>
              <a:rPr kumimoji="1" lang="ja-JP" altLang="en-US" sz="1200" dirty="0"/>
              <a:t>利用時の注意</a:t>
            </a:r>
            <a:endParaRPr kumimoji="1" lang="en-US" altLang="ja-JP" sz="1200" dirty="0"/>
          </a:p>
          <a:p>
            <a:r>
              <a:rPr kumimoji="1" lang="ja-JP" altLang="en-US" sz="1200" dirty="0"/>
              <a:t>「インターネットの安全安心ハンドブック」</a:t>
            </a:r>
            <a:r>
              <a:rPr kumimoji="1" lang="en-US" altLang="ja-JP" sz="1200" dirty="0"/>
              <a:t>-94</a:t>
            </a:r>
            <a:r>
              <a:rPr kumimoji="1" lang="ja-JP" altLang="en-US" sz="1200" dirty="0"/>
              <a:t>／情報漏れを防ぐ②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849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-13647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-27296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2022/3/15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85899" y="3125678"/>
            <a:ext cx="7313094" cy="2914424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28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/>
              <a:t>フリー</a:t>
            </a:r>
            <a:r>
              <a:rPr lang="en-US" altLang="ja-JP" dirty="0"/>
              <a:t>Wi-Fi</a:t>
            </a:r>
            <a:r>
              <a:rPr lang="ja-JP" altLang="en-US" dirty="0"/>
              <a:t>に</a:t>
            </a:r>
            <a:br>
              <a:rPr lang="en-US" altLang="ja-JP" dirty="0"/>
            </a:br>
            <a:r>
              <a:rPr lang="ja-JP" altLang="en-US" dirty="0"/>
              <a:t>ひそむ罠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51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649DC4E-5FFC-476E-BAC0-4CCF67DF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747164" cy="812798"/>
          </a:xfrm>
        </p:spPr>
        <p:txBody>
          <a:bodyPr/>
          <a:lstStyle/>
          <a:p>
            <a:r>
              <a:rPr lang="en-US" altLang="ja-JP" b="1" dirty="0"/>
              <a:t>28. </a:t>
            </a:r>
            <a:r>
              <a:rPr lang="ja-JP" altLang="en-US" b="1" dirty="0"/>
              <a:t>フリー</a:t>
            </a:r>
            <a:r>
              <a:rPr lang="en-US" altLang="ja-JP" b="1" dirty="0"/>
              <a:t>Wi-Fi</a:t>
            </a:r>
            <a:r>
              <a:rPr lang="ja-JP" altLang="en-US" b="1" dirty="0"/>
              <a:t>に ひそむ罠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01A948-F311-47C5-B624-E04C3EA2BDAA}"/>
              </a:ext>
            </a:extLst>
          </p:cNvPr>
          <p:cNvSpPr txBox="1"/>
          <p:nvPr/>
        </p:nvSpPr>
        <p:spPr>
          <a:xfrm>
            <a:off x="166914" y="903527"/>
            <a:ext cx="881017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000" b="1" dirty="0"/>
              <a:t>徳島君は、家の近くに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パスワードもいらず無料でネットに接続できる場所を発見。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家の電波が不安定 なので、よくその場所に行ってネットをしていました。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6F1F005-03FE-49AF-A6A2-9E6AE25A0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2" b="13292"/>
          <a:stretch/>
        </p:blipFill>
        <p:spPr>
          <a:xfrm>
            <a:off x="1945061" y="1942922"/>
            <a:ext cx="5080489" cy="3639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9B1F182-53EC-4498-B3AE-F34BD1950520}"/>
              </a:ext>
            </a:extLst>
          </p:cNvPr>
          <p:cNvGrpSpPr/>
          <p:nvPr/>
        </p:nvGrpSpPr>
        <p:grpSpPr>
          <a:xfrm>
            <a:off x="1239417" y="4311098"/>
            <a:ext cx="3339840" cy="2164812"/>
            <a:chOff x="8018318" y="3120522"/>
            <a:chExt cx="3339840" cy="2164812"/>
          </a:xfrm>
        </p:grpSpPr>
        <p:sp>
          <p:nvSpPr>
            <p:cNvPr id="8" name="吹き出し: 円形 7">
              <a:extLst>
                <a:ext uri="{FF2B5EF4-FFF2-40B4-BE49-F238E27FC236}">
                  <a16:creationId xmlns:a16="http://schemas.microsoft.com/office/drawing/2014/main" id="{760B3E3B-0BF9-45CB-B489-BBF77BEEF747}"/>
                </a:ext>
              </a:extLst>
            </p:cNvPr>
            <p:cNvSpPr/>
            <p:nvPr/>
          </p:nvSpPr>
          <p:spPr>
            <a:xfrm>
              <a:off x="8018318" y="3120522"/>
              <a:ext cx="3339840" cy="2164812"/>
            </a:xfrm>
            <a:prstGeom prst="wedgeEllipseCallout">
              <a:avLst>
                <a:gd name="adj1" fmla="val 69331"/>
                <a:gd name="adj2" fmla="val 4105"/>
              </a:avLst>
            </a:prstGeom>
            <a:solidFill>
              <a:schemeClr val="accent6">
                <a:lumMod val="50000"/>
              </a:schemeClr>
            </a:solidFill>
            <a:ln w="28575"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30FAAC88-73BD-48C8-A372-E44C4A6072B7}"/>
                </a:ext>
              </a:extLst>
            </p:cNvPr>
            <p:cNvSpPr txBox="1"/>
            <p:nvPr/>
          </p:nvSpPr>
          <p:spPr>
            <a:xfrm>
              <a:off x="8310071" y="3573894"/>
              <a:ext cx="2749471" cy="14388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パスワードがいらない</a:t>
              </a:r>
              <a:endPara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無料</a:t>
              </a:r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Wi-Fi</a:t>
              </a: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スポットを</a:t>
              </a:r>
              <a:endPara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見つけたんだ♬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4933FCD1-61B7-4086-BF91-C48FECB03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21" t="22865" r="25758" b="25886"/>
          <a:stretch/>
        </p:blipFill>
        <p:spPr>
          <a:xfrm>
            <a:off x="3929743" y="3367854"/>
            <a:ext cx="3124200" cy="40513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FABEF00-AC7C-4759-B9EF-902CF85E33CD}"/>
              </a:ext>
            </a:extLst>
          </p:cNvPr>
          <p:cNvSpPr txBox="1"/>
          <p:nvPr/>
        </p:nvSpPr>
        <p:spPr>
          <a:xfrm rot="20867630">
            <a:off x="7067561" y="300357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便利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B9559BF-E5A3-43E8-BE3F-E9C8F61F2BDE}"/>
              </a:ext>
            </a:extLst>
          </p:cNvPr>
          <p:cNvSpPr txBox="1"/>
          <p:nvPr/>
        </p:nvSpPr>
        <p:spPr>
          <a:xfrm rot="1464801">
            <a:off x="7067561" y="508993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無料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83A84A2-9BF8-4C23-8DB7-4AE89C214AE8}"/>
              </a:ext>
            </a:extLst>
          </p:cNvPr>
          <p:cNvSpPr txBox="1"/>
          <p:nvPr/>
        </p:nvSpPr>
        <p:spPr>
          <a:xfrm rot="20867630">
            <a:off x="193639" y="3825464"/>
            <a:ext cx="2837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フリー</a:t>
            </a:r>
            <a:r>
              <a:rPr kumimoji="1" lang="en-US" altLang="ja-JP" sz="3600" b="1" dirty="0">
                <a:solidFill>
                  <a:schemeClr val="accent5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Wi-Fi</a:t>
            </a:r>
            <a:endParaRPr kumimoji="1" lang="ja-JP" altLang="en-US" sz="3600" b="1" dirty="0">
              <a:solidFill>
                <a:schemeClr val="accent5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11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649DC4E-5FFC-476E-BAC0-4CCF67DF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747164" cy="812798"/>
          </a:xfrm>
        </p:spPr>
        <p:txBody>
          <a:bodyPr/>
          <a:lstStyle/>
          <a:p>
            <a:r>
              <a:rPr lang="en-US" altLang="ja-JP" b="1" dirty="0"/>
              <a:t>28. </a:t>
            </a:r>
            <a:r>
              <a:rPr lang="ja-JP" altLang="en-US" b="1" dirty="0"/>
              <a:t>フリー</a:t>
            </a:r>
            <a:r>
              <a:rPr lang="en-US" altLang="ja-JP" b="1" dirty="0"/>
              <a:t>Wi-Fi</a:t>
            </a:r>
            <a:r>
              <a:rPr lang="ja-JP" altLang="en-US" b="1" dirty="0"/>
              <a:t>に ひそむ罠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9E860D-17ED-40EE-AC5C-9F15F22C676E}"/>
              </a:ext>
            </a:extLst>
          </p:cNvPr>
          <p:cNvSpPr txBox="1"/>
          <p:nvPr/>
        </p:nvSpPr>
        <p:spPr>
          <a:xfrm>
            <a:off x="276795" y="108539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ところが！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EA3B4721-9AAF-424F-ACAE-BBA1CEBD7EEA}"/>
              </a:ext>
            </a:extLst>
          </p:cNvPr>
          <p:cNvGrpSpPr/>
          <p:nvPr/>
        </p:nvGrpSpPr>
        <p:grpSpPr>
          <a:xfrm>
            <a:off x="186052" y="1732677"/>
            <a:ext cx="2540245" cy="2989186"/>
            <a:chOff x="681981" y="-639301"/>
            <a:chExt cx="2540245" cy="2989186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7A95CE66-0336-4657-9ACB-E9AA49487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92" b="13292"/>
            <a:stretch/>
          </p:blipFill>
          <p:spPr>
            <a:xfrm>
              <a:off x="681981" y="-639301"/>
              <a:ext cx="2540245" cy="18196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1FEA4046-8473-426C-AF3B-CD5C05522A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1" t="22865" r="25758" b="25886"/>
            <a:stretch/>
          </p:blipFill>
          <p:spPr>
            <a:xfrm>
              <a:off x="1265378" y="-187654"/>
              <a:ext cx="1956848" cy="2537539"/>
            </a:xfrm>
            <a:prstGeom prst="rect">
              <a:avLst/>
            </a:prstGeom>
          </p:spPr>
        </p:pic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8772A93-27E7-446E-8440-769A572A192F}"/>
              </a:ext>
            </a:extLst>
          </p:cNvPr>
          <p:cNvSpPr txBox="1"/>
          <p:nvPr/>
        </p:nvSpPr>
        <p:spPr>
          <a:xfrm rot="20790112">
            <a:off x="7097784" y="990967"/>
            <a:ext cx="461665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丸見えだよ～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2BEFAE6-B705-4412-9753-2DB1289C1166}"/>
              </a:ext>
            </a:extLst>
          </p:cNvPr>
          <p:cNvSpPr txBox="1"/>
          <p:nvPr/>
        </p:nvSpPr>
        <p:spPr>
          <a:xfrm>
            <a:off x="2224633" y="5142379"/>
            <a:ext cx="6747163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000" b="1" dirty="0"/>
              <a:t>その</a:t>
            </a:r>
            <a:r>
              <a:rPr lang="en-US" altLang="ja-JP" sz="2000" b="1" dirty="0"/>
              <a:t>Wi-Fi</a:t>
            </a:r>
            <a:r>
              <a:rPr lang="ja-JP" altLang="en-US" sz="2000" b="1" dirty="0"/>
              <a:t>スポットは、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他人の情報を盗むために悪意で設置されたものでした。</a:t>
            </a:r>
            <a:endParaRPr lang="en-US" altLang="ja-JP" sz="2000" b="1" dirty="0"/>
          </a:p>
          <a:p>
            <a:pPr>
              <a:lnSpc>
                <a:spcPct val="150000"/>
              </a:lnSpc>
            </a:pPr>
            <a:r>
              <a:rPr lang="ja-JP" altLang="en-US" sz="2000" b="1" dirty="0"/>
              <a:t>徳島君の通信内容は、ずっと盗み見られていたのです。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91D72D-CFB8-499B-AA21-582C62B37A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73" y="2174551"/>
            <a:ext cx="3136027" cy="3136027"/>
          </a:xfrm>
          <a:prstGeom prst="rect">
            <a:avLst/>
          </a:prstGeom>
        </p:spPr>
      </p:pic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3F3F199-E7DB-4D76-91A2-72A457BA1ED0}"/>
              </a:ext>
            </a:extLst>
          </p:cNvPr>
          <p:cNvGrpSpPr/>
          <p:nvPr/>
        </p:nvGrpSpPr>
        <p:grpSpPr>
          <a:xfrm>
            <a:off x="3447967" y="1547059"/>
            <a:ext cx="2335717" cy="3416676"/>
            <a:chOff x="9165127" y="2283265"/>
            <a:chExt cx="2097517" cy="3183857"/>
          </a:xfrm>
        </p:grpSpPr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3E3CEECA-A8CE-417E-856B-E648E2E0EFE9}"/>
                </a:ext>
              </a:extLst>
            </p:cNvPr>
            <p:cNvSpPr/>
            <p:nvPr/>
          </p:nvSpPr>
          <p:spPr>
            <a:xfrm>
              <a:off x="9165127" y="2283265"/>
              <a:ext cx="2097517" cy="31838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14305A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altLang="ja-JP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endParaRPr kumimoji="1" lang="en-US" altLang="ja-JP" dirty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●メール内容</a:t>
              </a:r>
              <a:endPara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●アクセス履歴</a:t>
              </a:r>
              <a:endPara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●書き込み内容</a:t>
              </a:r>
              <a:endPara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●</a:t>
              </a:r>
              <a:r>
                <a:rPr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ID</a:t>
              </a:r>
              <a:r>
                <a:rPr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／パスワード</a:t>
              </a:r>
              <a:endPara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r"/>
              <a:r>
                <a:rPr kumimoji="1"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ほか</a:t>
              </a:r>
            </a:p>
          </p:txBody>
        </p:sp>
        <p:sp>
          <p:nvSpPr>
            <p:cNvPr id="28" name="四角形: 角を丸くする 27">
              <a:extLst>
                <a:ext uri="{FF2B5EF4-FFF2-40B4-BE49-F238E27FC236}">
                  <a16:creationId xmlns:a16="http://schemas.microsoft.com/office/drawing/2014/main" id="{4F667276-5654-4D7D-82CE-AFCBB8A6D393}"/>
                </a:ext>
              </a:extLst>
            </p:cNvPr>
            <p:cNvSpPr/>
            <p:nvPr/>
          </p:nvSpPr>
          <p:spPr>
            <a:xfrm>
              <a:off x="9241428" y="2497142"/>
              <a:ext cx="1944913" cy="580569"/>
            </a:xfrm>
            <a:prstGeom prst="roundRect">
              <a:avLst>
                <a:gd name="adj" fmla="val 29167"/>
              </a:avLst>
            </a:prstGeom>
            <a:solidFill>
              <a:srgbClr val="14305A"/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b="1" dirty="0">
                  <a:solidFill>
                    <a:schemeClr val="bg1"/>
                  </a:solidFill>
                </a:rPr>
                <a:t>徳島君の通信内容</a:t>
              </a:r>
              <a:endParaRPr kumimoji="1" lang="en-US" altLang="ja-JP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4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27">
            <a:extLst>
              <a:ext uri="{FF2B5EF4-FFF2-40B4-BE49-F238E27FC236}">
                <a16:creationId xmlns:a16="http://schemas.microsoft.com/office/drawing/2014/main" id="{06D20414-0E0D-4CE3-8C42-CE4060D1C451}"/>
              </a:ext>
            </a:extLst>
          </p:cNvPr>
          <p:cNvSpPr/>
          <p:nvPr/>
        </p:nvSpPr>
        <p:spPr>
          <a:xfrm>
            <a:off x="179388" y="1111873"/>
            <a:ext cx="8712200" cy="4158627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C54ACEA2-D65F-4252-BA88-BB21A99AB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28. </a:t>
            </a:r>
            <a:r>
              <a:rPr lang="ja-JP" altLang="en-US" b="1" dirty="0"/>
              <a:t>フリー</a:t>
            </a:r>
            <a:r>
              <a:rPr lang="en-US" altLang="ja-JP" b="1" dirty="0"/>
              <a:t>Wi-Fi</a:t>
            </a:r>
            <a:r>
              <a:rPr lang="ja-JP" altLang="en-US" b="1" dirty="0"/>
              <a:t>に ひそむ罠</a:t>
            </a: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B9E5158-9B4B-4082-B3FA-7531C6D9A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41" y="4446109"/>
            <a:ext cx="2275815" cy="226674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B0C4A77-05F8-4FBD-B813-94CFD5E72E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86" t="5830" r="33332" b="23053"/>
          <a:stretch/>
        </p:blipFill>
        <p:spPr>
          <a:xfrm>
            <a:off x="6868185" y="3283714"/>
            <a:ext cx="2275815" cy="357428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C719B60-645C-4FD4-975B-33FE194B3BC4}"/>
              </a:ext>
            </a:extLst>
          </p:cNvPr>
          <p:cNvSpPr txBox="1"/>
          <p:nvPr/>
        </p:nvSpPr>
        <p:spPr>
          <a:xfrm>
            <a:off x="0" y="2036311"/>
            <a:ext cx="91440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フリー</a:t>
            </a:r>
            <a:r>
              <a:rPr kumimoji="1" lang="en-US" altLang="ja-JP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Wi-Fi</a:t>
            </a:r>
            <a:r>
              <a:rPr kumimoji="1"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使う</a:t>
            </a:r>
            <a:r>
              <a:rPr kumimoji="1"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とき</a:t>
            </a:r>
            <a:endParaRPr kumimoji="1" lang="en-US" altLang="ja-JP" sz="40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どんな危険性があるか</a:t>
            </a:r>
            <a:endParaRPr lang="en-US" altLang="ja-JP" sz="4000" b="1" dirty="0">
              <a:solidFill>
                <a:srgbClr val="675B4B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考えてみよう</a:t>
            </a:r>
          </a:p>
        </p:txBody>
      </p:sp>
    </p:spTree>
    <p:extLst>
      <p:ext uri="{BB962C8B-B14F-4D97-AF65-F5344CB8AC3E}">
        <p14:creationId xmlns:p14="http://schemas.microsoft.com/office/powerpoint/2010/main" val="14208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9B6C0F8-FE69-46FE-8015-BE1A870A320C}"/>
              </a:ext>
            </a:extLst>
          </p:cNvPr>
          <p:cNvGrpSpPr/>
          <p:nvPr/>
        </p:nvGrpSpPr>
        <p:grpSpPr>
          <a:xfrm>
            <a:off x="286006" y="886379"/>
            <a:ext cx="8571987" cy="3476916"/>
            <a:chOff x="286006" y="886379"/>
            <a:chExt cx="8571987" cy="3476916"/>
          </a:xfrm>
        </p:grpSpPr>
        <p:sp>
          <p:nvSpPr>
            <p:cNvPr id="8" name="角丸四角形 6">
              <a:extLst>
                <a:ext uri="{FF2B5EF4-FFF2-40B4-BE49-F238E27FC236}">
                  <a16:creationId xmlns:a16="http://schemas.microsoft.com/office/drawing/2014/main" id="{B230FAB8-507A-490D-A325-0D6797E8136F}"/>
                </a:ext>
              </a:extLst>
            </p:cNvPr>
            <p:cNvSpPr/>
            <p:nvPr/>
          </p:nvSpPr>
          <p:spPr>
            <a:xfrm>
              <a:off x="286006" y="1476017"/>
              <a:ext cx="8571987" cy="1527341"/>
            </a:xfrm>
            <a:prstGeom prst="roundRect">
              <a:avLst>
                <a:gd name="adj" fmla="val 10578"/>
              </a:avLst>
            </a:prstGeom>
            <a:solidFill>
              <a:srgbClr val="F8CBAD"/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pic>
          <p:nvPicPr>
            <p:cNvPr id="12290" name="Picture 2">
              <a:extLst>
                <a:ext uri="{FF2B5EF4-FFF2-40B4-BE49-F238E27FC236}">
                  <a16:creationId xmlns:a16="http://schemas.microsoft.com/office/drawing/2014/main" id="{F35BD11E-297B-40D5-9DDE-CEA49FC70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9272" y="1642294"/>
              <a:ext cx="1336692" cy="1304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188400FC-2145-4BD5-A3F5-31D8E16E5C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1" t="22865" r="25758" b="21632"/>
            <a:stretch/>
          </p:blipFill>
          <p:spPr>
            <a:xfrm>
              <a:off x="6377187" y="886379"/>
              <a:ext cx="2475725" cy="3476916"/>
            </a:xfrm>
            <a:prstGeom prst="rect">
              <a:avLst/>
            </a:prstGeom>
          </p:spPr>
        </p:pic>
      </p:grpSp>
      <p:sp>
        <p:nvSpPr>
          <p:cNvPr id="4" name="タイトル 3">
            <a:extLst>
              <a:ext uri="{FF2B5EF4-FFF2-40B4-BE49-F238E27FC236}">
                <a16:creationId xmlns:a16="http://schemas.microsoft.com/office/drawing/2014/main" id="{B65FDBD4-36C1-4752-85D7-2624DA00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28. </a:t>
            </a:r>
            <a:r>
              <a:rPr lang="ja-JP" altLang="en-US" b="1" dirty="0"/>
              <a:t>フリー</a:t>
            </a:r>
            <a:r>
              <a:rPr lang="en-US" altLang="ja-JP" b="1" dirty="0"/>
              <a:t>Wi-Fi</a:t>
            </a:r>
            <a:r>
              <a:rPr lang="ja-JP" altLang="en-US" b="1" dirty="0"/>
              <a:t>に ひそむ罠</a:t>
            </a:r>
            <a:endParaRPr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8BC088-F05F-4A47-AAF6-15DC51F00D4F}"/>
              </a:ext>
            </a:extLst>
          </p:cNvPr>
          <p:cNvSpPr txBox="1"/>
          <p:nvPr/>
        </p:nvSpPr>
        <p:spPr>
          <a:xfrm>
            <a:off x="310497" y="918935"/>
            <a:ext cx="2941831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フリー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Wi-Fi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のメリット</a:t>
            </a:r>
            <a:endParaRPr kumimoji="1" lang="ja-JP" altLang="en-US" sz="2000" b="1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55A1EC-EFF5-47AE-AB60-5C4ED834ADFA}"/>
              </a:ext>
            </a:extLst>
          </p:cNvPr>
          <p:cNvSpPr txBox="1"/>
          <p:nvPr/>
        </p:nvSpPr>
        <p:spPr>
          <a:xfrm>
            <a:off x="1989230" y="1555656"/>
            <a:ext cx="4801314" cy="1304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03600" indent="-3403600">
              <a:lnSpc>
                <a:spcPct val="150000"/>
              </a:lnSpc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❶外出先から自由にアクセスできる。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03600" indent="-3403600">
              <a:lnSpc>
                <a:spcPct val="15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❷通信料をおさえ、無料で利用できる。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03600" indent="-3403600">
              <a:lnSpc>
                <a:spcPct val="150000"/>
              </a:lnSpc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❸災害時の通信インフラとして活用できる。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9D8FFC3-69A6-4582-A061-A803D997A2E3}"/>
              </a:ext>
            </a:extLst>
          </p:cNvPr>
          <p:cNvSpPr txBox="1"/>
          <p:nvPr/>
        </p:nvSpPr>
        <p:spPr>
          <a:xfrm>
            <a:off x="348798" y="3136898"/>
            <a:ext cx="2685351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フリー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Wi-Fi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の危険性</a:t>
            </a:r>
            <a:endParaRPr kumimoji="1" lang="ja-JP" altLang="en-US" sz="2000" b="1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角丸四角形 8">
            <a:extLst>
              <a:ext uri="{FF2B5EF4-FFF2-40B4-BE49-F238E27FC236}">
                <a16:creationId xmlns:a16="http://schemas.microsoft.com/office/drawing/2014/main" id="{76CDAEA5-8C9F-4F5D-A347-8229E496FCA5}"/>
              </a:ext>
            </a:extLst>
          </p:cNvPr>
          <p:cNvSpPr/>
          <p:nvPr/>
        </p:nvSpPr>
        <p:spPr>
          <a:xfrm>
            <a:off x="286006" y="3592464"/>
            <a:ext cx="8571987" cy="3087736"/>
          </a:xfrm>
          <a:prstGeom prst="roundRect">
            <a:avLst>
              <a:gd name="adj" fmla="val 11701"/>
            </a:avLst>
          </a:prstGeom>
          <a:solidFill>
            <a:srgbClr val="D7C5B1"/>
          </a:solidFill>
          <a:ln w="38100" cap="rnd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C4F5449-987A-43DA-B517-C19A55BE25F7}"/>
              </a:ext>
            </a:extLst>
          </p:cNvPr>
          <p:cNvSpPr txBox="1"/>
          <p:nvPr/>
        </p:nvSpPr>
        <p:spPr>
          <a:xfrm>
            <a:off x="584200" y="4780133"/>
            <a:ext cx="7975600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暗号化されていないフリー</a:t>
            </a:r>
            <a:r>
              <a:rPr kumimoji="1" lang="en-US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Wi-Fi</a:t>
            </a:r>
            <a:r>
              <a:rPr kumimoji="1" lang="ja-JP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の場合、通信が盗聴されたりのぞき見されたりする危険性があり、</a:t>
            </a:r>
            <a:r>
              <a:rPr kumimoji="1" lang="en-US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サイトの</a:t>
            </a:r>
            <a:r>
              <a:rPr kumimoji="1" lang="en-US" altLang="ja-JP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kumimoji="1" lang="ja-JP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や履歴、メールの内容などを簡単に盗まれてしまいます。悪意ある第三者であれば、パスワードを盗んだり、ウイルス感染させたりすることも可能です。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21C8E70-6D82-463F-9B74-60D78239330A}"/>
              </a:ext>
            </a:extLst>
          </p:cNvPr>
          <p:cNvSpPr txBox="1"/>
          <p:nvPr/>
        </p:nvSpPr>
        <p:spPr>
          <a:xfrm>
            <a:off x="1989230" y="3735056"/>
            <a:ext cx="6186309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03600" indent="-3403600">
              <a:lnSpc>
                <a:spcPct val="150000"/>
              </a:lnSpc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❶通信が盗聴されたりのぞき見される危険性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03600" indent="-3403600">
              <a:lnSpc>
                <a:spcPct val="15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❷悪意ある「なりすましアクセスポイント」の場合がある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886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65FDBD4-36C1-4752-85D7-2624DA00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28. </a:t>
            </a:r>
            <a:r>
              <a:rPr lang="ja-JP" altLang="en-US" b="1" dirty="0"/>
              <a:t>フリー</a:t>
            </a:r>
            <a:r>
              <a:rPr lang="en-US" altLang="ja-JP" b="1" dirty="0"/>
              <a:t>Wi-Fi</a:t>
            </a:r>
            <a:r>
              <a:rPr lang="ja-JP" altLang="en-US" b="1" dirty="0"/>
              <a:t>に ひそむ罠</a:t>
            </a:r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7484980-AD07-4580-8A5B-C45374CE947A}"/>
              </a:ext>
            </a:extLst>
          </p:cNvPr>
          <p:cNvGrpSpPr/>
          <p:nvPr/>
        </p:nvGrpSpPr>
        <p:grpSpPr>
          <a:xfrm>
            <a:off x="186727" y="1502125"/>
            <a:ext cx="8671266" cy="3113235"/>
            <a:chOff x="186727" y="1502125"/>
            <a:chExt cx="8671266" cy="3113235"/>
          </a:xfrm>
        </p:grpSpPr>
        <p:sp>
          <p:nvSpPr>
            <p:cNvPr id="8" name="角丸四角形 6">
              <a:extLst>
                <a:ext uri="{FF2B5EF4-FFF2-40B4-BE49-F238E27FC236}">
                  <a16:creationId xmlns:a16="http://schemas.microsoft.com/office/drawing/2014/main" id="{B230FAB8-507A-490D-A325-0D6797E8136F}"/>
                </a:ext>
              </a:extLst>
            </p:cNvPr>
            <p:cNvSpPr/>
            <p:nvPr/>
          </p:nvSpPr>
          <p:spPr>
            <a:xfrm>
              <a:off x="286006" y="2020236"/>
              <a:ext cx="8571987" cy="2294149"/>
            </a:xfrm>
            <a:prstGeom prst="roundRect">
              <a:avLst>
                <a:gd name="adj" fmla="val 10578"/>
              </a:avLst>
            </a:prstGeom>
            <a:solidFill>
              <a:srgbClr val="D7C5B1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5" name="乗算記号 14">
              <a:extLst>
                <a:ext uri="{FF2B5EF4-FFF2-40B4-BE49-F238E27FC236}">
                  <a16:creationId xmlns:a16="http://schemas.microsoft.com/office/drawing/2014/main" id="{E8BDD5DF-C19A-42EC-867C-92A2953D5213}"/>
                </a:ext>
              </a:extLst>
            </p:cNvPr>
            <p:cNvSpPr/>
            <p:nvPr/>
          </p:nvSpPr>
          <p:spPr>
            <a:xfrm>
              <a:off x="222334" y="1929396"/>
              <a:ext cx="2721108" cy="2685964"/>
            </a:xfrm>
            <a:prstGeom prst="mathMultiply">
              <a:avLst>
                <a:gd name="adj1" fmla="val 9715"/>
              </a:avLst>
            </a:prstGeom>
            <a:solidFill>
              <a:srgbClr val="C00000">
                <a:alpha val="8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C898C36-AB70-41C0-8F41-A6F64865585B}"/>
                </a:ext>
              </a:extLst>
            </p:cNvPr>
            <p:cNvSpPr txBox="1"/>
            <p:nvPr/>
          </p:nvSpPr>
          <p:spPr>
            <a:xfrm>
              <a:off x="186727" y="1502125"/>
              <a:ext cx="4993675" cy="5155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フリー</a:t>
              </a:r>
              <a:r>
                <a:rPr lang="en-US" altLang="ja-JP" sz="2000" b="1" dirty="0">
                  <a:solidFill>
                    <a:schemeClr val="accent2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Wi-Fi</a:t>
              </a:r>
              <a:r>
                <a:rPr lang="ja-JP" altLang="en-US" sz="2000" b="1" dirty="0">
                  <a:solidFill>
                    <a:schemeClr val="accent2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接続中にしてはいけないこと</a:t>
              </a:r>
              <a:endParaRPr kumimoji="1" lang="ja-JP" altLang="en-US" sz="2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CE65E51-6ED7-476F-9C3D-BE721A8FEBCA}"/>
              </a:ext>
            </a:extLst>
          </p:cNvPr>
          <p:cNvSpPr txBox="1"/>
          <p:nvPr/>
        </p:nvSpPr>
        <p:spPr>
          <a:xfrm>
            <a:off x="2762785" y="2127985"/>
            <a:ext cx="5262979" cy="2135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03600" indent="-3403600">
              <a:lnSpc>
                <a:spcPct val="150000"/>
              </a:lnSpc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❶提供元が不明な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Wi-Fi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は絶対に使わない！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03600" indent="-3403600">
              <a:lnSpc>
                <a:spcPct val="15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❷接続中、クレジットカードの番号は入力しない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03600" indent="-3403600">
              <a:lnSpc>
                <a:spcPct val="15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❸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などの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やパスワードは入力しない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03600" indent="-3403600">
              <a:lnSpc>
                <a:spcPct val="150000"/>
              </a:lnSpc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➍インターネットで申し込みをしない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03600" indent="-3403600">
              <a:lnSpc>
                <a:spcPct val="15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❺自動接続機能は使わない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C4C4CBF-806B-40CF-A153-35607E29D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8368" y="1137831"/>
            <a:ext cx="1565387" cy="152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C3C638A-85C6-4849-8B72-4D4981F861DF}"/>
              </a:ext>
            </a:extLst>
          </p:cNvPr>
          <p:cNvGrpSpPr/>
          <p:nvPr/>
        </p:nvGrpSpPr>
        <p:grpSpPr>
          <a:xfrm>
            <a:off x="286006" y="4432294"/>
            <a:ext cx="8571987" cy="1695331"/>
            <a:chOff x="286006" y="4432294"/>
            <a:chExt cx="8571987" cy="1695331"/>
          </a:xfrm>
        </p:grpSpPr>
        <p:sp>
          <p:nvSpPr>
            <p:cNvPr id="12" name="角丸四角形 8">
              <a:extLst>
                <a:ext uri="{FF2B5EF4-FFF2-40B4-BE49-F238E27FC236}">
                  <a16:creationId xmlns:a16="http://schemas.microsoft.com/office/drawing/2014/main" id="{76CDAEA5-8C9F-4F5D-A347-8229E496FCA5}"/>
                </a:ext>
              </a:extLst>
            </p:cNvPr>
            <p:cNvSpPr/>
            <p:nvPr/>
          </p:nvSpPr>
          <p:spPr>
            <a:xfrm>
              <a:off x="286006" y="4432294"/>
              <a:ext cx="8571987" cy="1695331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" name="ドーナツ 19">
              <a:extLst>
                <a:ext uri="{FF2B5EF4-FFF2-40B4-BE49-F238E27FC236}">
                  <a16:creationId xmlns:a16="http://schemas.microsoft.com/office/drawing/2014/main" id="{C39B25CF-2485-495C-8711-283494B04DAA}"/>
                </a:ext>
              </a:extLst>
            </p:cNvPr>
            <p:cNvSpPr/>
            <p:nvPr/>
          </p:nvSpPr>
          <p:spPr>
            <a:xfrm>
              <a:off x="831763" y="4515424"/>
              <a:ext cx="1502251" cy="1500109"/>
            </a:xfrm>
            <a:prstGeom prst="donut">
              <a:avLst>
                <a:gd name="adj" fmla="val 16648"/>
              </a:avLst>
            </a:prstGeom>
            <a:solidFill>
              <a:srgbClr val="ED7D31">
                <a:alpha val="80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7E4CB606-2B75-4F4A-B325-3B3B2F932756}"/>
                </a:ext>
              </a:extLst>
            </p:cNvPr>
            <p:cNvSpPr txBox="1"/>
            <p:nvPr/>
          </p:nvSpPr>
          <p:spPr>
            <a:xfrm>
              <a:off x="444500" y="4560161"/>
              <a:ext cx="6493121" cy="1304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個人情報等を入力するときは、 通信を途中で盗み見されない ようにするために、ブラウザ上に鍵マークが表示されるか、 </a:t>
              </a: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URL</a:t>
              </a: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が「</a:t>
              </a:r>
              <a:r>
                <a:rPr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https</a:t>
              </a:r>
              <a:r>
                <a: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」からはじまって いるかを確認しましょう。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49FB092-0326-438E-9900-80F4524E4A84}"/>
              </a:ext>
            </a:extLst>
          </p:cNvPr>
          <p:cNvGrpSpPr/>
          <p:nvPr/>
        </p:nvGrpSpPr>
        <p:grpSpPr>
          <a:xfrm>
            <a:off x="2141505" y="5822798"/>
            <a:ext cx="4671021" cy="793985"/>
            <a:chOff x="2141505" y="5822798"/>
            <a:chExt cx="4671021" cy="793985"/>
          </a:xfrm>
        </p:grpSpPr>
        <p:sp>
          <p:nvSpPr>
            <p:cNvPr id="16" name="吹き出し: 円形 15">
              <a:extLst>
                <a:ext uri="{FF2B5EF4-FFF2-40B4-BE49-F238E27FC236}">
                  <a16:creationId xmlns:a16="http://schemas.microsoft.com/office/drawing/2014/main" id="{ACCBA11A-1BC3-464C-80A2-A37498AE5988}"/>
                </a:ext>
              </a:extLst>
            </p:cNvPr>
            <p:cNvSpPr/>
            <p:nvPr/>
          </p:nvSpPr>
          <p:spPr>
            <a:xfrm>
              <a:off x="2206379" y="5822798"/>
              <a:ext cx="4541275" cy="793985"/>
            </a:xfrm>
            <a:prstGeom prst="wedgeEllipseCallout">
              <a:avLst>
                <a:gd name="adj1" fmla="val 58923"/>
                <a:gd name="adj2" fmla="val -22131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7D6A3252-038A-40E4-A5FE-B415545F9E6B}"/>
                </a:ext>
              </a:extLst>
            </p:cNvPr>
            <p:cNvSpPr txBox="1"/>
            <p:nvPr/>
          </p:nvSpPr>
          <p:spPr>
            <a:xfrm>
              <a:off x="2141505" y="5950666"/>
              <a:ext cx="4671021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安全性を見極めるチカラが</a:t>
              </a:r>
              <a:r>
                <a:rPr kumimoji="1" lang="ja-JP" altLang="en-US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必要だね</a:t>
              </a: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DE82A5-8CBE-459A-BC0D-23F35209A930}"/>
              </a:ext>
            </a:extLst>
          </p:cNvPr>
          <p:cNvSpPr txBox="1"/>
          <p:nvPr/>
        </p:nvSpPr>
        <p:spPr>
          <a:xfrm>
            <a:off x="222334" y="920363"/>
            <a:ext cx="4793013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lnSpc>
                <a:spcPct val="12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2000" b="1" dirty="0"/>
              <a:t>フリー</a:t>
            </a:r>
            <a:r>
              <a:rPr lang="en-US" altLang="ja-JP" sz="2000" b="1" dirty="0"/>
              <a:t>Wi-Fi</a:t>
            </a:r>
            <a:r>
              <a:rPr lang="ja-JP" altLang="en-US" sz="2000" b="1" dirty="0"/>
              <a:t>を安全に使うために･･･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6242C27-1339-427A-9B98-F02E14B374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21" t="22865" r="25758" b="21632"/>
          <a:stretch/>
        </p:blipFill>
        <p:spPr>
          <a:xfrm>
            <a:off x="6751790" y="3381084"/>
            <a:ext cx="2475725" cy="347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4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27">
            <a:extLst>
              <a:ext uri="{FF2B5EF4-FFF2-40B4-BE49-F238E27FC236}">
                <a16:creationId xmlns:a16="http://schemas.microsoft.com/office/drawing/2014/main" id="{CF2A4AB2-80E0-4861-AA72-6225DC1E06BA}"/>
              </a:ext>
            </a:extLst>
          </p:cNvPr>
          <p:cNvSpPr/>
          <p:nvPr/>
        </p:nvSpPr>
        <p:spPr>
          <a:xfrm>
            <a:off x="266700" y="759619"/>
            <a:ext cx="8712200" cy="3939381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1F99849-2789-482A-96C8-92CFB787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28. </a:t>
            </a:r>
            <a:r>
              <a:rPr lang="ja-JP" altLang="en-US" b="1" dirty="0"/>
              <a:t>フリー</a:t>
            </a:r>
            <a:r>
              <a:rPr lang="en-US" altLang="ja-JP" b="1" dirty="0"/>
              <a:t>Wi-Fi</a:t>
            </a:r>
            <a:r>
              <a:rPr lang="ja-JP" altLang="en-US" b="1" dirty="0"/>
              <a:t>に ひそむ罠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F85A048-1A73-4A5F-B0AF-56549DF42C39}"/>
              </a:ext>
            </a:extLst>
          </p:cNvPr>
          <p:cNvSpPr txBox="1"/>
          <p:nvPr/>
        </p:nvSpPr>
        <p:spPr>
          <a:xfrm>
            <a:off x="468993" y="1400539"/>
            <a:ext cx="8206013" cy="2603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Wi-Fi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スポットの中には、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悪質なものや安全性の低いものがあることも。 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外出先で利用するときは、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提供者や通信内容の保護を必ずチェックしよう！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35D0BB6-8C74-45E2-840E-FE3D2AA682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86" t="5830" r="33332" b="37984"/>
          <a:stretch/>
        </p:blipFill>
        <p:spPr>
          <a:xfrm>
            <a:off x="6284585" y="4131123"/>
            <a:ext cx="2275815" cy="2823853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7368116-06B8-4C92-A0D7-BF03D1B4CE46}"/>
              </a:ext>
            </a:extLst>
          </p:cNvPr>
          <p:cNvGrpSpPr/>
          <p:nvPr/>
        </p:nvGrpSpPr>
        <p:grpSpPr>
          <a:xfrm>
            <a:off x="1901934" y="4592133"/>
            <a:ext cx="5076804" cy="2058816"/>
            <a:chOff x="1901934" y="4592133"/>
            <a:chExt cx="5076804" cy="2058816"/>
          </a:xfrm>
        </p:grpSpPr>
        <p:sp>
          <p:nvSpPr>
            <p:cNvPr id="10" name="吹き出し: 円形 9">
              <a:extLst>
                <a:ext uri="{FF2B5EF4-FFF2-40B4-BE49-F238E27FC236}">
                  <a16:creationId xmlns:a16="http://schemas.microsoft.com/office/drawing/2014/main" id="{8EEC813B-437A-476E-8F5E-393089DE698A}"/>
                </a:ext>
              </a:extLst>
            </p:cNvPr>
            <p:cNvSpPr/>
            <p:nvPr/>
          </p:nvSpPr>
          <p:spPr>
            <a:xfrm>
              <a:off x="1901934" y="4592133"/>
              <a:ext cx="5076804" cy="2058816"/>
            </a:xfrm>
            <a:prstGeom prst="wedgeEllipseCallout">
              <a:avLst>
                <a:gd name="adj1" fmla="val 53638"/>
                <a:gd name="adj2" fmla="val -8631"/>
              </a:avLst>
            </a:prstGeom>
            <a:solidFill>
              <a:srgbClr val="FF660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D7B5F44-B5A7-4F7D-9940-9AB51AD1A87E}"/>
                </a:ext>
              </a:extLst>
            </p:cNvPr>
            <p:cNvSpPr txBox="1"/>
            <p:nvPr/>
          </p:nvSpPr>
          <p:spPr>
            <a:xfrm>
              <a:off x="2899463" y="4750429"/>
              <a:ext cx="3272050" cy="1900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Wi-Fi</a:t>
              </a: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の自動接続の設定を</a:t>
              </a:r>
              <a:endPara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ja-JP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OFF</a:t>
              </a:r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にしておくおくことも</a:t>
              </a:r>
              <a:endParaRPr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セキュリティ対策の</a:t>
              </a:r>
              <a:endPara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ひとつだね！</a:t>
              </a:r>
              <a:endPara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D58D7E98-6BDD-4036-9128-A694DA9B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0" y="4592133"/>
            <a:ext cx="2216253" cy="21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第 1 話 インターネットの情報は正しいの？"/>
  <p:tag name="GENSWF_ADVANCE_TIME" val="0.00"/>
  <p:tag name="ISPRING_SLIDE_INDENT_LEVEL" val="0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14665</TotalTime>
  <Words>516</Words>
  <Application>Microsoft Office PowerPoint</Application>
  <PresentationFormat>画面に合わせる (4:3)</PresentationFormat>
  <Paragraphs>62</Paragraphs>
  <Slides>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メイリオ</vt:lpstr>
      <vt:lpstr>游ゴシック</vt:lpstr>
      <vt:lpstr>Arial</vt:lpstr>
      <vt:lpstr>Calibri</vt:lpstr>
      <vt:lpstr>Calibri Light</vt:lpstr>
      <vt:lpstr>Office テーマ</vt:lpstr>
      <vt:lpstr>第 28 話 フリーWi-Fiに ひそむ罠</vt:lpstr>
      <vt:lpstr>28. フリーWi-Fiに ひそむ罠</vt:lpstr>
      <vt:lpstr>28. フリーWi-Fiに ひそむ罠</vt:lpstr>
      <vt:lpstr>28. フリーWi-Fiに ひそむ罠</vt:lpstr>
      <vt:lpstr>28. フリーWi-Fiに ひそむ罠</vt:lpstr>
      <vt:lpstr>28. フリーWi-Fiに ひそむ罠</vt:lpstr>
      <vt:lpstr>28. フリーWi-Fiに ひそむ罠</vt:lpstr>
    </vt:vector>
  </TitlesOfParts>
  <Company>MouseComputer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情報モラル教育 中高生向け</dc:title>
  <dc:creator>learning_dev01</dc:creator>
  <cp:lastModifiedBy>yukako226@gmail.com</cp:lastModifiedBy>
  <cp:revision>1052</cp:revision>
  <cp:lastPrinted>2022-01-06T02:44:25Z</cp:lastPrinted>
  <dcterms:created xsi:type="dcterms:W3CDTF">2016-01-27T02:00:48Z</dcterms:created>
  <dcterms:modified xsi:type="dcterms:W3CDTF">2022-03-15T02:38:47Z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