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25" r:id="rId2"/>
    <p:sldId id="296" r:id="rId3"/>
    <p:sldId id="297" r:id="rId4"/>
    <p:sldId id="298" r:id="rId5"/>
    <p:sldId id="299" r:id="rId6"/>
  </p:sldIdLst>
  <p:sldSz cx="9144000" cy="6858000" type="screen4x3"/>
  <p:notesSz cx="6742113" cy="987266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700"/>
    <a:srgbClr val="613403"/>
    <a:srgbClr val="483700"/>
    <a:srgbClr val="62983E"/>
    <a:srgbClr val="83BC5C"/>
    <a:srgbClr val="F8D827"/>
    <a:srgbClr val="99CCFF"/>
    <a:srgbClr val="BED090"/>
    <a:srgbClr val="B0D888"/>
    <a:srgbClr val="442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9055" autoAdjust="0"/>
  </p:normalViewPr>
  <p:slideViewPr>
    <p:cSldViewPr snapToGrid="0">
      <p:cViewPr>
        <p:scale>
          <a:sx n="75" d="100"/>
          <a:sy n="75" d="100"/>
        </p:scale>
        <p:origin x="18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45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58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78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68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2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66953"/>
            <a:ext cx="7313094" cy="3176471"/>
          </a:xfrm>
        </p:spPr>
        <p:txBody>
          <a:bodyPr anchor="ctr">
            <a:normAutofit/>
          </a:bodyPr>
          <a:lstStyle>
            <a:lvl1pPr algn="ctr">
              <a:lnSpc>
                <a:spcPts val="7600"/>
              </a:lnSpc>
              <a:spcAft>
                <a:spcPts val="0"/>
              </a:spcAft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92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92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392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1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インターネットの</a:t>
            </a:r>
            <a:br>
              <a:rPr lang="en-US" altLang="ja-JP" dirty="0"/>
            </a:br>
            <a:r>
              <a:rPr lang="ja-JP" altLang="en-US" dirty="0"/>
              <a:t>情報は正しいの？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D1389-D47F-6BD3-2977-6CF8B324E0DA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AD99E-5595-075E-4C4A-DC229FB7580D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AB0226-1A68-5B8D-7D87-D995579F4FD4}"/>
              </a:ext>
            </a:extLst>
          </p:cNvPr>
          <p:cNvSpPr txBox="1"/>
          <p:nvPr/>
        </p:nvSpPr>
        <p:spPr>
          <a:xfrm>
            <a:off x="1759911" y="5039261"/>
            <a:ext cx="15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　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CB0136-D93D-4DFD-9D6F-020BAEAAB072}"/>
              </a:ext>
            </a:extLst>
          </p:cNvPr>
          <p:cNvSpPr txBox="1"/>
          <p:nvPr/>
        </p:nvSpPr>
        <p:spPr>
          <a:xfrm>
            <a:off x="4805829" y="324433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08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D32FE2D-4BE7-B4F1-9A78-AFB09F367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1841414"/>
            <a:ext cx="4257675" cy="54292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鳴門くんは、大すきなマンガについて、しらべていました。</a:t>
            </a:r>
            <a:endParaRPr kumimoji="1" lang="ja-JP" altLang="en-US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555414" y="1262197"/>
            <a:ext cx="6155928" cy="3245507"/>
            <a:chOff x="3269147" y="1184766"/>
            <a:chExt cx="6155928" cy="3245507"/>
          </a:xfrm>
        </p:grpSpPr>
        <p:grpSp>
          <p:nvGrpSpPr>
            <p:cNvPr id="6" name="グループ化 5"/>
            <p:cNvGrpSpPr/>
            <p:nvPr/>
          </p:nvGrpSpPr>
          <p:grpSpPr>
            <a:xfrm rot="198535">
              <a:off x="3269147" y="1184766"/>
              <a:ext cx="6155928" cy="3245507"/>
              <a:chOff x="-5223648" y="1664841"/>
              <a:chExt cx="5424994" cy="2961661"/>
            </a:xfrm>
          </p:grpSpPr>
          <p:sp>
            <p:nvSpPr>
              <p:cNvPr id="35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  <a:effectLst>
                <a:softEdge rad="254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7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5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テキスト ボックス 35"/>
            <p:cNvSpPr txBox="1"/>
            <p:nvPr/>
          </p:nvSpPr>
          <p:spPr>
            <a:xfrm>
              <a:off x="4392210" y="2093243"/>
              <a:ext cx="380554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ええーっ！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このマンガの最終回って、</a:t>
              </a:r>
              <a:endParaRPr lang="en-US" altLang="ja-JP" sz="24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こんな話なんだ。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841403" y="4486887"/>
            <a:ext cx="3782138" cy="2018670"/>
            <a:chOff x="2606045" y="4567246"/>
            <a:chExt cx="3782138" cy="2018670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606045" y="4567246"/>
              <a:ext cx="3782138" cy="2018670"/>
              <a:chOff x="79062" y="2313012"/>
              <a:chExt cx="3782138" cy="2018670"/>
            </a:xfrm>
            <a:solidFill>
              <a:srgbClr val="FFFFFF"/>
            </a:solidFill>
          </p:grpSpPr>
          <p:sp>
            <p:nvSpPr>
              <p:cNvPr id="41" name="円/楕円 40"/>
              <p:cNvSpPr/>
              <p:nvPr/>
            </p:nvSpPr>
            <p:spPr>
              <a:xfrm>
                <a:off x="3518217" y="3875494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2" name="雲 31"/>
              <p:cNvSpPr/>
              <p:nvPr/>
            </p:nvSpPr>
            <p:spPr>
              <a:xfrm rot="197991">
                <a:off x="79062" y="2313012"/>
                <a:ext cx="3724887" cy="201867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742927" y="3831859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>
              <a:off x="2842422" y="5224257"/>
              <a:ext cx="33521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明日、友達にも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おしえてあげようっと。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2114" r="23122"/>
          <a:stretch/>
        </p:blipFill>
        <p:spPr>
          <a:xfrm>
            <a:off x="6420731" y="2771774"/>
            <a:ext cx="2771775" cy="4184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>
          <a:xfrm>
            <a:off x="6898957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E7EA3CB-6564-F487-7E58-52BCEAA60CE0}"/>
              </a:ext>
            </a:extLst>
          </p:cNvPr>
          <p:cNvGrpSpPr/>
          <p:nvPr/>
        </p:nvGrpSpPr>
        <p:grpSpPr>
          <a:xfrm>
            <a:off x="3186130" y="4954666"/>
            <a:ext cx="1567438" cy="276999"/>
            <a:chOff x="3186130" y="4954666"/>
            <a:chExt cx="1567438" cy="276999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BE29838-E983-F153-C0CE-B1374E0B7C02}"/>
                </a:ext>
              </a:extLst>
            </p:cNvPr>
            <p:cNvSpPr txBox="1"/>
            <p:nvPr/>
          </p:nvSpPr>
          <p:spPr>
            <a:xfrm>
              <a:off x="3186130" y="4954666"/>
              <a:ext cx="64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あした</a:t>
              </a:r>
              <a:endPara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B96B2E8-8059-2D4E-3FB6-FEDF812F010D}"/>
                </a:ext>
              </a:extLst>
            </p:cNvPr>
            <p:cNvSpPr txBox="1"/>
            <p:nvPr/>
          </p:nvSpPr>
          <p:spPr>
            <a:xfrm>
              <a:off x="4009883" y="4954666"/>
              <a:ext cx="74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ともだち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40DD01-A408-E601-1F43-D03DB64CBFED}"/>
              </a:ext>
            </a:extLst>
          </p:cNvPr>
          <p:cNvGrpSpPr/>
          <p:nvPr/>
        </p:nvGrpSpPr>
        <p:grpSpPr>
          <a:xfrm>
            <a:off x="5083910" y="2479706"/>
            <a:ext cx="1490316" cy="801220"/>
            <a:chOff x="5083910" y="2479706"/>
            <a:chExt cx="1490316" cy="80122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CD65698-0B4B-7017-FDD0-4CF140BDF445}"/>
                </a:ext>
              </a:extLst>
            </p:cNvPr>
            <p:cNvSpPr txBox="1"/>
            <p:nvPr/>
          </p:nvSpPr>
          <p:spPr>
            <a:xfrm>
              <a:off x="5479250" y="2479706"/>
              <a:ext cx="1094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さいしゅうかい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ACA7C13-796A-F42F-5C7B-B97EBFDDF204}"/>
                </a:ext>
              </a:extLst>
            </p:cNvPr>
            <p:cNvSpPr txBox="1"/>
            <p:nvPr/>
          </p:nvSpPr>
          <p:spPr>
            <a:xfrm>
              <a:off x="5083910" y="3003927"/>
              <a:ext cx="662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はなし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358C6E-8FC2-00C9-2FF3-25747906E5E9}"/>
              </a:ext>
            </a:extLst>
          </p:cNvPr>
          <p:cNvSpPr txBox="1"/>
          <p:nvPr/>
        </p:nvSpPr>
        <p:spPr>
          <a:xfrm>
            <a:off x="145644" y="859340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736853-2266-AE50-534E-E83610C22F1A}"/>
              </a:ext>
            </a:extLst>
          </p:cNvPr>
          <p:cNvSpPr txBox="1"/>
          <p:nvPr/>
        </p:nvSpPr>
        <p:spPr>
          <a:xfrm rot="21180000">
            <a:off x="739810" y="2725385"/>
            <a:ext cx="2347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最終回の</a:t>
            </a:r>
            <a:b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ネタバレ！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E17602-E4FF-36AC-B2EA-8AF8536366A1}"/>
              </a:ext>
            </a:extLst>
          </p:cNvPr>
          <p:cNvSpPr txBox="1"/>
          <p:nvPr/>
        </p:nvSpPr>
        <p:spPr>
          <a:xfrm rot="21180000">
            <a:off x="1247882" y="2560840"/>
            <a:ext cx="971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さいしゅうかい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11E130-FAC9-4636-3E77-7F9C72719D08}"/>
              </a:ext>
            </a:extLst>
          </p:cNvPr>
          <p:cNvSpPr txBox="1"/>
          <p:nvPr/>
        </p:nvSpPr>
        <p:spPr>
          <a:xfrm rot="21180000">
            <a:off x="1077576" y="4594473"/>
            <a:ext cx="2599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なんと、ライバルの</a:t>
            </a:r>
            <a:br>
              <a:rPr kumimoji="1"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かぼすちゃんと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結婚？！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A235C7-88C4-66D3-0A9B-DF1B621AD934}"/>
              </a:ext>
            </a:extLst>
          </p:cNvPr>
          <p:cNvSpPr txBox="1"/>
          <p:nvPr/>
        </p:nvSpPr>
        <p:spPr>
          <a:xfrm rot="21180000">
            <a:off x="1149625" y="5231599"/>
            <a:ext cx="68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けっこん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7CB4B5-10B9-3F7A-633D-CBD2B7D75E74}"/>
              </a:ext>
            </a:extLst>
          </p:cNvPr>
          <p:cNvSpPr txBox="1"/>
          <p:nvPr/>
        </p:nvSpPr>
        <p:spPr>
          <a:xfrm>
            <a:off x="2838665" y="4474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6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794984" y="1985754"/>
            <a:ext cx="5441831" cy="2427985"/>
            <a:chOff x="4949729" y="1901346"/>
            <a:chExt cx="5441831" cy="2427985"/>
          </a:xfrm>
        </p:grpSpPr>
        <p:grpSp>
          <p:nvGrpSpPr>
            <p:cNvPr id="12" name="グループ化 11"/>
            <p:cNvGrpSpPr/>
            <p:nvPr/>
          </p:nvGrpSpPr>
          <p:grpSpPr>
            <a:xfrm rot="634344">
              <a:off x="4949729" y="1901346"/>
              <a:ext cx="5441831" cy="2427985"/>
              <a:chOff x="-5233859" y="1921105"/>
              <a:chExt cx="5424994" cy="2704889"/>
            </a:xfrm>
          </p:grpSpPr>
          <p:sp>
            <p:nvSpPr>
              <p:cNvPr id="13" name="爆発 2 6"/>
              <p:cNvSpPr/>
              <p:nvPr/>
            </p:nvSpPr>
            <p:spPr>
              <a:xfrm rot="305964">
                <a:off x="-5233859" y="1921105"/>
                <a:ext cx="5424994" cy="2704889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97036" y="2016203"/>
                <a:ext cx="5347869" cy="2568394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テキスト ボックス 16"/>
            <p:cNvSpPr txBox="1"/>
            <p:nvPr/>
          </p:nvSpPr>
          <p:spPr>
            <a:xfrm rot="435809">
              <a:off x="5713317" y="2685940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え～、ホントかよ。</a:t>
              </a:r>
              <a:endPara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ウソじゃないの。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つぎの日、ホームページに書いてあったことを、友達に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話したところ、ウソをついていると言われ、ケンカになってしまいました。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67651" y="2445314"/>
            <a:ext cx="4118170" cy="2165888"/>
            <a:chOff x="567651" y="2445314"/>
            <a:chExt cx="4118170" cy="2165888"/>
          </a:xfrm>
        </p:grpSpPr>
        <p:sp>
          <p:nvSpPr>
            <p:cNvPr id="14" name="雲 31"/>
            <p:cNvSpPr/>
            <p:nvPr/>
          </p:nvSpPr>
          <p:spPr>
            <a:xfrm rot="21258141" flipH="1">
              <a:off x="567651" y="2445314"/>
              <a:ext cx="4118170" cy="21658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7824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872" y="39672"/>
                    <a:pt x="35257" y="47824"/>
                  </a:cubicBezTo>
                  <a:cubicBezTo>
                    <a:pt x="40747" y="38947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7824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4770" y="3053268"/>
              <a:ext cx="3834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だって、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ネットに書いてあったんだもん・・・</a:t>
              </a: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2193" r="24401"/>
          <a:stretch/>
        </p:blipFill>
        <p:spPr>
          <a:xfrm>
            <a:off x="1077144" y="3887110"/>
            <a:ext cx="2078495" cy="3244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90" y="3389989"/>
            <a:ext cx="3741684" cy="3741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DAC96B-8527-90C4-A44D-078AC9D3A576}"/>
              </a:ext>
            </a:extLst>
          </p:cNvPr>
          <p:cNvSpPr txBox="1"/>
          <p:nvPr/>
        </p:nvSpPr>
        <p:spPr>
          <a:xfrm>
            <a:off x="3214600" y="2850422"/>
            <a:ext cx="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D42986-70CC-E80E-A1D0-EF79FF0A58C4}"/>
              </a:ext>
            </a:extLst>
          </p:cNvPr>
          <p:cNvSpPr txBox="1"/>
          <p:nvPr/>
        </p:nvSpPr>
        <p:spPr>
          <a:xfrm>
            <a:off x="3943350" y="856110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330F61-6485-E848-481A-33E63D2770B9}"/>
              </a:ext>
            </a:extLst>
          </p:cNvPr>
          <p:cNvSpPr txBox="1"/>
          <p:nvPr/>
        </p:nvSpPr>
        <p:spPr>
          <a:xfrm>
            <a:off x="7423150" y="856110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ともだち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4321A3-3A7E-9678-8DD5-C146D3E9D4E8}"/>
              </a:ext>
            </a:extLst>
          </p:cNvPr>
          <p:cNvSpPr txBox="1"/>
          <p:nvPr/>
        </p:nvSpPr>
        <p:spPr>
          <a:xfrm>
            <a:off x="95251" y="1442438"/>
            <a:ext cx="4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はな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7F49F6-8445-EAD7-B898-A544A44F349B}"/>
              </a:ext>
            </a:extLst>
          </p:cNvPr>
          <p:cNvSpPr txBox="1"/>
          <p:nvPr/>
        </p:nvSpPr>
        <p:spPr>
          <a:xfrm>
            <a:off x="5384801" y="1419288"/>
            <a:ext cx="4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417FD-4052-141D-1479-A102473CC693}"/>
              </a:ext>
            </a:extLst>
          </p:cNvPr>
          <p:cNvSpPr txBox="1"/>
          <p:nvPr/>
        </p:nvSpPr>
        <p:spPr>
          <a:xfrm>
            <a:off x="2838665" y="4474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9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 インターネットの情報は正しいの？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86007" y="2364092"/>
            <a:ext cx="8571987" cy="3967648"/>
            <a:chOff x="286007" y="2364092"/>
            <a:chExt cx="8571987" cy="3967648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490914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349226" y="2889593"/>
              <a:ext cx="530465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インターネットには、いろいろな情報がのっています。</a:t>
              </a:r>
              <a:endPara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なかには、正しい情報だけではなく、ウソやでたらめ、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まちがった情報もあるかもしれません。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728" y="2364092"/>
              <a:ext cx="3111472" cy="3967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乗算記号 42"/>
          <p:cNvSpPr/>
          <p:nvPr/>
        </p:nvSpPr>
        <p:spPr>
          <a:xfrm rot="20932626">
            <a:off x="35104" y="2255814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86007" y="4477614"/>
            <a:ext cx="8893375" cy="2369306"/>
            <a:chOff x="286007" y="4477614"/>
            <a:chExt cx="8893375" cy="2369306"/>
          </a:xfrm>
        </p:grpSpPr>
        <p:sp>
          <p:nvSpPr>
            <p:cNvPr id="54" name="角丸四角形 53"/>
            <p:cNvSpPr/>
            <p:nvPr/>
          </p:nvSpPr>
          <p:spPr>
            <a:xfrm>
              <a:off x="286007" y="4599001"/>
              <a:ext cx="8571987" cy="2176443"/>
            </a:xfrm>
            <a:prstGeom prst="roundRect">
              <a:avLst>
                <a:gd name="adj" fmla="val 136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17922" y="4754039"/>
              <a:ext cx="514469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インターネットにのっている情報を、なんでも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すぐに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しんじるのは、とてもキケンです。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ほかのサイトや、インターネットいがいの情報、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たとえば本や新聞などでもしらべて、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家の人などにも相談してみましょう。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31" y="4517485"/>
              <a:ext cx="2227027" cy="22270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2" name="グループ化 61"/>
            <p:cNvGrpSpPr/>
            <p:nvPr/>
          </p:nvGrpSpPr>
          <p:grpSpPr>
            <a:xfrm rot="299488" flipH="1">
              <a:off x="6644695" y="4477614"/>
              <a:ext cx="2377608" cy="1473183"/>
              <a:chOff x="-170788" y="2148668"/>
              <a:chExt cx="3595448" cy="2596142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3082947" y="4416442"/>
                <a:ext cx="183844" cy="171239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5" name="雲 31"/>
              <p:cNvSpPr/>
              <p:nvPr/>
            </p:nvSpPr>
            <p:spPr>
              <a:xfrm rot="197991">
                <a:off x="-170788" y="2148668"/>
                <a:ext cx="3540817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3306387" y="4503249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 rot="462286">
              <a:off x="6675620" y="4914141"/>
              <a:ext cx="25037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のっていた話は、</a:t>
              </a:r>
            </a:p>
            <a:p>
              <a:pPr algn="ctr"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本当なのかな。</a:t>
              </a:r>
            </a:p>
          </p:txBody>
        </p:sp>
      </p:grpSp>
      <p:sp>
        <p:nvSpPr>
          <p:cNvPr id="37" name="ドーナツ 36"/>
          <p:cNvSpPr/>
          <p:nvPr/>
        </p:nvSpPr>
        <p:spPr>
          <a:xfrm>
            <a:off x="5864816" y="5306321"/>
            <a:ext cx="1502251" cy="1500109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BD92689-F4B1-747C-64CA-D4C670A43368}"/>
              </a:ext>
            </a:extLst>
          </p:cNvPr>
          <p:cNvGrpSpPr/>
          <p:nvPr/>
        </p:nvGrpSpPr>
        <p:grpSpPr>
          <a:xfrm>
            <a:off x="4277957" y="2741180"/>
            <a:ext cx="2755593" cy="1206018"/>
            <a:chOff x="4277957" y="2741180"/>
            <a:chExt cx="2755593" cy="120601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3D0E53D-3D08-E407-53DB-B5607E149067}"/>
                </a:ext>
              </a:extLst>
            </p:cNvPr>
            <p:cNvSpPr txBox="1"/>
            <p:nvPr/>
          </p:nvSpPr>
          <p:spPr>
            <a:xfrm>
              <a:off x="6213614" y="2741180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ADB72B9-4EBC-602E-F6C8-1E47B79480E4}"/>
                </a:ext>
              </a:extLst>
            </p:cNvPr>
            <p:cNvSpPr txBox="1"/>
            <p:nvPr/>
          </p:nvSpPr>
          <p:spPr>
            <a:xfrm>
              <a:off x="4966767" y="3201194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6EB9DB5-1CE1-55F2-E5F5-7FD0FCDF0AB0}"/>
                </a:ext>
              </a:extLst>
            </p:cNvPr>
            <p:cNvSpPr txBox="1"/>
            <p:nvPr/>
          </p:nvSpPr>
          <p:spPr>
            <a:xfrm>
              <a:off x="4277957" y="3670199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3DDA416-00AB-A4F9-7D0A-E9AEB6F13052}"/>
              </a:ext>
            </a:extLst>
          </p:cNvPr>
          <p:cNvGrpSpPr/>
          <p:nvPr/>
        </p:nvGrpSpPr>
        <p:grpSpPr>
          <a:xfrm>
            <a:off x="672641" y="501844"/>
            <a:ext cx="7625858" cy="2143125"/>
            <a:chOff x="672641" y="501844"/>
            <a:chExt cx="7625858" cy="2143125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672641" y="501844"/>
              <a:ext cx="7625858" cy="2143125"/>
              <a:chOff x="672641" y="539944"/>
              <a:chExt cx="7625858" cy="2143125"/>
            </a:xfrm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5399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49" name="グループ化 48"/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51" name="角丸四角形 28"/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539665F-2B62-65A8-1C6B-9593EEC77F53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833CAE9-9F7E-DD91-0303-AF91C94318FB}"/>
              </a:ext>
            </a:extLst>
          </p:cNvPr>
          <p:cNvGrpSpPr/>
          <p:nvPr/>
        </p:nvGrpSpPr>
        <p:grpSpPr>
          <a:xfrm>
            <a:off x="408875" y="4622968"/>
            <a:ext cx="8241107" cy="1898161"/>
            <a:chOff x="408875" y="4622968"/>
            <a:chExt cx="8241107" cy="189816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FF1C24C-52F3-0BD8-2CBB-3D21208F897E}"/>
                </a:ext>
              </a:extLst>
            </p:cNvPr>
            <p:cNvSpPr txBox="1"/>
            <p:nvPr/>
          </p:nvSpPr>
          <p:spPr>
            <a:xfrm rot="499215">
              <a:off x="8065254" y="4783145"/>
              <a:ext cx="584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はなし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30DCC63-4E51-BBE7-AAC2-C596F537E530}"/>
                </a:ext>
              </a:extLst>
            </p:cNvPr>
            <p:cNvSpPr txBox="1"/>
            <p:nvPr/>
          </p:nvSpPr>
          <p:spPr>
            <a:xfrm rot="499215">
              <a:off x="7061585" y="5098960"/>
              <a:ext cx="680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ほんとう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DA5CE7E-0EDD-6A53-9CB1-0F91F824D5C4}"/>
                </a:ext>
              </a:extLst>
            </p:cNvPr>
            <p:cNvSpPr txBox="1"/>
            <p:nvPr/>
          </p:nvSpPr>
          <p:spPr>
            <a:xfrm>
              <a:off x="2848042" y="4622968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1BA55E0-9E80-FDD2-6AE4-89307F414810}"/>
                </a:ext>
              </a:extLst>
            </p:cNvPr>
            <p:cNvSpPr txBox="1"/>
            <p:nvPr/>
          </p:nvSpPr>
          <p:spPr>
            <a:xfrm>
              <a:off x="4069565" y="5362169"/>
              <a:ext cx="81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じょうほう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5B97BA6-1594-8EC6-3DF4-3372A3B0E093}"/>
                </a:ext>
              </a:extLst>
            </p:cNvPr>
            <p:cNvSpPr txBox="1"/>
            <p:nvPr/>
          </p:nvSpPr>
          <p:spPr>
            <a:xfrm>
              <a:off x="1643865" y="5795602"/>
              <a:ext cx="75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しんぶん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FD7A901-5B0E-E072-96AF-3B7E2B378037}"/>
                </a:ext>
              </a:extLst>
            </p:cNvPr>
            <p:cNvSpPr txBox="1"/>
            <p:nvPr/>
          </p:nvSpPr>
          <p:spPr>
            <a:xfrm>
              <a:off x="1885165" y="6244130"/>
              <a:ext cx="75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そうだん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FF77A43-29D1-04C8-F5A4-8B13A9418BBF}"/>
                </a:ext>
              </a:extLst>
            </p:cNvPr>
            <p:cNvSpPr txBox="1"/>
            <p:nvPr/>
          </p:nvSpPr>
          <p:spPr>
            <a:xfrm>
              <a:off x="408875" y="6244130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いえ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1A8A67-9BC5-D4F9-2218-D0AFDA8467D2}"/>
              </a:ext>
            </a:extLst>
          </p:cNvPr>
          <p:cNvSpPr txBox="1"/>
          <p:nvPr/>
        </p:nvSpPr>
        <p:spPr>
          <a:xfrm>
            <a:off x="2838665" y="4474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9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444624" y="533400"/>
            <a:ext cx="7566026" cy="336173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-289433" y="3991848"/>
            <a:ext cx="4572000" cy="2240620"/>
            <a:chOff x="-289433" y="3991848"/>
            <a:chExt cx="4572000" cy="2240620"/>
          </a:xfrm>
        </p:grpSpPr>
        <p:sp>
          <p:nvSpPr>
            <p:cNvPr id="12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098764">
              <a:off x="-289433" y="4568066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情報が正しいか</a:t>
              </a: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確認しよう！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 </a:t>
            </a:r>
            <a:r>
              <a:rPr lang="ja-JP" altLang="en-US" dirty="0"/>
              <a:t>インターネットの情報は正しいの？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91" y="1654722"/>
            <a:ext cx="5340233" cy="5340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2132190" y="1143104"/>
            <a:ext cx="68438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わざとでなくても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､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ウソやまちがった情報を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広めてしまったら多くの人にいやな思いを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させたり、こまらせたりすることがあります。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インターネットの情報は、上手に、かしこく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使いましょう。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EF7637-05CC-9083-21F4-F5735C8A4E62}"/>
              </a:ext>
            </a:extLst>
          </p:cNvPr>
          <p:cNvSpPr txBox="1"/>
          <p:nvPr/>
        </p:nvSpPr>
        <p:spPr>
          <a:xfrm>
            <a:off x="7136959" y="959595"/>
            <a:ext cx="8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F49D17-DC6E-EF8B-2AD7-DD7E3EBB7273}"/>
              </a:ext>
            </a:extLst>
          </p:cNvPr>
          <p:cNvSpPr txBox="1"/>
          <p:nvPr/>
        </p:nvSpPr>
        <p:spPr>
          <a:xfrm>
            <a:off x="4577953" y="1492801"/>
            <a:ext cx="47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5EFE49-6440-C31D-4C61-9F2373C19789}"/>
              </a:ext>
            </a:extLst>
          </p:cNvPr>
          <p:cNvSpPr txBox="1"/>
          <p:nvPr/>
        </p:nvSpPr>
        <p:spPr>
          <a:xfrm>
            <a:off x="4572000" y="2369054"/>
            <a:ext cx="8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45569C-9B25-82B7-F8A0-177ADAA2D489}"/>
              </a:ext>
            </a:extLst>
          </p:cNvPr>
          <p:cNvSpPr txBox="1"/>
          <p:nvPr/>
        </p:nvSpPr>
        <p:spPr>
          <a:xfrm>
            <a:off x="5868007" y="2369054"/>
            <a:ext cx="66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ACED83-0B4F-36CB-6700-DF8946A38E79}"/>
              </a:ext>
            </a:extLst>
          </p:cNvPr>
          <p:cNvSpPr txBox="1"/>
          <p:nvPr/>
        </p:nvSpPr>
        <p:spPr>
          <a:xfrm>
            <a:off x="2161023" y="2890385"/>
            <a:ext cx="462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つか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3287A8-7870-15C6-9035-E0C40F004DBC}"/>
              </a:ext>
            </a:extLst>
          </p:cNvPr>
          <p:cNvGrpSpPr/>
          <p:nvPr/>
        </p:nvGrpSpPr>
        <p:grpSpPr>
          <a:xfrm>
            <a:off x="325122" y="4523067"/>
            <a:ext cx="1472888" cy="886050"/>
            <a:chOff x="336697" y="4534642"/>
            <a:chExt cx="1472888" cy="88605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F476E92-FC86-02D6-D5FE-6998399BE868}"/>
                </a:ext>
              </a:extLst>
            </p:cNvPr>
            <p:cNvSpPr txBox="1"/>
            <p:nvPr/>
          </p:nvSpPr>
          <p:spPr>
            <a:xfrm rot="21060000">
              <a:off x="336697" y="4534642"/>
              <a:ext cx="1104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じょう　ほう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CB3949A-BA27-9A62-541A-9043B93059DF}"/>
                </a:ext>
              </a:extLst>
            </p:cNvPr>
            <p:cNvSpPr txBox="1"/>
            <p:nvPr/>
          </p:nvSpPr>
          <p:spPr>
            <a:xfrm rot="21060000">
              <a:off x="564907" y="5143693"/>
              <a:ext cx="1244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かく　にん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B902DF-4DD5-A1AB-2BF6-CF9F0D895CC6}"/>
              </a:ext>
            </a:extLst>
          </p:cNvPr>
          <p:cNvSpPr txBox="1"/>
          <p:nvPr/>
        </p:nvSpPr>
        <p:spPr>
          <a:xfrm>
            <a:off x="2838665" y="4474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1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/object&gt;&lt;object type=&quot;8&quot; unique_id=&quot;215459&quot;&gt;&lt;/object&gt;&lt;/object&gt;&lt;/database&gt;"/>
  <p:tag name="ARTICULATE_SLIDE_COUNT" val="46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SCORM_PASSING_SCORE" val="100.000000"/>
  <p:tag name="ARTICULATE_PROJECT_OPEN" val="0"/>
  <p:tag name="SECTOMILLISECCONVERTED" val="1"/>
  <p:tag name="ISPRING_RESOURCE_PATHS_HASH_PRESENTER" val="e31dbc6a9c535b5e48547a39e13b89222d51ed"/>
  <p:tag name="ISPRING-SUITE_ISPRING_CURRENT_PLAYER_ID" val="universal"/>
  <p:tag name="ISPRING_PRESENTATION_COURSE_TITLE" val="情報モラル教育"/>
  <p:tag name="ISPRING_RESOURCE_FOLDER" val="C:\Users\s-shirochika\Documents\01_job\202210_徳島\05_iSpring\1.インターネットの情報は正しいの？（第1話【小】）\"/>
  <p:tag name="ISPRING_PRESENTATION_PATH" val="C:\Users\s-shirochika\Documents\01_job\202210_徳島\05_iSpring\1.インターネットの情報は正しいの？（第1話【小】）.pptx"/>
  <p:tag name="ISPRING_PROJECT_VERSION" val="9.3"/>
  <p:tag name="ISPRING_SCREEN_RECS_UPDATED" val="C:\Users\s-shirochika\Documents\01_job\202210_徳島\05_iSpring\1.インターネットの情報は正しいの？（第1話【小】）\"/>
  <p:tag name="ISPRING_UUID" val="{8A4A7930-2708-4F3F-91D0-0E247F8BE679}"/>
  <p:tag name="ISPRING_LMS_API_VERSION" val="SCORM 2004 (4th edition)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FIRST_PUBLISH" val="1"/>
  <p:tag name="ISPRING_ULTRA_SCORM_COURCE_TITLE" val="情報モラル教育　小学校低学年　第1話"/>
  <p:tag name="ISPRING_PRESENTATION_TITLE" val="情報モラル教育　小学校低学年　第1話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SLIDE_INDENT_LEVEL" val="0"/>
  <p:tag name="ISPRING_CUSTOM_TIMING_USED" val="0"/>
  <p:tag name="GENSWF_SLIDE_UID" val="{97C12DDF-8224-4B3A-9F4F-E41E505CEAB0}:325"/>
  <p:tag name="GENSWF_ADVANCE_TIME" val="1.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ARTICULATE_SLIDE_THUMBNAIL_REFRESH" val="1"/>
  <p:tag name="GENSWF_SLIDE_UID" val="{68119F42-AEAE-4849-9F03-8DF56EB18576}:296"/>
  <p:tag name="GENSWF_ADVANCE_TIME" val="0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ARTICULATE_SLIDE_THUMBNAIL_REFRESH" val="1"/>
  <p:tag name="GENSWF_SLIDE_UID" val="{08A06932-7756-401F-A56E-814B787EF684}:297"/>
  <p:tag name="GENSWF_ADVANCE_TIME" val="0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ARTICULATE_SLIDE_THUMBNAIL_REFRESH" val="1"/>
  <p:tag name="GENSWF_SLIDE_UID" val="{4B789C02-0FDC-4526-9D45-355DEEA13AFB}:298"/>
  <p:tag name="GENSWF_ADVANCE_TIME" val="0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INDENT_LEVEL" val="1"/>
  <p:tag name="ARTICULATE_SLIDE_THUMBNAIL_REFRESH" val="1"/>
  <p:tag name="GENSWF_SLIDE_UID" val="{1A5802CE-6EBD-4B7C-A627-654DE562D35B}:299"/>
  <p:tag name="GENSWF_ADVANCE_TIME" val="0.00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13352</TotalTime>
  <Words>359</Words>
  <Application>Microsoft Office PowerPoint</Application>
  <PresentationFormat>画面に合わせる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だい1話 インターネットの 情報は正しいの？</vt:lpstr>
      <vt:lpstr>1. インターネットの情報は正しいの？</vt:lpstr>
      <vt:lpstr>1. インターネットの情報は正しいの？</vt:lpstr>
      <vt:lpstr>1. インターネットの情報は正しいの？</vt:lpstr>
      <vt:lpstr>1. インターネットの情報は正しいの？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第1話</dc:title>
  <cp:lastModifiedBy>城近 小夜子</cp:lastModifiedBy>
  <cp:revision>477</cp:revision>
  <cp:lastPrinted>2016-03-08T03:51:44Z</cp:lastPrinted>
  <dcterms:created xsi:type="dcterms:W3CDTF">2016-01-27T02:00:48Z</dcterms:created>
  <dcterms:modified xsi:type="dcterms:W3CDTF">2022-11-04T01:31:02Z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