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325" r:id="rId2"/>
    <p:sldId id="296" r:id="rId3"/>
    <p:sldId id="297" r:id="rId4"/>
    <p:sldId id="298" r:id="rId5"/>
    <p:sldId id="299" r:id="rId6"/>
  </p:sldIdLst>
  <p:sldSz cx="9144000" cy="6858000" type="screen4x3"/>
  <p:notesSz cx="6742113" cy="987266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4700"/>
    <a:srgbClr val="613403"/>
    <a:srgbClr val="483700"/>
    <a:srgbClr val="62983E"/>
    <a:srgbClr val="83BC5C"/>
    <a:srgbClr val="F8D827"/>
    <a:srgbClr val="99CCFF"/>
    <a:srgbClr val="BED090"/>
    <a:srgbClr val="B0D888"/>
    <a:srgbClr val="442C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89055" autoAdjust="0"/>
  </p:normalViewPr>
  <p:slideViewPr>
    <p:cSldViewPr snapToGrid="0">
      <p:cViewPr>
        <p:scale>
          <a:sx n="75" d="100"/>
          <a:sy n="75" d="100"/>
        </p:scale>
        <p:origin x="1886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9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9525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1453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2580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6785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7686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325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66953"/>
            <a:ext cx="7313094" cy="3176471"/>
          </a:xfrm>
        </p:spPr>
        <p:txBody>
          <a:bodyPr anchor="ctr">
            <a:normAutofit/>
          </a:bodyPr>
          <a:lstStyle>
            <a:lvl1pPr algn="ctr">
              <a:lnSpc>
                <a:spcPts val="7600"/>
              </a:lnSpc>
              <a:spcAft>
                <a:spcPts val="0"/>
              </a:spcAft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392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392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3928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ja-JP" altLang="en-US" sz="4000" dirty="0"/>
              <a:t>だい</a:t>
            </a:r>
            <a:r>
              <a:rPr lang="en-US" altLang="ja-JP" sz="4000" dirty="0"/>
              <a:t>1</a:t>
            </a:r>
            <a:r>
              <a:rPr lang="ja-JP" altLang="en-US" sz="4000" dirty="0"/>
              <a:t>話</a:t>
            </a:r>
            <a:br>
              <a:rPr lang="en-US" altLang="ja-JP" dirty="0"/>
            </a:br>
            <a:r>
              <a:rPr lang="ja-JP" altLang="en-US" dirty="0"/>
              <a:t>インターネットの</a:t>
            </a:r>
            <a:br>
              <a:rPr lang="en-US" altLang="ja-JP" dirty="0"/>
            </a:br>
            <a:r>
              <a:rPr lang="ja-JP" altLang="en-US" dirty="0"/>
              <a:t>情報は正しいの？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E8D1389-D47F-6BD3-2977-6CF8B324E0DA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CAD99E-5595-075E-4C4A-DC229FB7580D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AB0226-1A68-5B8D-7D87-D995579F4FD4}"/>
              </a:ext>
            </a:extLst>
          </p:cNvPr>
          <p:cNvSpPr txBox="1"/>
          <p:nvPr/>
        </p:nvSpPr>
        <p:spPr>
          <a:xfrm>
            <a:off x="1759911" y="5039261"/>
            <a:ext cx="1505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　ほう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FCB0136-D93D-4DFD-9D6F-020BAEAAB072}"/>
              </a:ext>
            </a:extLst>
          </p:cNvPr>
          <p:cNvSpPr txBox="1"/>
          <p:nvPr/>
        </p:nvSpPr>
        <p:spPr>
          <a:xfrm>
            <a:off x="4805829" y="3244334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4086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FD32FE2D-4BE7-B4F1-9A78-AFB09F3671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02" y="1841414"/>
            <a:ext cx="4257675" cy="542925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1.</a:t>
            </a:r>
            <a:r>
              <a:rPr lang="ja-JP" altLang="en-US" dirty="0"/>
              <a:t> インターネットの情報は正しいの？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1048261"/>
            <a:ext cx="90756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鳴門くんは、大すきなマンガについて、しらべていました。</a:t>
            </a:r>
            <a:endParaRPr kumimoji="1" lang="ja-JP" altLang="en-US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2555414" y="1262197"/>
            <a:ext cx="6155928" cy="3245507"/>
            <a:chOff x="3269147" y="1184766"/>
            <a:chExt cx="6155928" cy="3245507"/>
          </a:xfrm>
        </p:grpSpPr>
        <p:grpSp>
          <p:nvGrpSpPr>
            <p:cNvPr id="6" name="グループ化 5"/>
            <p:cNvGrpSpPr/>
            <p:nvPr/>
          </p:nvGrpSpPr>
          <p:grpSpPr>
            <a:xfrm rot="198535">
              <a:off x="3269147" y="1184766"/>
              <a:ext cx="6155928" cy="3245507"/>
              <a:chOff x="-5223648" y="1664841"/>
              <a:chExt cx="5424994" cy="2961661"/>
            </a:xfrm>
          </p:grpSpPr>
          <p:sp>
            <p:nvSpPr>
              <p:cNvPr id="35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  <a:round/>
              </a:ln>
              <a:effectLst>
                <a:softEdge rad="254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37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5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6" name="テキスト ボックス 35"/>
            <p:cNvSpPr txBox="1"/>
            <p:nvPr/>
          </p:nvSpPr>
          <p:spPr>
            <a:xfrm>
              <a:off x="4392210" y="2093243"/>
              <a:ext cx="3805542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ええーっ！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4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このマンガの最終回って、</a:t>
              </a:r>
              <a:endParaRPr lang="en-US" altLang="ja-JP" sz="2400" b="1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>
                <a:spcAft>
                  <a:spcPts val="1200"/>
                </a:spcAft>
              </a:pPr>
              <a:r>
                <a:rPr lang="ja-JP" altLang="en-US" sz="24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こんな話なんだ。</a:t>
              </a:r>
            </a:p>
          </p:txBody>
        </p:sp>
      </p:grpSp>
      <p:grpSp>
        <p:nvGrpSpPr>
          <p:cNvPr id="13" name="グループ化 12"/>
          <p:cNvGrpSpPr/>
          <p:nvPr/>
        </p:nvGrpSpPr>
        <p:grpSpPr>
          <a:xfrm>
            <a:off x="2841403" y="4486887"/>
            <a:ext cx="3782138" cy="2018670"/>
            <a:chOff x="2606045" y="4567246"/>
            <a:chExt cx="3782138" cy="2018670"/>
          </a:xfrm>
        </p:grpSpPr>
        <p:grpSp>
          <p:nvGrpSpPr>
            <p:cNvPr id="40" name="グループ化 39"/>
            <p:cNvGrpSpPr/>
            <p:nvPr/>
          </p:nvGrpSpPr>
          <p:grpSpPr>
            <a:xfrm>
              <a:off x="2606045" y="4567246"/>
              <a:ext cx="3782138" cy="2018670"/>
              <a:chOff x="79062" y="2313012"/>
              <a:chExt cx="3782138" cy="2018670"/>
            </a:xfrm>
            <a:solidFill>
              <a:srgbClr val="FFFFFF"/>
            </a:solidFill>
          </p:grpSpPr>
          <p:sp>
            <p:nvSpPr>
              <p:cNvPr id="41" name="円/楕円 40"/>
              <p:cNvSpPr/>
              <p:nvPr/>
            </p:nvSpPr>
            <p:spPr>
              <a:xfrm>
                <a:off x="3518217" y="3875494"/>
                <a:ext cx="183844" cy="171240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42" name="雲 31"/>
              <p:cNvSpPr/>
              <p:nvPr/>
            </p:nvSpPr>
            <p:spPr>
              <a:xfrm rot="197991">
                <a:off x="79062" y="2313012"/>
                <a:ext cx="3724887" cy="2018670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glow rad="63500">
                  <a:schemeClr val="accent2">
                    <a:satMod val="175000"/>
                    <a:alpha val="40000"/>
                  </a:schemeClr>
                </a:glow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43" name="円/楕円 42"/>
              <p:cNvSpPr/>
              <p:nvPr/>
            </p:nvSpPr>
            <p:spPr>
              <a:xfrm>
                <a:off x="3742927" y="3831859"/>
                <a:ext cx="118273" cy="110164"/>
              </a:xfrm>
              <a:prstGeom prst="ellipse">
                <a:avLst/>
              </a:prstGeom>
              <a:solidFill>
                <a:schemeClr val="bg1"/>
              </a:solidFill>
              <a:ln w="57150" cap="rnd">
                <a:solidFill>
                  <a:schemeClr val="accent2"/>
                </a:solidFill>
                <a:bevel/>
              </a:ln>
              <a:effectLst>
                <a:softEdge rad="3175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65" name="テキスト ボックス 64"/>
            <p:cNvSpPr txBox="1"/>
            <p:nvPr/>
          </p:nvSpPr>
          <p:spPr>
            <a:xfrm>
              <a:off x="2842422" y="5224257"/>
              <a:ext cx="33521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明日、友達にも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おしえてあげようっと。</a:t>
              </a:r>
              <a:endParaRPr kumimoji="1" lang="ja-JP" altLang="en-US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33" name="図 3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2" t="12114" r="23122"/>
          <a:stretch/>
        </p:blipFill>
        <p:spPr>
          <a:xfrm>
            <a:off x="6420731" y="2771774"/>
            <a:ext cx="2771775" cy="4184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" name="テキスト ボックス 46"/>
          <p:cNvSpPr txBox="1"/>
          <p:nvPr/>
        </p:nvSpPr>
        <p:spPr>
          <a:xfrm>
            <a:off x="6898957" y="6387555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E7EA3CB-6564-F487-7E58-52BCEAA60CE0}"/>
              </a:ext>
            </a:extLst>
          </p:cNvPr>
          <p:cNvGrpSpPr/>
          <p:nvPr/>
        </p:nvGrpSpPr>
        <p:grpSpPr>
          <a:xfrm>
            <a:off x="3186130" y="4954666"/>
            <a:ext cx="1567438" cy="276999"/>
            <a:chOff x="3186130" y="4954666"/>
            <a:chExt cx="1567438" cy="276999"/>
          </a:xfrm>
        </p:grpSpPr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6BE29838-E983-F153-C0CE-B1374E0B7C02}"/>
                </a:ext>
              </a:extLst>
            </p:cNvPr>
            <p:cNvSpPr txBox="1"/>
            <p:nvPr/>
          </p:nvSpPr>
          <p:spPr>
            <a:xfrm>
              <a:off x="3186130" y="4954666"/>
              <a:ext cx="6432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あした</a:t>
              </a:r>
              <a:endPara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8B96B2E8-8059-2D4E-3FB6-FEDF812F010D}"/>
                </a:ext>
              </a:extLst>
            </p:cNvPr>
            <p:cNvSpPr txBox="1"/>
            <p:nvPr/>
          </p:nvSpPr>
          <p:spPr>
            <a:xfrm>
              <a:off x="4009883" y="4954666"/>
              <a:ext cx="7436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ともだち</a:t>
              </a:r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2140DD01-A408-E601-1F43-D03DB64CBFED}"/>
              </a:ext>
            </a:extLst>
          </p:cNvPr>
          <p:cNvGrpSpPr/>
          <p:nvPr/>
        </p:nvGrpSpPr>
        <p:grpSpPr>
          <a:xfrm>
            <a:off x="5083910" y="2479706"/>
            <a:ext cx="1490316" cy="801220"/>
            <a:chOff x="5083910" y="2479706"/>
            <a:chExt cx="1490316" cy="801220"/>
          </a:xfrm>
        </p:grpSpPr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3CD65698-0B4B-7017-FDD0-4CF140BDF445}"/>
                </a:ext>
              </a:extLst>
            </p:cNvPr>
            <p:cNvSpPr txBox="1"/>
            <p:nvPr/>
          </p:nvSpPr>
          <p:spPr>
            <a:xfrm>
              <a:off x="5479250" y="2479706"/>
              <a:ext cx="10949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さいしゅうかい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ACA7C13-796A-F42F-5C7B-B97EBFDDF204}"/>
                </a:ext>
              </a:extLst>
            </p:cNvPr>
            <p:cNvSpPr txBox="1"/>
            <p:nvPr/>
          </p:nvSpPr>
          <p:spPr>
            <a:xfrm>
              <a:off x="5083910" y="3003927"/>
              <a:ext cx="6622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はなし</a:t>
              </a:r>
            </a:p>
          </p:txBody>
        </p: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9358C6E-8FC2-00C9-2FF3-25747906E5E9}"/>
              </a:ext>
            </a:extLst>
          </p:cNvPr>
          <p:cNvSpPr txBox="1"/>
          <p:nvPr/>
        </p:nvSpPr>
        <p:spPr>
          <a:xfrm>
            <a:off x="145644" y="859340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C736853-2266-AE50-534E-E83610C22F1A}"/>
              </a:ext>
            </a:extLst>
          </p:cNvPr>
          <p:cNvSpPr txBox="1"/>
          <p:nvPr/>
        </p:nvSpPr>
        <p:spPr>
          <a:xfrm rot="21180000">
            <a:off x="739810" y="2725385"/>
            <a:ext cx="23476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最終回の</a:t>
            </a:r>
            <a:br>
              <a:rPr kumimoji="1" lang="en-US" altLang="ja-JP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kumimoji="1" lang="ja-JP" altLang="en-US" sz="20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ネタバレ！</a:t>
            </a:r>
            <a:endParaRPr kumimoji="1" lang="ja-JP" altLang="en-US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FE17602-E4FF-36AC-B2EA-8AF8536366A1}"/>
              </a:ext>
            </a:extLst>
          </p:cNvPr>
          <p:cNvSpPr txBox="1"/>
          <p:nvPr/>
        </p:nvSpPr>
        <p:spPr>
          <a:xfrm rot="21180000">
            <a:off x="1247882" y="2560840"/>
            <a:ext cx="9716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さいしゅうかい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411E130-FAC9-4636-3E77-7F9C72719D08}"/>
              </a:ext>
            </a:extLst>
          </p:cNvPr>
          <p:cNvSpPr txBox="1"/>
          <p:nvPr/>
        </p:nvSpPr>
        <p:spPr>
          <a:xfrm rot="21180000">
            <a:off x="1077576" y="4594473"/>
            <a:ext cx="25990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kumimoji="1"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なんと、ライバルの</a:t>
            </a:r>
            <a:br>
              <a:rPr kumimoji="1"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かぼすちゃんと</a:t>
            </a:r>
            <a:endParaRPr lang="en-US" altLang="ja-JP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kumimoji="1" lang="ja-JP" alt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結婚？！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EA235C7-88C4-66D3-0A9B-DF1B621AD934}"/>
              </a:ext>
            </a:extLst>
          </p:cNvPr>
          <p:cNvSpPr txBox="1"/>
          <p:nvPr/>
        </p:nvSpPr>
        <p:spPr>
          <a:xfrm rot="21180000">
            <a:off x="1149625" y="5231599"/>
            <a:ext cx="686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けっこん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B7CB4B5-10B9-3F7A-633D-CBD2B7D75E74}"/>
              </a:ext>
            </a:extLst>
          </p:cNvPr>
          <p:cNvSpPr txBox="1"/>
          <p:nvPr/>
        </p:nvSpPr>
        <p:spPr>
          <a:xfrm>
            <a:off x="2838665" y="4474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269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/>
          <p:nvPr/>
        </p:nvGrpSpPr>
        <p:grpSpPr>
          <a:xfrm>
            <a:off x="4794984" y="1985754"/>
            <a:ext cx="5441831" cy="2427985"/>
            <a:chOff x="4949729" y="1901346"/>
            <a:chExt cx="5441831" cy="2427985"/>
          </a:xfrm>
        </p:grpSpPr>
        <p:grpSp>
          <p:nvGrpSpPr>
            <p:cNvPr id="12" name="グループ化 11"/>
            <p:cNvGrpSpPr/>
            <p:nvPr/>
          </p:nvGrpSpPr>
          <p:grpSpPr>
            <a:xfrm rot="634344">
              <a:off x="4949729" y="1901346"/>
              <a:ext cx="5441831" cy="2427985"/>
              <a:chOff x="-5233859" y="1921105"/>
              <a:chExt cx="5424994" cy="2704889"/>
            </a:xfrm>
          </p:grpSpPr>
          <p:sp>
            <p:nvSpPr>
              <p:cNvPr id="13" name="爆発 2 6"/>
              <p:cNvSpPr/>
              <p:nvPr/>
            </p:nvSpPr>
            <p:spPr>
              <a:xfrm rot="305964">
                <a:off x="-5233859" y="1921105"/>
                <a:ext cx="5424994" cy="2704889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dirty="0">
                  <a:solidFill>
                    <a:schemeClr val="dk1"/>
                  </a:solidFill>
                </a:endParaRPr>
              </a:p>
            </p:txBody>
          </p:sp>
          <p:pic>
            <p:nvPicPr>
              <p:cNvPr id="16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97036" y="2016203"/>
                <a:ext cx="5347869" cy="2568394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7" name="テキスト ボックス 16"/>
            <p:cNvSpPr txBox="1"/>
            <p:nvPr/>
          </p:nvSpPr>
          <p:spPr>
            <a:xfrm rot="435809">
              <a:off x="5713317" y="2685940"/>
              <a:ext cx="3805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え～、ホントかよ。</a:t>
              </a:r>
              <a:endParaRPr lang="en-US" altLang="ja-JP" sz="2400" dirty="0">
                <a:solidFill>
                  <a:schemeClr val="accent6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ウソじゃないの。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1.</a:t>
            </a:r>
            <a:r>
              <a:rPr lang="ja-JP" altLang="en-US" dirty="0"/>
              <a:t> インターネットの情報は正しいの？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1048261"/>
            <a:ext cx="884342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つぎの日、ホームページに書いてあったことを、友達に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話したところ、ウソをついていると言われ、ケンカになってしまいました。</a:t>
            </a:r>
          </a:p>
        </p:txBody>
      </p:sp>
      <p:grpSp>
        <p:nvGrpSpPr>
          <p:cNvPr id="8" name="グループ化 7"/>
          <p:cNvGrpSpPr/>
          <p:nvPr/>
        </p:nvGrpSpPr>
        <p:grpSpPr>
          <a:xfrm>
            <a:off x="567651" y="2445314"/>
            <a:ext cx="4118170" cy="2165888"/>
            <a:chOff x="567651" y="2445314"/>
            <a:chExt cx="4118170" cy="2165888"/>
          </a:xfrm>
        </p:grpSpPr>
        <p:sp>
          <p:nvSpPr>
            <p:cNvPr id="14" name="雲 31"/>
            <p:cNvSpPr/>
            <p:nvPr/>
          </p:nvSpPr>
          <p:spPr>
            <a:xfrm rot="21258141" flipH="1">
              <a:off x="567651" y="2445314"/>
              <a:ext cx="4118170" cy="216588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7824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3872" y="39672"/>
                    <a:pt x="35257" y="47824"/>
                  </a:cubicBezTo>
                  <a:cubicBezTo>
                    <a:pt x="40747" y="38947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367" h="47824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7" name="テキスト ボックス 36"/>
            <p:cNvSpPr txBox="1"/>
            <p:nvPr/>
          </p:nvSpPr>
          <p:spPr>
            <a:xfrm>
              <a:off x="784770" y="3053268"/>
              <a:ext cx="38348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だって、</a:t>
              </a: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ネットに書いてあったんだもん・・・</a:t>
              </a:r>
            </a:p>
          </p:txBody>
        </p:sp>
      </p:grp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9" t="12193" r="24401"/>
          <a:stretch/>
        </p:blipFill>
        <p:spPr>
          <a:xfrm>
            <a:off x="1077144" y="3887110"/>
            <a:ext cx="2078495" cy="32445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790" y="3389989"/>
            <a:ext cx="3741684" cy="374168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DAC96B-8527-90C4-A44D-078AC9D3A576}"/>
              </a:ext>
            </a:extLst>
          </p:cNvPr>
          <p:cNvSpPr txBox="1"/>
          <p:nvPr/>
        </p:nvSpPr>
        <p:spPr>
          <a:xfrm>
            <a:off x="3214600" y="2850422"/>
            <a:ext cx="5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9D42986-70CC-E80E-A1D0-EF79FF0A58C4}"/>
              </a:ext>
            </a:extLst>
          </p:cNvPr>
          <p:cNvSpPr txBox="1"/>
          <p:nvPr/>
        </p:nvSpPr>
        <p:spPr>
          <a:xfrm>
            <a:off x="3943350" y="856110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6330F61-6485-E848-481A-33E63D2770B9}"/>
              </a:ext>
            </a:extLst>
          </p:cNvPr>
          <p:cNvSpPr txBox="1"/>
          <p:nvPr/>
        </p:nvSpPr>
        <p:spPr>
          <a:xfrm>
            <a:off x="7423150" y="856110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ともだち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44321A3-3A7E-9678-8DD5-C146D3E9D4E8}"/>
              </a:ext>
            </a:extLst>
          </p:cNvPr>
          <p:cNvSpPr txBox="1"/>
          <p:nvPr/>
        </p:nvSpPr>
        <p:spPr>
          <a:xfrm>
            <a:off x="95251" y="1442438"/>
            <a:ext cx="4703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はな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E7F49F6-8445-EAD7-B898-A544A44F349B}"/>
              </a:ext>
            </a:extLst>
          </p:cNvPr>
          <p:cNvSpPr txBox="1"/>
          <p:nvPr/>
        </p:nvSpPr>
        <p:spPr>
          <a:xfrm>
            <a:off x="5384801" y="1419288"/>
            <a:ext cx="4703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1417FD-4052-141D-1479-A102473CC693}"/>
              </a:ext>
            </a:extLst>
          </p:cNvPr>
          <p:cNvSpPr txBox="1"/>
          <p:nvPr/>
        </p:nvSpPr>
        <p:spPr>
          <a:xfrm>
            <a:off x="2838665" y="4474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090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1.</a:t>
            </a:r>
            <a:r>
              <a:rPr lang="ja-JP" altLang="en-US" dirty="0"/>
              <a:t> インターネットの情報は正しいの？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286007" y="2364092"/>
            <a:ext cx="8571987" cy="3967648"/>
            <a:chOff x="286007" y="2364092"/>
            <a:chExt cx="8571987" cy="3967648"/>
          </a:xfrm>
        </p:grpSpPr>
        <p:sp>
          <p:nvSpPr>
            <p:cNvPr id="45" name="角丸四角形 44"/>
            <p:cNvSpPr/>
            <p:nvPr/>
          </p:nvSpPr>
          <p:spPr>
            <a:xfrm>
              <a:off x="286007" y="2490914"/>
              <a:ext cx="8571987" cy="198278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349226" y="2889593"/>
              <a:ext cx="5304657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インターネットには、いろいろな情報がのっています。</a:t>
              </a:r>
              <a:endParaRPr kumimoji="1"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なかには、正しい情報だけではなく、ウソやでたらめ、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まちがった情報もあるかもしれません。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39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20728" y="2364092"/>
              <a:ext cx="3111472" cy="39676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3" name="乗算記号 42"/>
          <p:cNvSpPr/>
          <p:nvPr/>
        </p:nvSpPr>
        <p:spPr>
          <a:xfrm rot="20932626">
            <a:off x="35104" y="2255814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286007" y="4477614"/>
            <a:ext cx="8893375" cy="2369306"/>
            <a:chOff x="286007" y="4477614"/>
            <a:chExt cx="8893375" cy="2369306"/>
          </a:xfrm>
        </p:grpSpPr>
        <p:sp>
          <p:nvSpPr>
            <p:cNvPr id="54" name="角丸四角形 53"/>
            <p:cNvSpPr/>
            <p:nvPr/>
          </p:nvSpPr>
          <p:spPr>
            <a:xfrm>
              <a:off x="286007" y="4599001"/>
              <a:ext cx="8571987" cy="2176443"/>
            </a:xfrm>
            <a:prstGeom prst="roundRect">
              <a:avLst>
                <a:gd name="adj" fmla="val 13604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17922" y="4754039"/>
              <a:ext cx="5144691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kumimoji="1"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インターネットにのっている情報を、なんでも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すぐに</a:t>
              </a:r>
              <a:b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しんじるのは、とてもキケンです。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ほかのサイトや、インターネットいがいの情報、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たとえば本や新聞などでもしらべて、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家の人などにも相談してみましょう。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9631" y="4517485"/>
              <a:ext cx="2227027" cy="222702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62" name="グループ化 61"/>
            <p:cNvGrpSpPr/>
            <p:nvPr/>
          </p:nvGrpSpPr>
          <p:grpSpPr>
            <a:xfrm rot="299488" flipH="1">
              <a:off x="6644695" y="4477614"/>
              <a:ext cx="2377608" cy="1473183"/>
              <a:chOff x="-170788" y="2148668"/>
              <a:chExt cx="3595448" cy="2596142"/>
            </a:xfrm>
          </p:grpSpPr>
          <p:sp>
            <p:nvSpPr>
              <p:cNvPr id="64" name="円/楕円 63"/>
              <p:cNvSpPr/>
              <p:nvPr/>
            </p:nvSpPr>
            <p:spPr>
              <a:xfrm>
                <a:off x="3082947" y="4416442"/>
                <a:ext cx="183844" cy="171239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65" name="雲 31"/>
              <p:cNvSpPr/>
              <p:nvPr/>
            </p:nvSpPr>
            <p:spPr>
              <a:xfrm rot="197991">
                <a:off x="-170788" y="2148668"/>
                <a:ext cx="3540817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66" name="円/楕円 65"/>
              <p:cNvSpPr/>
              <p:nvPr/>
            </p:nvSpPr>
            <p:spPr>
              <a:xfrm>
                <a:off x="3306387" y="4503249"/>
                <a:ext cx="118273" cy="110165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63" name="テキスト ボックス 62"/>
            <p:cNvSpPr txBox="1"/>
            <p:nvPr/>
          </p:nvSpPr>
          <p:spPr>
            <a:xfrm rot="462286">
              <a:off x="6675620" y="4914141"/>
              <a:ext cx="250376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1200"/>
                </a:spcAft>
              </a:pP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のっていた話は、</a:t>
              </a:r>
            </a:p>
            <a:p>
              <a:pPr algn="ctr">
                <a:spcAft>
                  <a:spcPts val="1200"/>
                </a:spcAft>
              </a:pPr>
              <a:r>
                <a:rPr lang="ja-JP" altLang="en-US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本当なのかな。</a:t>
              </a:r>
            </a:p>
          </p:txBody>
        </p:sp>
      </p:grpSp>
      <p:sp>
        <p:nvSpPr>
          <p:cNvPr id="37" name="ドーナツ 36"/>
          <p:cNvSpPr/>
          <p:nvPr/>
        </p:nvSpPr>
        <p:spPr>
          <a:xfrm>
            <a:off x="5864816" y="5306321"/>
            <a:ext cx="1502251" cy="1500109"/>
          </a:xfrm>
          <a:prstGeom prst="donut">
            <a:avLst>
              <a:gd name="adj" fmla="val 16648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dirty="0"/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4BD92689-F4B1-747C-64CA-D4C670A43368}"/>
              </a:ext>
            </a:extLst>
          </p:cNvPr>
          <p:cNvGrpSpPr/>
          <p:nvPr/>
        </p:nvGrpSpPr>
        <p:grpSpPr>
          <a:xfrm>
            <a:off x="4277957" y="2741180"/>
            <a:ext cx="2755593" cy="1206018"/>
            <a:chOff x="4277957" y="2741180"/>
            <a:chExt cx="2755593" cy="120601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3D0E53D-3D08-E407-53DB-B5607E149067}"/>
                </a:ext>
              </a:extLst>
            </p:cNvPr>
            <p:cNvSpPr txBox="1"/>
            <p:nvPr/>
          </p:nvSpPr>
          <p:spPr>
            <a:xfrm>
              <a:off x="6213614" y="2741180"/>
              <a:ext cx="819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じょうほう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ADB72B9-4EBC-602E-F6C8-1E47B79480E4}"/>
                </a:ext>
              </a:extLst>
            </p:cNvPr>
            <p:cNvSpPr txBox="1"/>
            <p:nvPr/>
          </p:nvSpPr>
          <p:spPr>
            <a:xfrm>
              <a:off x="4966767" y="3201194"/>
              <a:ext cx="819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じょうほう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6EB9DB5-1CE1-55F2-E5F5-7FD0FCDF0AB0}"/>
                </a:ext>
              </a:extLst>
            </p:cNvPr>
            <p:cNvSpPr txBox="1"/>
            <p:nvPr/>
          </p:nvSpPr>
          <p:spPr>
            <a:xfrm>
              <a:off x="4277957" y="3670199"/>
              <a:ext cx="819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じょうほう</a:t>
              </a:r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33DDA416-00AB-A4F9-7D0A-E9AEB6F13052}"/>
              </a:ext>
            </a:extLst>
          </p:cNvPr>
          <p:cNvGrpSpPr/>
          <p:nvPr/>
        </p:nvGrpSpPr>
        <p:grpSpPr>
          <a:xfrm>
            <a:off x="672641" y="501844"/>
            <a:ext cx="7625858" cy="2143125"/>
            <a:chOff x="672641" y="501844"/>
            <a:chExt cx="7625858" cy="2143125"/>
          </a:xfrm>
        </p:grpSpPr>
        <p:grpSp>
          <p:nvGrpSpPr>
            <p:cNvPr id="47" name="グループ化 46"/>
            <p:cNvGrpSpPr/>
            <p:nvPr/>
          </p:nvGrpSpPr>
          <p:grpSpPr>
            <a:xfrm>
              <a:off x="672641" y="501844"/>
              <a:ext cx="7625858" cy="2143125"/>
              <a:chOff x="672641" y="539944"/>
              <a:chExt cx="7625858" cy="2143125"/>
            </a:xfrm>
          </p:grpSpPr>
          <p:pic>
            <p:nvPicPr>
              <p:cNvPr id="48" name="図 47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5399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49" name="グループ化 48"/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51" name="角丸四角形 28"/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52" name="テキスト ボックス 51"/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539665F-2B62-65A8-1C6B-9593EEC77F53}"/>
                </a:ext>
              </a:extLst>
            </p:cNvPr>
            <p:cNvSpPr txBox="1"/>
            <p:nvPr/>
          </p:nvSpPr>
          <p:spPr>
            <a:xfrm>
              <a:off x="2841934" y="15252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2833CAE9-9F7E-DD91-0303-AF91C94318FB}"/>
              </a:ext>
            </a:extLst>
          </p:cNvPr>
          <p:cNvGrpSpPr/>
          <p:nvPr/>
        </p:nvGrpSpPr>
        <p:grpSpPr>
          <a:xfrm>
            <a:off x="408875" y="4622968"/>
            <a:ext cx="8241107" cy="1898161"/>
            <a:chOff x="408875" y="4622968"/>
            <a:chExt cx="8241107" cy="189816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FF1C24C-52F3-0BD8-2CBB-3D21208F897E}"/>
                </a:ext>
              </a:extLst>
            </p:cNvPr>
            <p:cNvSpPr txBox="1"/>
            <p:nvPr/>
          </p:nvSpPr>
          <p:spPr>
            <a:xfrm rot="499215">
              <a:off x="8065254" y="4783145"/>
              <a:ext cx="5847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はなし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30DCC63-4E51-BBE7-AAC2-C596F537E530}"/>
                </a:ext>
              </a:extLst>
            </p:cNvPr>
            <p:cNvSpPr txBox="1"/>
            <p:nvPr/>
          </p:nvSpPr>
          <p:spPr>
            <a:xfrm rot="499215">
              <a:off x="7061585" y="5098960"/>
              <a:ext cx="680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accent2">
                      <a:lumMod val="7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ほんとう</a:t>
              </a: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2DA5CE7E-0EDD-6A53-9CB1-0F91F824D5C4}"/>
                </a:ext>
              </a:extLst>
            </p:cNvPr>
            <p:cNvSpPr txBox="1"/>
            <p:nvPr/>
          </p:nvSpPr>
          <p:spPr>
            <a:xfrm>
              <a:off x="2848042" y="4622968"/>
              <a:ext cx="819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じょうほう</a:t>
              </a: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31BA55E0-9E80-FDD2-6AE4-89307F414810}"/>
                </a:ext>
              </a:extLst>
            </p:cNvPr>
            <p:cNvSpPr txBox="1"/>
            <p:nvPr/>
          </p:nvSpPr>
          <p:spPr>
            <a:xfrm>
              <a:off x="4069565" y="5362169"/>
              <a:ext cx="8199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じょうほう</a:t>
              </a: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25B97BA6-1594-8EC6-3DF4-3372A3B0E093}"/>
                </a:ext>
              </a:extLst>
            </p:cNvPr>
            <p:cNvSpPr txBox="1"/>
            <p:nvPr/>
          </p:nvSpPr>
          <p:spPr>
            <a:xfrm>
              <a:off x="1643865" y="5795602"/>
              <a:ext cx="75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しんぶん</a:t>
              </a: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3FD7A901-5B0E-E072-96AF-3B7E2B378037}"/>
                </a:ext>
              </a:extLst>
            </p:cNvPr>
            <p:cNvSpPr txBox="1"/>
            <p:nvPr/>
          </p:nvSpPr>
          <p:spPr>
            <a:xfrm>
              <a:off x="1885165" y="6244130"/>
              <a:ext cx="7500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そうだん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7FF77A43-29D1-04C8-F5A4-8B13A9418BBF}"/>
                </a:ext>
              </a:extLst>
            </p:cNvPr>
            <p:cNvSpPr txBox="1"/>
            <p:nvPr/>
          </p:nvSpPr>
          <p:spPr>
            <a:xfrm>
              <a:off x="408875" y="6244130"/>
              <a:ext cx="463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いえ</a:t>
              </a: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01A8A67-9BC5-D4F9-2218-D0AFDA8467D2}"/>
              </a:ext>
            </a:extLst>
          </p:cNvPr>
          <p:cNvSpPr txBox="1"/>
          <p:nvPr/>
        </p:nvSpPr>
        <p:spPr>
          <a:xfrm>
            <a:off x="2838665" y="4474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593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/>
          <p:cNvSpPr/>
          <p:nvPr/>
        </p:nvSpPr>
        <p:spPr>
          <a:xfrm>
            <a:off x="1444624" y="533400"/>
            <a:ext cx="7566026" cy="3361739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" name="グループ化 4"/>
          <p:cNvGrpSpPr/>
          <p:nvPr/>
        </p:nvGrpSpPr>
        <p:grpSpPr>
          <a:xfrm>
            <a:off x="-289433" y="3991848"/>
            <a:ext cx="4572000" cy="2240620"/>
            <a:chOff x="-289433" y="3991848"/>
            <a:chExt cx="4572000" cy="2240620"/>
          </a:xfrm>
        </p:grpSpPr>
        <p:sp>
          <p:nvSpPr>
            <p:cNvPr id="12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3" name="正方形/長方形 12"/>
            <p:cNvSpPr/>
            <p:nvPr/>
          </p:nvSpPr>
          <p:spPr>
            <a:xfrm rot="21098764">
              <a:off x="-289433" y="4568066"/>
              <a:ext cx="4572000" cy="12311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情報が正しいか</a:t>
              </a: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確認しよう！</a:t>
              </a:r>
            </a:p>
          </p:txBody>
        </p:sp>
      </p:grpSp>
      <p:pic>
        <p:nvPicPr>
          <p:cNvPr id="14" name="図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3232"/>
            <a:ext cx="1996568" cy="194727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1. </a:t>
            </a:r>
            <a:r>
              <a:rPr lang="ja-JP" altLang="en-US" dirty="0"/>
              <a:t>インターネットの情報は正しいの？</a:t>
            </a: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891" y="1654722"/>
            <a:ext cx="5340233" cy="53402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テキスト ボックス 14"/>
          <p:cNvSpPr txBox="1"/>
          <p:nvPr/>
        </p:nvSpPr>
        <p:spPr>
          <a:xfrm>
            <a:off x="2132190" y="1143104"/>
            <a:ext cx="68438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わざとでなくても</a:t>
            </a: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､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ウソやまちがった情報を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広めてしまったら多くの人にいやな思いを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させたり、こまらせたりすることがあります。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インターネットの情報は、上手に、かしこく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使いましょう。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BEF7637-05CC-9083-21F4-F5735C8A4E62}"/>
              </a:ext>
            </a:extLst>
          </p:cNvPr>
          <p:cNvSpPr txBox="1"/>
          <p:nvPr/>
        </p:nvSpPr>
        <p:spPr>
          <a:xfrm>
            <a:off x="7136959" y="959595"/>
            <a:ext cx="819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DF49D17-DC6E-EF8B-2AD7-DD7E3EBB7273}"/>
              </a:ext>
            </a:extLst>
          </p:cNvPr>
          <p:cNvSpPr txBox="1"/>
          <p:nvPr/>
        </p:nvSpPr>
        <p:spPr>
          <a:xfrm>
            <a:off x="4577953" y="1492801"/>
            <a:ext cx="478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おお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5EFE49-6440-C31D-4C61-9F2373C19789}"/>
              </a:ext>
            </a:extLst>
          </p:cNvPr>
          <p:cNvSpPr txBox="1"/>
          <p:nvPr/>
        </p:nvSpPr>
        <p:spPr>
          <a:xfrm>
            <a:off x="4572000" y="2369054"/>
            <a:ext cx="819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045569C-9B25-82B7-F8A0-177ADAA2D489}"/>
              </a:ext>
            </a:extLst>
          </p:cNvPr>
          <p:cNvSpPr txBox="1"/>
          <p:nvPr/>
        </p:nvSpPr>
        <p:spPr>
          <a:xfrm>
            <a:off x="5868007" y="2369054"/>
            <a:ext cx="6658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じょうず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BACED83-0B4F-36CB-6700-DF8946A38E79}"/>
              </a:ext>
            </a:extLst>
          </p:cNvPr>
          <p:cNvSpPr txBox="1"/>
          <p:nvPr/>
        </p:nvSpPr>
        <p:spPr>
          <a:xfrm>
            <a:off x="2161023" y="2890385"/>
            <a:ext cx="462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つか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BC3287A8-7870-15C6-9035-E0C40F004DBC}"/>
              </a:ext>
            </a:extLst>
          </p:cNvPr>
          <p:cNvGrpSpPr/>
          <p:nvPr/>
        </p:nvGrpSpPr>
        <p:grpSpPr>
          <a:xfrm>
            <a:off x="325122" y="4523067"/>
            <a:ext cx="1472888" cy="886050"/>
            <a:chOff x="336697" y="4534642"/>
            <a:chExt cx="1472888" cy="886050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2F476E92-FC86-02D6-D5FE-6998399BE868}"/>
                </a:ext>
              </a:extLst>
            </p:cNvPr>
            <p:cNvSpPr txBox="1"/>
            <p:nvPr/>
          </p:nvSpPr>
          <p:spPr>
            <a:xfrm rot="21060000">
              <a:off x="336697" y="4534642"/>
              <a:ext cx="11046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じょう　ほう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DCB3949A-BA27-9A62-541A-9043B93059DF}"/>
                </a:ext>
              </a:extLst>
            </p:cNvPr>
            <p:cNvSpPr txBox="1"/>
            <p:nvPr/>
          </p:nvSpPr>
          <p:spPr>
            <a:xfrm rot="21060000">
              <a:off x="564907" y="5143693"/>
              <a:ext cx="12446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かく　にん</a:t>
              </a:r>
            </a:p>
          </p:txBody>
        </p: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0B902DF-4DD5-A1AB-2BF6-CF9F0D895CC6}"/>
              </a:ext>
            </a:extLst>
          </p:cNvPr>
          <p:cNvSpPr txBox="1"/>
          <p:nvPr/>
        </p:nvSpPr>
        <p:spPr>
          <a:xfrm>
            <a:off x="2838665" y="4474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517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/object&gt;&lt;object type=&quot;8&quot; unique_id=&quot;215459&quot;&gt;&lt;/object&gt;&lt;/object&gt;&lt;/database&gt;"/>
  <p:tag name="ARTICULATE_SLIDE_COUNT" val="46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SCORM_PASSING_SCORE" val="100.000000"/>
  <p:tag name="ARTICULATE_PROJECT_OPEN" val="0"/>
  <p:tag name="SECTOMILLISECCONVERTED" val="1"/>
  <p:tag name="ISPRING_RESOURCE_PATHS_HASH_PRESENTER" val="e31dbc6a9c535b5e48547a39e13b89222d51ed"/>
  <p:tag name="ISPRING-SUITE_ISPRING_CURRENT_PLAYER_ID" val="universal"/>
  <p:tag name="ISPRING_PRESENTATION_COURSE_TITLE" val="情報モラル教育"/>
  <p:tag name="ISPRING_RESOURCE_FOLDER" val="C:\Users\s-shirochika\Documents\01_job\202210_徳島\05_iSpring\1.インターネットの情報は正しいの？（第1話【小】）\"/>
  <p:tag name="ISPRING_PRESENTATION_PATH" val="C:\Users\s-shirochika\Documents\01_job\202210_徳島\05_iSpring\1.インターネットの情報は正しいの？（第1話【小】）.pptx"/>
  <p:tag name="ISPRING_PROJECT_VERSION" val="9.3"/>
  <p:tag name="ISPRING_SCREEN_RECS_UPDATED" val="C:\Users\s-shirochika\Documents\01_job\202210_徳島\05_iSpring\1.インターネットの情報は正しいの？（第1話【小】）\"/>
  <p:tag name="ISPRING_UUID" val="{8A4A7930-2708-4F3F-91D0-0E247F8BE679}"/>
  <p:tag name="ISPRING_LMS_API_VERSION" val="SCORM 2004 (4th edition)"/>
  <p:tag name="ISPRING_CMI5_LAUNCH_METHOD" val="any window"/>
  <p:tag name="ISPRINGCLOUDFOLDERID" val="1"/>
  <p:tag name="ISPRINGONLINEFOLDERID" val="1"/>
  <p:tag name="ISPRING_OUTPUT_FOLDER" val="[[&quot;\uFFFD\\\uFFFD{C8200F90-E3A9-4BA9-88CD-9E9515C25619}&quot;,&quot;C:\\Users\\s-shirochika\\Documents\\01_job\\202210_徳島\\05_iSpri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FIRST_PUBLISH" val="1"/>
  <p:tag name="ISPRING_ULTRA_SCORM_COURCE_TITLE" val="情報モラル教育　小学校低学年　第1話"/>
  <p:tag name="ISPRING_PRESENTATION_TITLE" val="情報モラル教育　小学校低学年　第1話"/>
  <p:tag name="ISPRING-SUITE_ISPRING_PLAYERS_CUSTOMIZATION_2" val="{&quot;universal&quot;:{&quot;skinSettings&quot;:{&quot;borderRadius&quot;:10,&quot;colors&quot;:{&quot;asideBackground&quot;:{&quot;color&quot;:&quot;#FFFFFF&quot;,&quot;opacity&quot;:1,&quot;type&quot;:&quot;SOLID&quot;},&quot;asideElementBackgroundActive&quot;:{&quot;color&quot;:&quot;#398549&quot;,&quot;opacity&quot;:1,&quot;type&quot;:&quot;SOLID&quot;},&quot;asideElementBackgroundHover&quot;:{&quot;color&quot;:&quot;#BDFFA4&quot;,&quot;opacity&quot;:1,&quot;type&quot;:&quot;SOLID&quot;},&quot;asideElementText&quot;:{&quot;color&quot;:&quot;#727272&quot;,&quot;opacity&quot;:1,&quot;type&quot;:&quot;SOLID&quot;},&quot;asideElementTextActive&quot;:{&quot;color&quot;:&quot;#FFFFFF&quot;,&quot;opacity&quot;:1,&quot;type&quot;:&quot;SOLID&quot;},&quot;asideElementTextHover&quot;:{&quot;color&quot;:&quot;#4D4D4D&quot;,&quot;opacity&quot;:1,&quot;type&quot;:&quot;SOLID&quot;},&quot;asideLogoBackground&quot;:{&quot;color&quot;:&quot;#FFFFFF&quot;,&quot;opacity&quot;:1,&quot;type&quot;:&quot;SOLID&quot;},&quot;pageBackground&quot;:{&quot;color&quot;:&quot;#B2C4B2&quot;,&quot;opacity&quot;:1,&quot;type&quot;:&quot;SOLID&quot;},&quot;playerBackground&quot;:{&quot;color&quot;:&quot;#E2EBE2&quot;,&quot;opacity&quot;:1,&quot;type&quot;:&quot;SOLID&quot;},&quot;playerText&quot;:{&quot;color&quot;:&quot;#4D4D4D&quot;,&quot;opacity&quot;:1,&quot;type&quot;:&quot;SOLID&quot;},&quot;primaryButtonBackground&quot;:{&quot;color&quot;:&quot;#209B35&quot;,&quot;opacity&quot;:1,&quot;type&quot;:&quot;SOLID&quot;},&quot;primaryButtonBackgroundHover&quot;:{&quot;color&quot;:&quot;#25B73E&quot;,&quot;opacity&quot;:1,&quot;type&quot;:&quot;SOLID&quot;},&quot;primaryButtonBorder&quot;:{&quot;color&quot;:&quot;#209B35&quot;,&quot;opacity&quot;:1,&quot;type&quot;:&quot;SOLID&quot;},&quot;primaryButtonBorderHover&quot;:{&quot;color&quot;:&quot;#25B73E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209B35&quot;,&quot;opacity&quot;:1,&quot;type&quot;:&quot;SOLID&quot;},&quot;secondaryButtonBackgroundHover&quot;:{&quot;color&quot;:&quot;#25B73E&quot;,&quot;opacity&quot;:1,&quot;type&quot;:&quot;SOLID&quot;},&quot;secondaryButtonBorder&quot;:{&quot;color&quot;:&quot;#209B35&quot;,&quot;opacity&quot;:1,&quot;type&quot;:&quot;SOLID&quot;},&quot;secondaryButtonBorderHover&quot;:{&quot;color&quot;:&quot;#25B73E&quot;,&quot;opacity&quot;:1,&quot;type&quot;:&quot;SOLID&quot;},&quot;secondaryButtonText&quot;:{&quot;color&quot;:&quot;#FFFFFF&quot;,&quot;opacity&quot;:1,&quot;type&quot;:&quot;SOLID&quot;},&quot;secondaryButtonTextHover&quot;:{&quot;color&quot;:&quot;#FFFFFF&quot;,&quot;opacity&quot;:1,&quot;type&quot;:&quot;SOLID&quot;}},&quot;controlPanel&quot;:{&quot;navigationMode&quot;:&quot;bySlides&quot;,&quot;progressBar&quot;:{&quot;enabled&quot;:true,&quot;mode&quot;:&quot;slideTimeline&quot;,&quot;showLabels&quot;:true,&quot;visible&quot;:true},&quot;showCCButton&quot;:false,&quot;showNextButton&quot;:true,&quot;showOutline&quot;:true,&quot;showPlayPause&quot;:true,&quot;showPlaybackRateButton&quot;:false,&quot;showPrevButton&quot;:true,&quot;showRewind&quot;:true,&quot;showSlideNumbers&quot;:true,&quot;showSlideOnlyButton&quot;:true,&quot;showVolumeControl&quot;:false,&quot;visible&quot;:true},&quot;fontFamily&quot;:&quot;Meiryo UI&quot;,&quot;miniskinCustomizationEnabled&quot;:true,&quot;outlinePanel&quot;:{&quot;highlightViewedEntries&quot;:true,&quot;multilevel&quot;:true,&quot;numberEntries&quot;:fals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,&quot;markerTools&quot;],&quot;buttonsAtLeft&quot;:true,&quot;courseTitleVisible&quot;:false,&quot;showLogo&quot;:false,&quot;visible&quot;:false},&quot;version&quot;:&quot;1.0&quot;},&quot;skinMessages&quot;:{&quot;PB_ACCESSIBLE_ARIA_LABEL_BACK_TO_BEGIN&quot;:&quot;スライドの最初に戻る&quot;,&quot;PB_ACCESSIBLE_ARIA_LABEL_BOTTOM_PANEL&quot;:&quot;ボトムバー&quot;,&quot;PB_ACCESSIBLE_ARIA_LABEL_NAVIGATION_BUTTONS&quot;:&quot;ナビゲーションボタン&quot;,&quot;PB_ACCESSIBLE_ARIA_LABEL_SETTINGS&quot;:&quot;アクセシビリティの設定&quot;,&quot;PB_ACCESSIBLE_ARIA_LABEL_SLIDE&quot;:&quot;スライド&quot;,&quot;PB_ACCESSIBLE_ARIA_LABEL_TOP_PANEL&quot;:&quot;トップバー&quot;,&quot;PB_ACCESSIBLE_AUDIO_NARRATION_LABEL&quot;:&quot;音声ナレーション&quot;,&quot;PB_ACCESSIBLE_NAVIGATION_NEXT_BUTTON&quot;:&quot;次へ&quot;,&quot;PB_ACCESSIBLE_NAVIGATION_PREV_BUTTON&quot;:&quot;前&quot;,&quot;PB_ACCESSIBLE_PLAYER_SCENARIO_NOT_SUPPORTED&quot;:&quot;このシミュレーションは、アクセシビリティモードに対応していません&quot;,&quot;PB_ACCESSIBLE_SKIN_ENABLE_ACCESSIBILITY_MODE&quot;:&quot;アクセシビリティモードをオンにする&quot;,&quot;PB_ACCESSIBLE_SKIN_ENABLE_NORMAL_MODE&quot;:&quot;アクセシビリティモードをオフにする&quot;,&quot;PB_ACCESSIBLE_SKIN_PRESENTER_PHOTO&quot;:&quot;プレゼンター写真&quot;,&quot;PB_ACCESSIBLE_SLIDE_N_OF_COUNT&quot;:&quot;スライド%SLIDE_NUMBER%\/%TOTAL_SLIDES%&quot;,&quot;PB_ACCESSIBLE_VIDEO_NARRATION_LABEL&quot;:&quot;ビデオナレーション&quot;,&quot;PB_ACCESSIBLE_WATERMARK_SKIN_CREATED_WITH&quot;:&quot;iSpring評価版で作成&quot;,&quot;PB_ATTACHMENT_DOCUMENT_SUBTITLE&quot;:&quot;文書&quot;,&quot;PB_ATTACHMENT_FILE_SUBTITLE&quot;:&quot;ファイル&quot;,&quot;PB_ATTACHMENT_IMAGE_SUBTITLE&quot;:&quot;画像&quot;,&quot;PB_ATTACHMENT_LINK_SUBTITLE&quot;:&quot;リンク&quot;,&quot;PB_ATTACHMENT_VIDEO_SUBTITLE&quot;:&quot;ビデオ&quot;,&quot;PB_BACK_TO_APP_BUTTON_LABEL&quot;:&quot;戻る&quot;,&quot;PB_CC_MENU_OFF&quot;:&quot;オフ&quot;,&quot;PB_CC_MENU_ON&quot;:&quot;オン&quot;,&quot;PB_CC_MENU_TITLE&quot;:&quot;メモ&quot;,&quot;PB_COMPANY_LOGO_BIG&quot;:&quot;企業ロゴ(268x156)&quot;,&quot;PB_COMPANY_LOGO_SMALL&quot;:&quot;企業ロゴ (268x50)&quot;,&quot;PB_CONTROL_PANEL_EXIT_FULL_SCREEN&quot;:&quot;フルスクリーンを終了&quot;,&quot;PB_CONTROL_PANEL_FULL_SCREEN&quot;:&quot;フルスクリーン&quot;,&quot;PB_CONTROL_PANEL_NEXT&quot;:&quot;次へ&quot;,&quot;PB_CONTROL_PANEL_OUTLINE&quot;:&quot;目次&quot;,&quot;PB_CONTROL_PANEL_PREV&quot;:&quot;前へ&quot;,&quot;PB_CONTROL_PANEL_REPLAY&quot;:&quot;リプレイ&quot;,&quot;PB_CONTROL_PANEL_SLIDE_COUNTER&quot;:&quot;%SLIDE_NUMBER%\/%TOTAL_SLIDES%&quot;,&quot;PB_CONTROL_PANEL_VOLUME_CONTROL&quot;:&quot;ボリューム:&quot;,&quot;PB_CURRENT_SLIDE_IS_NOT_COMPLETED&quot;:&quot;全てのスライドを見てください&quot;,&quot;PB_DOMAIN_RESTRICTION&quot;:&quot;プレゼンテーションの制作者がこのドメインからの閲覧を無効にしました。申し訳ございません。&quot;,&quot;PB_DOWNLOAD_APP_MESSAGE&quot;:&quot;このプレゼンテーションをビデオでご覧になるには、iOSアプリケーション「iSpring Play」（無料）をダウンロードしてください。&quot;,&quot;PB_DRAWING_TOOLS_END_DRAWING&quot;:&quot;ドローイングの終了&quot;,&quot;PB_DRAWING_TOOLS_ERASER&quot;:&quot;消しゴム&quot;,&quot;PB_DRAWING_TOOLS_ERASE_ALL&quot;:&quot;全て消去&quot;,&quot;PB_DRAWING_TOOLS_HIGHLIGHTER&quot;:&quot;ハイライト&quot;,&quot;PB_DRAWING_TOOLS_PEN&quot;:&quot;ペン&quot;,&quot;PB_ENTER_PASSWORD&quot;:&quot;プレゼンテーションを見るにはパスワードを入力します&quot;,&quot;PB_INCORRECT_PASSWORD&quot;:&quot;パスワードが正しくありません&quot;,&quot;PB_INTERACTION_SLIDE_WINDOW_TEXT&quot;:&quot;このスライドを離れる前に、インタラクションを完了させる必要があります。&quot;,&quot;PB_LAUNCH_BTN_LABEL&quot;:&quot;起動&quot;,&quot;PB_LAUNCH_IN_APP_MESSAGE&quot;:&quot;ビデオでご覧になる場合は、iSpring Playをご利用ください。&quot;,&quot;PB_MESSAGE_BOX_NO&quot;:&quot;いいえ&quot;,&quot;PB_MESSAGE_BOX_OK&quot;:&quot;OK&quot;,&quot;PB_MESSAGE_BOX_YES&quot;:&quot;はい&quot;,&quot;PB_NAVIGATION_IS_RESTRICTED&quot;:&quot;参照済スライドのみにアクセス可能&quot;,&quot;PB_NAVIGATION_IS_SEQUENTIAL&quot;:&quot;スライドは規定の順序で参照してください&quot;,&quot;PB_PLAYBACK_RATE_MENU_CAPTION&quot;:&quot;速度&quot;,&quot;PB_PRECEDING_QUIZ_FAILED_WINDOW_TEXT&quot;:&quot;スライド %SLIDE_INDEX% の問題が不正解のため、先に進めません。&quot;,&quot;PB_PRECEDING_QUIZ_NOT_COMPLETED_WINDOW_TEXT&quot;:&quot;先に進むには、スライド %SLIDE_INDEX% の問題に解答してください。&quot;,&quot;PB_PRECEDING_QUIZ_NOT_PASSED_WINDOW_TEXT&quot;:&quot;先に進むには、スライド %SLIDE_INDEX% の問題を正解する必要があります。&quot;,&quot;PB_PRECEDING_SCENARIO_FAILED_WINDOW_TEXT&quot;:&quot;スライド %SLIDE_INDEX% の対話に失格しましたので進めません&quot;,&quot;PB_PRECEDING_SCENARIO_NOT_COMPLETED_WINDOW_TEXT&quot;:&quot;進めるにはスライド %SLIDE_INDEX% で対話をしなければなりません&quot;,&quot;PB_PRECEDING_SCENARIO_NOT_PASSED_WINDOW_TEXT&quot;:&quot;進めるにはスライド %SLIDE_INDEX% の対話に合格しなければなりません&quot;,&quot;PB_PRESENTER_COLLAPSE_BIO&quot;:&quot;少なく表示&quot;,&quot;PB_PRESENTER_EMAIL&quot;:&quot;電子メール&quot;,&quot;PB_PRESENTER_EXPAND_BIO&quot;:&quot;もっと表示&quot;,&quot;PB_PRESENTER_HIDE_BIO&quot;:&quot;隠す&quot;,&quot;PB_PRESENTER_INFO&quot;:&quot;プレゼンター情報&quot;,&quot;PB_PRESENTER_NO_INFO&quot;:&quot;プレゼンター情報がありません&quot;,&quot;PB_PRESENTER_SHOW_BIO&quot;:&quot;もっと見る&quot;,&quot;PB_PRESENTER_VIDEO&quot;:&quot;プレゼンター・ビデオ&quot;,&quot;PB_PRESENTER_WEBSITE&quot;:&quot;Web サイト&quot;,&quot;PB_QUIZ_SLIDE_WINDOW_TEXT&quot;:&quot;このスライドから移動する前に問題を完了してください。&quot;,&quot;PB_RATE_MENU_CAPTION&quot;:&quot;速度&quot;,&quot;PB_RATE_MENU_DEFAULT_RATE&quot;:&quot;普通&quot;,&quot;PB_RESTRICTION_MESSAGE_BOX_TITLE&quot;:&quot;操作が制限されています&quot;,&quot;PB_RESUME_PRESENTATION_WINDOW_TEXT&quot;:&quot;最後に見たスライドから再開しますか？&quot;,&quot;PB_RESUME_PRESENTATION_WINDOW_TITLE&quot;:&quot;プレゼンテーションの再開&quot;,&quot;PB_SCENARIO_SLIDE_WINDOW_TEXT&quot;:&quot;このスライドから移動する前に対話を完了させる必要があります。&quot;,&quot;PB_SEARCH_CANCEL&quot;:&quot;キャンセル&quot;,&quot;PB_SEARCH_NO_RESULTS_LABEL&quot;:&quot;マッチしません&quot;,&quot;PB_SEARCH_PANEL_DEFAULT_TEXT&quot;:&quot;検索...&quot;,&quot;PB_SEARCH_RESULTS_LABEL&quot;:&quot;検索結果：&quot;,&quot;PB_SEARCH_RESULT_IN_NOTES&quot;:&quot;メモで&quot;,&quot;PB_SEARCH_RESULT_IN_TEXT_LABEL&quot;:&quot;スライドで&quot;,&quot;PB_SUBTITLES_MENU_CAPTION&quot;:&quot;字幕&quot;,&quot;PB_SUBTITLES_OFF&quot;:&quot;オフ&quot;,&quot;PB_TAB_NOTES_LABEL&quot;:&quot;メモ&quot;,&quot;PB_TAB_OUTLINE_LABEL&quot;:&quot;目次&quot;,&quot;PB_TIME_RESTRICTION&quot;:&quot;プレゼンテーションの制作者が一時的に閲覧を無効にしました。申し訳ございません。&quot;,&quot;PB_TITLE_PANEL_ATTACHMENTS&quot;:&quot;リソース&quot;,&quot;PB_TITLE_PANEL_DEFAULT_COURSE_TITLE&quot;:&quot;コースタイトル例&quot;,&quot;PB_TITLE_PANEL_MARKER_TOOLS&quot;:&quot;マーカーツール&quot;,&quot;PB_TITLE_PANEL_NOTES&quot;:&quot;メモ&quot;,&quot;PB_TITLE_PANEL_OUTLINE&quot;:&quot;アウトライン&quot;,&quot;PB_TITLE_PANEL_PRESENTER_INFO&quot;:&quot;プレゼンター情報&quot;,&quot;PB_TOOLTIP_ADD_LOGO&quot;:&quot;クリックして企業ロゴを追加&quot;,&quot;PB_TOOLTIP_CHANGE_LOGO&quot;:&quot;クリックして企業ロゴを追加&quot;,&quot;PB_TREE_CONTROL_LOADING&quot;:&quot;ロード中…&quot;,&quot;PB_VIDEO_WINDOW_NO_VIDEO_LABEL&quot;:&quot;ビデオがありません&quot;},&quot;playbackAndNavigationSettings&quot;:{&quot;autoStart&quot;:true,&quot;saveAnimationStates&quot;:false,&quot;loopPresentation&quot;:false,&quot;autoPlayAnimations&quot;:false,&quot;autoPlayAnimationsTime&quot;:1,&quot;navigationType&quot;:&quot;FREE&quot;,&quot;resumeMode&quot;:&quot;PROMPT&quot;,&quot;enableKeyboardNavigation&quot;:false},&quot;keyboardSettings&quot;:&quot;&quot;,&quot;skinVersion&quot;:1,&quot;skinCompatibleVersion&quot;:0,&quot;publishSettings&quot;:{&quot;backgroundColor&quot;:&quot;#B2C4B2&quot;,&quot;playerDimensions&quot;:{&quot;height&quot;:74,&quot;width&quot;:24},&quot;playerModule&quot;:&quot;UniversalHtml&quot;,&quot;presentationContent&quot;:{&quot;metadata&quot;:{&quot;references&quot;:false,&quot;texts&quot;:[&quot;DT_SLIDE_NOTES_HTML&quot;,&quot;DT_SLIDE_NOTES_TEXT&quot;,&quot;DT_SLIDE_TITLE&quot;,&quot;DT_SLIDE_NOTES_TEXT&quot;,&quot;DT_SLIDE_TEXT&quot;,&quot;DT_HYPERLINK_TOOLTIP&quot;]},&quot;resources&quot;:{&quot;attachments&quot;:false,&quot;companyLogos&quot;:null,&quot;fonts&quot;:[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&quot;,&quot;fontFamily&quot;:&quot;Meiryo UI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&quot;,&quot;fontFamily&quot;:&quot;Meiryo UI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i&quot;,&quot;fontFamily&quot;:&quot;Meiryo UI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i&quot;,&quot;fontFamily&quot;:&quot;Meiryo UI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&quot;,&quot;fontFamily&quot;:&quot;Meiryo UI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i&quot;,&quot;fontFamily&quot;:&quot;Meiryo UI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ISPRING_SLIDE_INDENT_LEVEL" val="0"/>
  <p:tag name="ISPRING_CUSTOM_TIMING_USED" val="0"/>
  <p:tag name="GENSWF_SLIDE_UID" val="{97C12DDF-8224-4B3A-9F4F-E41E505CEAB0}:325"/>
  <p:tag name="GENSWF_ADVANCE_TIME" val="1.00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1"/>
  <p:tag name="ISPRING_CUSTOM_TIMING_USED" val="0"/>
  <p:tag name="ARTICULATE_SLIDE_THUMBNAIL_REFRESH" val="1"/>
  <p:tag name="GENSWF_SLIDE_UID" val="{68119F42-AEAE-4849-9F03-8DF56EB18576}:296"/>
  <p:tag name="GENSWF_ADVANCE_TIME" val="0.00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1"/>
  <p:tag name="ISPRING_CUSTOM_TIMING_USED" val="0"/>
  <p:tag name="ARTICULATE_SLIDE_THUMBNAIL_REFRESH" val="1"/>
  <p:tag name="GENSWF_SLIDE_UID" val="{08A06932-7756-401F-A56E-814B787EF684}:297"/>
  <p:tag name="GENSWF_ADVANCE_TIME" val="0.00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1"/>
  <p:tag name="ISPRING_CUSTOM_TIMING_USED" val="0"/>
  <p:tag name="ARTICULATE_SLIDE_THUMBNAIL_REFRESH" val="1"/>
  <p:tag name="GENSWF_SLIDE_UID" val="{4B789C02-0FDC-4526-9D45-355DEEA13AFB}:298"/>
  <p:tag name="GENSWF_ADVANCE_TIME" val="0.00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0"/>
  <p:tag name="ISPRING_SLIDE_INDENT_LEVEL" val="1"/>
  <p:tag name="ARTICULATE_SLIDE_THUMBNAIL_REFRESH" val="1"/>
  <p:tag name="GENSWF_SLIDE_UID" val="{1A5802CE-6EBD-4B7C-A627-654DE562D35B}:299"/>
  <p:tag name="GENSWF_ADVANCE_TIME" val="0.000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13352</TotalTime>
  <Words>359</Words>
  <Application>Microsoft Office PowerPoint</Application>
  <PresentationFormat>画面に合わせる (4:3)</PresentationFormat>
  <Paragraphs>76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だい1話 インターネットの 情報は正しいの？</vt:lpstr>
      <vt:lpstr>1. インターネットの情報は正しいの？</vt:lpstr>
      <vt:lpstr>1. インターネットの情報は正しいの？</vt:lpstr>
      <vt:lpstr>1. インターネットの情報は正しいの？</vt:lpstr>
      <vt:lpstr>1. インターネットの情報は正しいの？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　小学校低学年　第1話</dc:title>
  <cp:lastModifiedBy>城近 小夜子</cp:lastModifiedBy>
  <cp:revision>477</cp:revision>
  <cp:lastPrinted>2016-03-08T03:51:44Z</cp:lastPrinted>
  <dcterms:created xsi:type="dcterms:W3CDTF">2016-01-27T02:00:48Z</dcterms:created>
  <dcterms:modified xsi:type="dcterms:W3CDTF">2022-11-04T01:31:02Z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