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18" r:id="rId2"/>
    <p:sldId id="291" r:id="rId3"/>
    <p:sldId id="292" r:id="rId4"/>
    <p:sldId id="294" r:id="rId5"/>
    <p:sldId id="295" r:id="rId6"/>
  </p:sldIdLst>
  <p:sldSz cx="9144000" cy="6858000" type="screen4x3"/>
  <p:notesSz cx="6742113" cy="987266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700"/>
    <a:srgbClr val="83BC5C"/>
    <a:srgbClr val="F8D827"/>
    <a:srgbClr val="99CCFF"/>
    <a:srgbClr val="BED090"/>
    <a:srgbClr val="B0D888"/>
    <a:srgbClr val="442CF4"/>
    <a:srgbClr val="2B95F5"/>
    <a:srgbClr val="F4862C"/>
    <a:srgbClr val="B0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9055" autoAdjust="0"/>
  </p:normalViewPr>
  <p:slideViewPr>
    <p:cSldViewPr snapToGrid="0">
      <p:cViewPr>
        <p:scale>
          <a:sx n="75" d="100"/>
          <a:sy n="75" d="100"/>
        </p:scale>
        <p:origin x="18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19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27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04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67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56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93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93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93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47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0195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lnSpc>
                <a:spcPts val="7600"/>
              </a:lnSpc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8218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1500" y="3634012"/>
            <a:ext cx="7035800" cy="2914424"/>
          </a:xfrm>
        </p:spPr>
        <p:txBody>
          <a:bodyPr/>
          <a:lstStyle/>
          <a:p>
            <a:pPr algn="ctr"/>
            <a:r>
              <a:rPr lang="ja-JP" altLang="en-US" sz="4000" dirty="0"/>
              <a:t>だい</a:t>
            </a:r>
            <a:r>
              <a:rPr lang="en-US" altLang="ja-JP" sz="4000" dirty="0"/>
              <a:t>5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パスワード管理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117">
            <a:off x="2134795" y="6212590"/>
            <a:ext cx="7206218" cy="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EB377E-B3BA-AD10-1940-29CF57930974}"/>
              </a:ext>
            </a:extLst>
          </p:cNvPr>
          <p:cNvSpPr txBox="1"/>
          <p:nvPr/>
        </p:nvSpPr>
        <p:spPr>
          <a:xfrm>
            <a:off x="6195698" y="4901374"/>
            <a:ext cx="168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　　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D8E470-0FCB-08F2-4CB9-955468EBDF3D}"/>
              </a:ext>
            </a:extLst>
          </p:cNvPr>
          <p:cNvSpPr txBox="1"/>
          <p:nvPr/>
        </p:nvSpPr>
        <p:spPr>
          <a:xfrm>
            <a:off x="5621169" y="405205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C19DA0-CB74-B841-B180-D818F4EB3D2B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3A5885-3E9C-5D6C-E32E-C17D58D57922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48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鳴門くんは、じぶんのスマートフォンを、どこかに落としてしまいました。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067299" y="3936129"/>
            <a:ext cx="4138637" cy="1950325"/>
            <a:chOff x="5067299" y="3936129"/>
            <a:chExt cx="4138637" cy="1950325"/>
          </a:xfrm>
        </p:grpSpPr>
        <p:sp>
          <p:nvSpPr>
            <p:cNvPr id="24" name="円形吹き出し 3"/>
            <p:cNvSpPr/>
            <p:nvPr/>
          </p:nvSpPr>
          <p:spPr>
            <a:xfrm rot="5400000">
              <a:off x="6130486" y="2872942"/>
              <a:ext cx="1950325" cy="407670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660678" y="4306075"/>
              <a:ext cx="354525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パスワードは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</a:t>
              </a:r>
              <a: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1234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」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だけど、大丈夫かな</a:t>
              </a:r>
              <a: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35978" y="2070439"/>
            <a:ext cx="3569909" cy="2598087"/>
            <a:chOff x="-35978" y="1784209"/>
            <a:chExt cx="3569909" cy="2598087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-35978" y="1784209"/>
              <a:ext cx="3514966" cy="2598087"/>
              <a:chOff x="381666" y="2651674"/>
              <a:chExt cx="3514966" cy="2598087"/>
            </a:xfrm>
            <a:solidFill>
              <a:srgbClr val="FFFFFF"/>
            </a:solidFill>
          </p:grpSpPr>
          <p:sp>
            <p:nvSpPr>
              <p:cNvPr id="20" name="円/楕円 19"/>
              <p:cNvSpPr/>
              <p:nvPr/>
            </p:nvSpPr>
            <p:spPr>
              <a:xfrm>
                <a:off x="3294149" y="5046257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381666" y="2651674"/>
                <a:ext cx="351496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946400" y="4989516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3490016" y="5009951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6" name="Picture 2" descr="D:\ryuno\_徳島\コンテンツ制作\集中線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74">
              <a:off x="19127" y="1800642"/>
              <a:ext cx="3408297" cy="2555527"/>
            </a:xfrm>
            <a:prstGeom prst="cloudCallout">
              <a:avLst>
                <a:gd name="adj1" fmla="val 33337"/>
                <a:gd name="adj2" fmla="val -652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角丸四角形 34"/>
            <p:cNvSpPr/>
            <p:nvPr/>
          </p:nvSpPr>
          <p:spPr>
            <a:xfrm rot="20899266">
              <a:off x="1205182" y="2198031"/>
              <a:ext cx="832056" cy="1207613"/>
            </a:xfrm>
            <a:prstGeom prst="roundRect">
              <a:avLst>
                <a:gd name="adj" fmla="val 13013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 rot="20909405">
              <a:off x="630248" y="3429572"/>
              <a:ext cx="29036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スマホがない！！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7"/>
          <a:stretch/>
        </p:blipFill>
        <p:spPr>
          <a:xfrm>
            <a:off x="1417390" y="2442767"/>
            <a:ext cx="5817987" cy="4451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4417889" y="63875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F0FCD0-6CE5-3217-F6E0-046F717B16BE}"/>
              </a:ext>
            </a:extLst>
          </p:cNvPr>
          <p:cNvSpPr txBox="1"/>
          <p:nvPr/>
        </p:nvSpPr>
        <p:spPr>
          <a:xfrm>
            <a:off x="6926553" y="4795942"/>
            <a:ext cx="99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だいじょうぶ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60CC55-2420-9528-6C32-09528B2AD909}"/>
              </a:ext>
            </a:extLst>
          </p:cNvPr>
          <p:cNvSpPr txBox="1"/>
          <p:nvPr/>
        </p:nvSpPr>
        <p:spPr>
          <a:xfrm>
            <a:off x="140918" y="844535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87223D-1F21-BB70-32BC-BC5D99D258B9}"/>
              </a:ext>
            </a:extLst>
          </p:cNvPr>
          <p:cNvSpPr txBox="1"/>
          <p:nvPr/>
        </p:nvSpPr>
        <p:spPr>
          <a:xfrm>
            <a:off x="7600171" y="844535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BC8CEF-B07C-11D6-599B-19296F550ACC}"/>
              </a:ext>
            </a:extLst>
          </p:cNvPr>
          <p:cNvSpPr txBox="1"/>
          <p:nvPr/>
        </p:nvSpPr>
        <p:spPr>
          <a:xfrm>
            <a:off x="1850764" y="35852"/>
            <a:ext cx="89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4" t="24990" r="32325"/>
          <a:stretch/>
        </p:blipFill>
        <p:spPr>
          <a:xfrm>
            <a:off x="4126675" y="3387114"/>
            <a:ext cx="1438462" cy="2735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グループ化 29"/>
          <p:cNvGrpSpPr/>
          <p:nvPr/>
        </p:nvGrpSpPr>
        <p:grpSpPr>
          <a:xfrm>
            <a:off x="-321153" y="2016876"/>
            <a:ext cx="4299628" cy="2365258"/>
            <a:chOff x="3206474" y="1325341"/>
            <a:chExt cx="6113660" cy="2658471"/>
          </a:xfrm>
        </p:grpSpPr>
        <p:grpSp>
          <p:nvGrpSpPr>
            <p:cNvPr id="31" name="グループ化 30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33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4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151" y="1712114"/>
                <a:ext cx="5347868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テキスト ボックス 31"/>
            <p:cNvSpPr txBox="1"/>
            <p:nvPr/>
          </p:nvSpPr>
          <p:spPr>
            <a:xfrm rot="21221692">
              <a:off x="4346787" y="2101637"/>
              <a:ext cx="3445117" cy="79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へんなメッセージ</a:t>
              </a:r>
              <a:b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がきたぞ！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442163">
            <a:off x="5480827" y="1881479"/>
            <a:ext cx="4045735" cy="2378181"/>
            <a:chOff x="3206474" y="1325341"/>
            <a:chExt cx="6113660" cy="2658471"/>
          </a:xfrm>
        </p:grpSpPr>
        <p:grpSp>
          <p:nvGrpSpPr>
            <p:cNvPr id="26" name="グループ化 25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28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テキスト ボックス 26"/>
            <p:cNvSpPr txBox="1"/>
            <p:nvPr/>
          </p:nvSpPr>
          <p:spPr>
            <a:xfrm rot="21221692">
              <a:off x="4580064" y="2091481"/>
              <a:ext cx="3445116" cy="109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かってに写真を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送らないでよ！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94865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つぎの日、クラスのお友達から、「へんなメッセージが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届いた」「写真をかってにいろんな人に送られた」などと、せめられてしまいました。</a:t>
            </a:r>
          </a:p>
        </p:txBody>
      </p:sp>
      <p:grpSp>
        <p:nvGrpSpPr>
          <p:cNvPr id="69" name="グループ化 68"/>
          <p:cNvGrpSpPr/>
          <p:nvPr/>
        </p:nvGrpSpPr>
        <p:grpSpPr>
          <a:xfrm rot="4852634">
            <a:off x="4201209" y="2951231"/>
            <a:ext cx="347842" cy="755715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70" name="フリーフォーム 69"/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4" t="16590" r="10493" b="9321"/>
          <a:stretch/>
        </p:blipFill>
        <p:spPr>
          <a:xfrm>
            <a:off x="864305" y="3272301"/>
            <a:ext cx="2599589" cy="3640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22476" r="29240"/>
          <a:stretch/>
        </p:blipFill>
        <p:spPr>
          <a:xfrm>
            <a:off x="6692900" y="3604904"/>
            <a:ext cx="1797050" cy="3252490"/>
          </a:xfrm>
          <a:prstGeom prst="snip2Same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2952317" y="5015995"/>
            <a:ext cx="4111909" cy="2239904"/>
            <a:chOff x="2952317" y="5015995"/>
            <a:chExt cx="4111909" cy="2239904"/>
          </a:xfrm>
        </p:grpSpPr>
        <p:sp>
          <p:nvSpPr>
            <p:cNvPr id="35" name="雲 31"/>
            <p:cNvSpPr/>
            <p:nvPr/>
          </p:nvSpPr>
          <p:spPr>
            <a:xfrm rot="463591">
              <a:off x="2952317" y="5015995"/>
              <a:ext cx="3974211" cy="22399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 rot="305796">
              <a:off x="4066049" y="5574377"/>
              <a:ext cx="29981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あのスマホだ！</a:t>
              </a:r>
              <a:endParaRPr kumimoji="1"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パスワードがバレ</a:t>
              </a:r>
              <a:r>
                <a:rPr lang="ja-JP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ちゃっ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</a:t>
              </a: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んだ</a:t>
              </a:r>
              <a: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2" name="角丸四角形 81"/>
            <p:cNvSpPr/>
            <p:nvPr/>
          </p:nvSpPr>
          <p:spPr>
            <a:xfrm rot="956479">
              <a:off x="3431033" y="5476174"/>
              <a:ext cx="561814" cy="962752"/>
            </a:xfrm>
            <a:prstGeom prst="roundRect">
              <a:avLst>
                <a:gd name="adj" fmla="val 130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33ED9EA-73E6-3E57-482C-FF8AA33AD85C}"/>
              </a:ext>
            </a:extLst>
          </p:cNvPr>
          <p:cNvGrpSpPr/>
          <p:nvPr/>
        </p:nvGrpSpPr>
        <p:grpSpPr>
          <a:xfrm>
            <a:off x="6404231" y="2503205"/>
            <a:ext cx="1706502" cy="713390"/>
            <a:chOff x="6404231" y="2491630"/>
            <a:chExt cx="1706502" cy="713390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F7A952E7-D03B-1C02-1B0B-126A41079865}"/>
                </a:ext>
              </a:extLst>
            </p:cNvPr>
            <p:cNvSpPr txBox="1"/>
            <p:nvPr/>
          </p:nvSpPr>
          <p:spPr>
            <a:xfrm rot="60000">
              <a:off x="7429064" y="2491630"/>
              <a:ext cx="681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しゃしん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0A9C761-FC3D-3BCB-4492-BAC5553BA9F4}"/>
                </a:ext>
              </a:extLst>
            </p:cNvPr>
            <p:cNvSpPr txBox="1"/>
            <p:nvPr/>
          </p:nvSpPr>
          <p:spPr>
            <a:xfrm rot="60000">
              <a:off x="6404231" y="2928021"/>
              <a:ext cx="422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おく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2921E5-63ED-B7E7-C760-99BB0DE52955}"/>
              </a:ext>
            </a:extLst>
          </p:cNvPr>
          <p:cNvSpPr txBox="1"/>
          <p:nvPr/>
        </p:nvSpPr>
        <p:spPr>
          <a:xfrm>
            <a:off x="3450051" y="844535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ともだち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716C0D-5B62-93CE-1C0B-455AB55B5355}"/>
              </a:ext>
            </a:extLst>
          </p:cNvPr>
          <p:cNvSpPr txBox="1"/>
          <p:nvPr/>
        </p:nvSpPr>
        <p:spPr>
          <a:xfrm>
            <a:off x="126999" y="1426680"/>
            <a:ext cx="4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とど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8B4F66-78E4-2CA5-658F-91AF723C0C24}"/>
              </a:ext>
            </a:extLst>
          </p:cNvPr>
          <p:cNvSpPr txBox="1"/>
          <p:nvPr/>
        </p:nvSpPr>
        <p:spPr>
          <a:xfrm>
            <a:off x="1779081" y="1426680"/>
            <a:ext cx="77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E54340-EC60-B6C0-9157-7CBC388EAF2C}"/>
              </a:ext>
            </a:extLst>
          </p:cNvPr>
          <p:cNvSpPr txBox="1"/>
          <p:nvPr/>
        </p:nvSpPr>
        <p:spPr>
          <a:xfrm>
            <a:off x="6060003" y="1426680"/>
            <a:ext cx="448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A6B7C4-E677-A663-3CC8-F4D3041F1ED9}"/>
              </a:ext>
            </a:extLst>
          </p:cNvPr>
          <p:cNvSpPr txBox="1"/>
          <p:nvPr/>
        </p:nvSpPr>
        <p:spPr>
          <a:xfrm>
            <a:off x="1850764" y="35852"/>
            <a:ext cx="89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4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286006" y="4957544"/>
            <a:ext cx="8571987" cy="1840784"/>
            <a:chOff x="286006" y="4957544"/>
            <a:chExt cx="8571987" cy="1840784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286006" y="4957544"/>
              <a:ext cx="8571987" cy="1812421"/>
              <a:chOff x="286006" y="4957544"/>
              <a:chExt cx="8571987" cy="1812421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286006" y="4957544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387591" y="5263591"/>
                <a:ext cx="735623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設定したパスワードは、ほかの人には絶対に教えないようにしましょう。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わるい人の手にわたると、あなたになりすまして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いたずらをしたり、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かってに買い物をしたりするかもしれないからです。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1" t="58481" r="27537"/>
            <a:stretch/>
          </p:blipFill>
          <p:spPr>
            <a:xfrm>
              <a:off x="7124699" y="5143500"/>
              <a:ext cx="1625601" cy="16294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65889" r="67826" b="10326"/>
            <a:stretch/>
          </p:blipFill>
          <p:spPr>
            <a:xfrm rot="20839176">
              <a:off x="6975626" y="5864878"/>
              <a:ext cx="647393" cy="933450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286007" y="2679596"/>
            <a:ext cx="8571987" cy="1982787"/>
            <a:chOff x="286007" y="2679596"/>
            <a:chExt cx="8571987" cy="198278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86007" y="2679596"/>
              <a:ext cx="8571987" cy="1982787"/>
              <a:chOff x="286007" y="2679596"/>
              <a:chExt cx="8571987" cy="1982787"/>
            </a:xfrm>
          </p:grpSpPr>
          <p:sp>
            <p:nvSpPr>
              <p:cNvPr id="32" name="角丸四角形 31"/>
              <p:cNvSpPr/>
              <p:nvPr/>
            </p:nvSpPr>
            <p:spPr>
              <a:xfrm>
                <a:off x="286007" y="2679596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3705226" y="2920853"/>
                <a:ext cx="501002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せっかくパスワードを設定していても、「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1234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」や、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じぶんの誕生日に関係した数字のように、かんたんにわかるものだったり、むずかしいパスワードでも、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みえるところに書いたりしてはいけません。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 rot="20915110">
              <a:off x="384858" y="3170142"/>
              <a:ext cx="1550194" cy="411471"/>
              <a:chOff x="1028700" y="4089400"/>
              <a:chExt cx="2057400" cy="54610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1028700" y="4089400"/>
                <a:ext cx="2057400" cy="546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1   2   3   4</a:t>
                </a:r>
                <a:endParaRPr lang="ja-JP" altLang="en-US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8" name="直線コネクタ 7"/>
              <p:cNvCxnSpPr>
                <a:stCxn id="4" idx="0"/>
                <a:endCxn id="4" idx="2"/>
              </p:cNvCxnSpPr>
              <p:nvPr/>
            </p:nvCxnSpPr>
            <p:spPr>
              <a:xfrm>
                <a:off x="2057400" y="4089400"/>
                <a:ext cx="0" cy="546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559718" y="4089400"/>
                <a:ext cx="0" cy="546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2578894" y="4089400"/>
                <a:ext cx="0" cy="546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グループ化 13"/>
            <p:cNvGrpSpPr/>
            <p:nvPr/>
          </p:nvGrpSpPr>
          <p:grpSpPr>
            <a:xfrm>
              <a:off x="1573069" y="2877346"/>
              <a:ext cx="2108201" cy="1770854"/>
              <a:chOff x="1669549" y="3105645"/>
              <a:chExt cx="2108201" cy="1770854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1669549" y="3105645"/>
                <a:ext cx="2108201" cy="1770854"/>
                <a:chOff x="4660899" y="2679699"/>
                <a:chExt cx="2108201" cy="1770854"/>
              </a:xfrm>
            </p:grpSpPr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59" t="19357" r="28204" b="39116"/>
                <a:stretch/>
              </p:blipFill>
              <p:spPr>
                <a:xfrm>
                  <a:off x="4660899" y="2679699"/>
                  <a:ext cx="2108201" cy="1770854"/>
                </a:xfrm>
                <a:prstGeom prst="rect">
                  <a:avLst/>
                </a:prstGeom>
              </p:spPr>
            </p:pic>
            <p:sp>
              <p:nvSpPr>
                <p:cNvPr id="31" name="テキスト ボックス 30"/>
                <p:cNvSpPr txBox="1"/>
                <p:nvPr/>
              </p:nvSpPr>
              <p:spPr>
                <a:xfrm rot="531403">
                  <a:off x="5253589" y="3087617"/>
                  <a:ext cx="1263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en-US" altLang="ja-JP" sz="1600" dirty="0">
                      <a:solidFill>
                        <a:schemeClr val="bg1"/>
                      </a:solidFill>
                      <a:latin typeface="春夏秋冬" panose="02000609000000000000" pitchFamily="1" charset="-128"/>
                      <a:ea typeface="春夏秋冬" panose="02000609000000000000" pitchFamily="1" charset="-128"/>
                    </a:rPr>
                    <a:t>35sb_99er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春夏秋冬" panose="02000609000000000000" pitchFamily="1" charset="-128"/>
                    <a:ea typeface="春夏秋冬" panose="02000609000000000000" pitchFamily="1" charset="-128"/>
                  </a:endParaRPr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 rot="18289024">
                <a:off x="2806087" y="3072467"/>
                <a:ext cx="519761" cy="724802"/>
                <a:chOff x="2927342" y="2719381"/>
                <a:chExt cx="519761" cy="724802"/>
              </a:xfrm>
            </p:grpSpPr>
            <p:cxnSp>
              <p:nvCxnSpPr>
                <p:cNvPr id="62" name="直線コネクタ 61"/>
                <p:cNvCxnSpPr/>
                <p:nvPr/>
              </p:nvCxnSpPr>
              <p:spPr>
                <a:xfrm rot="3310976">
                  <a:off x="3055295" y="2591428"/>
                  <a:ext cx="73896" cy="32980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3" name="直線コネクタ 62"/>
                <p:cNvCxnSpPr/>
                <p:nvPr/>
              </p:nvCxnSpPr>
              <p:spPr>
                <a:xfrm rot="3310976" flipH="1">
                  <a:off x="3249789" y="2840107"/>
                  <a:ext cx="50857" cy="34377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6" name="直線コネクタ 65"/>
                <p:cNvCxnSpPr/>
                <p:nvPr/>
              </p:nvCxnSpPr>
              <p:spPr>
                <a:xfrm rot="3310976" flipH="1">
                  <a:off x="3182255" y="3218649"/>
                  <a:ext cx="230414" cy="220654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70" name="乗算記号 69"/>
          <p:cNvSpPr/>
          <p:nvPr/>
        </p:nvSpPr>
        <p:spPr>
          <a:xfrm rot="20932626">
            <a:off x="461088" y="3004659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60EFA69-7A8C-3B42-955E-3FB9FAAFECD4}"/>
              </a:ext>
            </a:extLst>
          </p:cNvPr>
          <p:cNvGrpSpPr/>
          <p:nvPr/>
        </p:nvGrpSpPr>
        <p:grpSpPr>
          <a:xfrm>
            <a:off x="4486838" y="2774278"/>
            <a:ext cx="2515696" cy="1500947"/>
            <a:chOff x="4486838" y="2774278"/>
            <a:chExt cx="2515696" cy="150094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BDB469A-D0F4-4EC7-8825-05AA32E1F63F}"/>
                </a:ext>
              </a:extLst>
            </p:cNvPr>
            <p:cNvSpPr txBox="1"/>
            <p:nvPr/>
          </p:nvSpPr>
          <p:spPr>
            <a:xfrm>
              <a:off x="5574176" y="2774278"/>
              <a:ext cx="731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せってい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B794D51-00B2-5CDB-AC16-1D671EAD22FD}"/>
                </a:ext>
              </a:extLst>
            </p:cNvPr>
            <p:cNvSpPr txBox="1"/>
            <p:nvPr/>
          </p:nvSpPr>
          <p:spPr>
            <a:xfrm>
              <a:off x="4486838" y="3233132"/>
              <a:ext cx="947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たんじょうび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517709B-E9EE-C0F5-349D-642E6C8FE848}"/>
                </a:ext>
              </a:extLst>
            </p:cNvPr>
            <p:cNvSpPr txBox="1"/>
            <p:nvPr/>
          </p:nvSpPr>
          <p:spPr>
            <a:xfrm>
              <a:off x="5466287" y="3233132"/>
              <a:ext cx="731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かんけい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E52D2F7-68AB-859B-5751-5B9F70AE43DB}"/>
                </a:ext>
              </a:extLst>
            </p:cNvPr>
            <p:cNvSpPr txBox="1"/>
            <p:nvPr/>
          </p:nvSpPr>
          <p:spPr>
            <a:xfrm>
              <a:off x="6369896" y="3233132"/>
              <a:ext cx="63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すう　じ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D88025F-9C54-3ACE-448C-270F02DBED12}"/>
                </a:ext>
              </a:extLst>
            </p:cNvPr>
            <p:cNvSpPr txBox="1"/>
            <p:nvPr/>
          </p:nvSpPr>
          <p:spPr>
            <a:xfrm>
              <a:off x="4959779" y="3998226"/>
              <a:ext cx="63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3D0CF89-5F36-A0B6-74F9-C1D3D1CA1E13}"/>
              </a:ext>
            </a:extLst>
          </p:cNvPr>
          <p:cNvGrpSpPr/>
          <p:nvPr/>
        </p:nvGrpSpPr>
        <p:grpSpPr>
          <a:xfrm>
            <a:off x="359472" y="5124370"/>
            <a:ext cx="4750689" cy="1188181"/>
            <a:chOff x="359472" y="5124370"/>
            <a:chExt cx="4750689" cy="1188181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3C085CB-ED04-B149-6B74-45178B7781F1}"/>
                </a:ext>
              </a:extLst>
            </p:cNvPr>
            <p:cNvSpPr txBox="1"/>
            <p:nvPr/>
          </p:nvSpPr>
          <p:spPr>
            <a:xfrm>
              <a:off x="359472" y="5124370"/>
              <a:ext cx="731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せってい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4F8D739-8487-EF2C-1901-A2690A9FFF02}"/>
                </a:ext>
              </a:extLst>
            </p:cNvPr>
            <p:cNvSpPr txBox="1"/>
            <p:nvPr/>
          </p:nvSpPr>
          <p:spPr>
            <a:xfrm>
              <a:off x="3933824" y="5124370"/>
              <a:ext cx="731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ぜったい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D3E2A5E-702E-A9C4-9F49-B6AC107FF370}"/>
                </a:ext>
              </a:extLst>
            </p:cNvPr>
            <p:cNvSpPr txBox="1"/>
            <p:nvPr/>
          </p:nvSpPr>
          <p:spPr>
            <a:xfrm>
              <a:off x="4665198" y="5124370"/>
              <a:ext cx="444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おし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F4247AD-B9C3-0443-5DBA-06543E4B9698}"/>
                </a:ext>
              </a:extLst>
            </p:cNvPr>
            <p:cNvSpPr txBox="1"/>
            <p:nvPr/>
          </p:nvSpPr>
          <p:spPr>
            <a:xfrm>
              <a:off x="1140903" y="6035552"/>
              <a:ext cx="475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CB074E8-AFFD-54BF-7E40-ED0464A48F34}"/>
                </a:ext>
              </a:extLst>
            </p:cNvPr>
            <p:cNvSpPr txBox="1"/>
            <p:nvPr/>
          </p:nvSpPr>
          <p:spPr>
            <a:xfrm>
              <a:off x="1590612" y="6035552"/>
              <a:ext cx="475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もの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7B95EEF-6191-4906-4E31-672301F3ADB7}"/>
              </a:ext>
            </a:extLst>
          </p:cNvPr>
          <p:cNvGrpSpPr/>
          <p:nvPr/>
        </p:nvGrpSpPr>
        <p:grpSpPr>
          <a:xfrm>
            <a:off x="672641" y="692344"/>
            <a:ext cx="7625858" cy="2143125"/>
            <a:chOff x="672641" y="692344"/>
            <a:chExt cx="7625858" cy="2143125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A64A846B-3957-6D91-5D7D-F21B79850793}"/>
                </a:ext>
              </a:extLst>
            </p:cNvPr>
            <p:cNvGrpSpPr/>
            <p:nvPr/>
          </p:nvGrpSpPr>
          <p:grpSpPr>
            <a:xfrm>
              <a:off x="672641" y="692344"/>
              <a:ext cx="7625858" cy="2143125"/>
              <a:chOff x="672641" y="539944"/>
              <a:chExt cx="7625858" cy="2143125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3B332FA8-522B-64B3-5740-A95863A28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5399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CDC1DBE2-C9CA-2E05-2202-567ED65C8211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35" name="角丸四角形 28">
                  <a:extLst>
                    <a:ext uri="{FF2B5EF4-FFF2-40B4-BE49-F238E27FC236}">
                      <a16:creationId xmlns:a16="http://schemas.microsoft.com/office/drawing/2014/main" id="{FCB29D05-B957-E7FF-3F14-F1FACDC568DA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961D0E59-DF07-0663-A40F-ED610AE73F11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0BA42E3-8FBF-49AF-C693-17E3AF50616B}"/>
                </a:ext>
              </a:extLst>
            </p:cNvPr>
            <p:cNvSpPr txBox="1"/>
            <p:nvPr/>
          </p:nvSpPr>
          <p:spPr>
            <a:xfrm>
              <a:off x="2841934" y="17030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A6F5A01-EC8F-6A99-0396-1689F7B9134A}"/>
              </a:ext>
            </a:extLst>
          </p:cNvPr>
          <p:cNvSpPr txBox="1"/>
          <p:nvPr/>
        </p:nvSpPr>
        <p:spPr>
          <a:xfrm>
            <a:off x="1850764" y="35852"/>
            <a:ext cx="89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2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66675" y="636742"/>
            <a:ext cx="9010650" cy="276826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4985295" y="2665727"/>
            <a:ext cx="4286084" cy="2240620"/>
            <a:chOff x="-300714" y="3991848"/>
            <a:chExt cx="4286084" cy="2240620"/>
          </a:xfrm>
        </p:grpSpPr>
        <p:sp>
          <p:nvSpPr>
            <p:cNvPr id="32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 rot="21098764">
              <a:off x="-300714" y="4594319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なくしたり教えたり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しないこと！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85801" y="1329227"/>
            <a:ext cx="78866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パスワードは、あなたをまもるとても大切なものです。</a:t>
            </a: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家の人と一緒に、ほかの人にはわかりにくいパスワード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を設定して、たいせつに管理しましょう。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sp>
        <p:nvSpPr>
          <p:cNvPr id="93" name="角丸四角形 92"/>
          <p:cNvSpPr/>
          <p:nvPr/>
        </p:nvSpPr>
        <p:spPr>
          <a:xfrm rot="20915110">
            <a:off x="3147845" y="3099769"/>
            <a:ext cx="1451798" cy="4114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kern="0" dirty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1  2  3  4</a:t>
            </a:r>
            <a:endParaRPr lang="ja-JP" altLang="en-US" sz="2000" kern="0" dirty="0">
              <a:solidFill>
                <a:schemeClr val="bg2">
                  <a:lumMod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 rot="261559">
            <a:off x="3946321" y="3509373"/>
            <a:ext cx="1499008" cy="4114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kern="0" dirty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ａ ｂ ｃ ｄ</a:t>
            </a:r>
          </a:p>
        </p:txBody>
      </p:sp>
      <p:sp>
        <p:nvSpPr>
          <p:cNvPr id="99" name="角丸四角形 98"/>
          <p:cNvSpPr/>
          <p:nvPr/>
        </p:nvSpPr>
        <p:spPr>
          <a:xfrm rot="21218220">
            <a:off x="3734003" y="4020010"/>
            <a:ext cx="1562281" cy="4114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kern="0" dirty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@  -  ?  &amp;</a:t>
            </a:r>
            <a:endParaRPr lang="ja-JP" altLang="en-US" sz="2000" kern="0" dirty="0">
              <a:solidFill>
                <a:schemeClr val="bg2">
                  <a:lumMod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4823" r="21387"/>
          <a:stretch/>
        </p:blipFill>
        <p:spPr>
          <a:xfrm>
            <a:off x="5680426" y="4504261"/>
            <a:ext cx="1748760" cy="234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t="30499" r="31957"/>
          <a:stretch/>
        </p:blipFill>
        <p:spPr>
          <a:xfrm>
            <a:off x="1679589" y="3295494"/>
            <a:ext cx="1721453" cy="3577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_プロジェクト\201512_徳島市教育研究所\07_illustration\ICTすだちくん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478" y="4529486"/>
            <a:ext cx="2457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24EBE8-9BF3-F84E-7D6A-F998DEBFADE3}"/>
              </a:ext>
            </a:extLst>
          </p:cNvPr>
          <p:cNvSpPr txBox="1"/>
          <p:nvPr/>
        </p:nvSpPr>
        <p:spPr>
          <a:xfrm rot="21060000">
            <a:off x="7196521" y="3090873"/>
            <a:ext cx="47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5DEB60-7DA1-F60D-5B54-3903C06D3C8D}"/>
              </a:ext>
            </a:extLst>
          </p:cNvPr>
          <p:cNvSpPr txBox="1"/>
          <p:nvPr/>
        </p:nvSpPr>
        <p:spPr>
          <a:xfrm>
            <a:off x="5680426" y="1137023"/>
            <a:ext cx="11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　せつ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41B8D3-0853-E7C1-AF0C-5AB8FB2A10FC}"/>
              </a:ext>
            </a:extLst>
          </p:cNvPr>
          <p:cNvSpPr txBox="1"/>
          <p:nvPr/>
        </p:nvSpPr>
        <p:spPr>
          <a:xfrm>
            <a:off x="1948076" y="1658117"/>
            <a:ext cx="70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いっしょ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91152A-AB49-178F-81D1-A6EA96AEF53A}"/>
              </a:ext>
            </a:extLst>
          </p:cNvPr>
          <p:cNvSpPr txBox="1"/>
          <p:nvPr/>
        </p:nvSpPr>
        <p:spPr>
          <a:xfrm>
            <a:off x="693476" y="1658117"/>
            <a:ext cx="44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D9BE4B-4511-301B-F3EC-596D59C89C0C}"/>
              </a:ext>
            </a:extLst>
          </p:cNvPr>
          <p:cNvSpPr txBox="1"/>
          <p:nvPr/>
        </p:nvSpPr>
        <p:spPr>
          <a:xfrm>
            <a:off x="1014626" y="2180645"/>
            <a:ext cx="70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せってい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9046A4-2826-10B6-2906-FE7DD25FBFEC}"/>
              </a:ext>
            </a:extLst>
          </p:cNvPr>
          <p:cNvSpPr txBox="1"/>
          <p:nvPr/>
        </p:nvSpPr>
        <p:spPr>
          <a:xfrm>
            <a:off x="4050323" y="2180645"/>
            <a:ext cx="70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567012-FB9C-73E2-7CA8-70708195841D}"/>
              </a:ext>
            </a:extLst>
          </p:cNvPr>
          <p:cNvSpPr txBox="1"/>
          <p:nvPr/>
        </p:nvSpPr>
        <p:spPr>
          <a:xfrm>
            <a:off x="1850764" y="35852"/>
            <a:ext cx="89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6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UUID" val="{A354DAC5-3A7E-4947-97A7-257F7A97C0D8}"/>
  <p:tag name="ISPRING_RESOURCE_FOLDER" val="D:\ryuno\_徳島\コンテンツ制作\情報モラル教育絵コンテ160226\"/>
  <p:tag name="ISPRING_PRESENTATION_PATH" val="D:\ryuno\_徳島\コンテンツ制作\情報モラル教育絵コンテ160226.pptx"/>
  <p:tag name="ISPRING_PROJECT_FOLDER_UPDATED" val="1"/>
  <p:tag name="ISPRING_SCREEN_RECS_UPDATED" val="D:\ryuno\_徳島\コンテンツ制作\情報モラル教育絵コンテ160226\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/object&gt;&lt;object type=&quot;8&quot; unique_id=&quot;215459&quot;&gt;&lt;/object&gt;&lt;/object&gt;&lt;/database&gt;"/>
  <p:tag name="ARTICULATE_SLIDE_COUNT" val="46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SCORM_PASSING_SCORE" val="100.000000"/>
  <p:tag name="ARTICULATE_PROJECT_OPEN" val="0"/>
  <p:tag name="SECTOMILLISECCONVERTED" val="1"/>
  <p:tag name="ISPRING_RESOURCE_PATHS_HASH_PRESENTER" val="e31dbc6a9c535b5e48547a39e13b89222d51ed"/>
  <p:tag name="ISPRING_LMS_API_VERSION" val="SCORM 2004 (4th edition)"/>
  <p:tag name="ISPRING_ULTRA_SCORM_COURCE_TITLE" val="情報モラル教育　小学校低学年　第5話"/>
  <p:tag name="ISPRING_CMI5_LAUNCH_METHOD" val="any window"/>
  <p:tag name="ISPRINGCLOUDFOLDERID" val="1"/>
  <p:tag name="ISPRINGONLINEFOLDERID" val="1"/>
  <p:tag name="ISPRING_OUTPUT_FOLDER" val="[[&quot;\uFFFD\\\uFFFD{C8200F90-E3A9-4BA9-88CD-9E9515C25619}&quot;,&quot;C:\\Users\\s-shirochika\\Documents\\01_job\\202210_徳島\\05_iSpr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PRESENTATION_TITLE" val="情報モラル教育　小学校低学年　第5話"/>
  <p:tag name="ISPRING_FIRST_PUBLISH" val="1"/>
  <p:tag name="ISPRING-SUITE_ISPRING_CURRENT_PLAYER_ID" val="universal"/>
  <p:tag name="ISPRING_PRESENTATION_COURSE_TITLE" val="情報モラル教育　小学校低学年　第5話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1.000"/>
  <p:tag name="ISPRING_SLIDE_INDENT_LEVEL" val="0"/>
  <p:tag name="ISPRING_CUSTOM_TIMING_USED" val="0"/>
  <p:tag name="GENSWF_SLIDE_UID" val="{C198C652-A10F-441C-BD71-8FAE5213469D}:3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9545A067-6955-49B8-AEB5-B36A037A88E0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1FC9D740-6FC2-499C-96D3-DE4FC10F64D2}: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9589624E-D063-4031-B96A-AF6CD40452BB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4270F6C5-FB56-4F3E-8D89-295C576245B7}:29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10281</TotalTime>
  <Words>328</Words>
  <Application>Microsoft Office PowerPoint</Application>
  <PresentationFormat>画面に合わせる (4:3)</PresentationFormat>
  <Paragraphs>68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メイリオ</vt:lpstr>
      <vt:lpstr>春夏秋冬</vt:lpstr>
      <vt:lpstr>游ゴシック</vt:lpstr>
      <vt:lpstr>Arial</vt:lpstr>
      <vt:lpstr>Calibri</vt:lpstr>
      <vt:lpstr>Calibri Light</vt:lpstr>
      <vt:lpstr>Office テーマ</vt:lpstr>
      <vt:lpstr>だい5話 パスワード管理</vt:lpstr>
      <vt:lpstr>5. パスワード管理</vt:lpstr>
      <vt:lpstr>5. パスワード管理</vt:lpstr>
      <vt:lpstr>5. パスワード管理</vt:lpstr>
      <vt:lpstr>5. パスワード管理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第5話</dc:title>
  <cp:lastModifiedBy>城近 小夜子</cp:lastModifiedBy>
  <cp:revision>465</cp:revision>
  <cp:lastPrinted>2016-03-08T03:51:44Z</cp:lastPrinted>
  <dcterms:created xsi:type="dcterms:W3CDTF">2016-01-27T02:00:48Z</dcterms:created>
  <dcterms:modified xsi:type="dcterms:W3CDTF">2022-11-02T00:11:07Z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