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318" r:id="rId2"/>
    <p:sldId id="291" r:id="rId3"/>
    <p:sldId id="292" r:id="rId4"/>
    <p:sldId id="294" r:id="rId5"/>
    <p:sldId id="295" r:id="rId6"/>
  </p:sldIdLst>
  <p:sldSz cx="9144000" cy="6858000" type="screen4x3"/>
  <p:notesSz cx="6742113" cy="987266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4700"/>
    <a:srgbClr val="83BC5C"/>
    <a:srgbClr val="F8D827"/>
    <a:srgbClr val="99CCFF"/>
    <a:srgbClr val="BED090"/>
    <a:srgbClr val="B0D888"/>
    <a:srgbClr val="442CF4"/>
    <a:srgbClr val="2B95F5"/>
    <a:srgbClr val="F4862C"/>
    <a:srgbClr val="B0D5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89055" autoAdjust="0"/>
  </p:normalViewPr>
  <p:slideViewPr>
    <p:cSldViewPr snapToGrid="0">
      <p:cViewPr>
        <p:scale>
          <a:sx n="75" d="100"/>
          <a:sy n="75" d="100"/>
        </p:scale>
        <p:origin x="1886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9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9525" y="1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1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31" tIns="45716" rIns="91431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4191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6262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4275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1047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7673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156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593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593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593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47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0195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lnSpc>
                <a:spcPts val="7600"/>
              </a:lnSpc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38218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3.xml"/><Relationship Id="rId7" Type="http://schemas.microsoft.com/office/2007/relationships/hdphoto" Target="../media/hdphoto6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19.png"/><Relationship Id="rId5" Type="http://schemas.microsoft.com/office/2007/relationships/hdphoto" Target="../media/hdphoto7.wdp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6" Type="http://schemas.openxmlformats.org/officeDocument/2006/relationships/image" Target="../media/image23.png"/><Relationship Id="rId5" Type="http://schemas.microsoft.com/office/2007/relationships/hdphoto" Target="../media/hdphoto8.wdp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841500" y="3634012"/>
            <a:ext cx="7035800" cy="2914424"/>
          </a:xfrm>
        </p:spPr>
        <p:txBody>
          <a:bodyPr/>
          <a:lstStyle/>
          <a:p>
            <a:pPr algn="ctr"/>
            <a:r>
              <a:rPr lang="ja-JP" altLang="en-US" sz="4000" dirty="0"/>
              <a:t>だい</a:t>
            </a:r>
            <a:r>
              <a:rPr lang="en-US" altLang="ja-JP" sz="4000" dirty="0"/>
              <a:t>5</a:t>
            </a:r>
            <a:r>
              <a:rPr lang="ja-JP" altLang="en-US" sz="4000" dirty="0"/>
              <a:t>話</a:t>
            </a:r>
            <a:br>
              <a:rPr lang="en-US" altLang="ja-JP" sz="4000" dirty="0"/>
            </a:br>
            <a:r>
              <a:rPr lang="ja-JP" altLang="en-US" dirty="0"/>
              <a:t>パスワード管理</a:t>
            </a:r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6117">
            <a:off x="2134795" y="6212590"/>
            <a:ext cx="7206218" cy="174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1EB377E-B3BA-AD10-1940-29CF57930974}"/>
              </a:ext>
            </a:extLst>
          </p:cNvPr>
          <p:cNvSpPr txBox="1"/>
          <p:nvPr/>
        </p:nvSpPr>
        <p:spPr>
          <a:xfrm>
            <a:off x="6195698" y="4901374"/>
            <a:ext cx="1684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accent6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　　　り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FD8E470-0FCB-08F2-4CB9-955468EBDF3D}"/>
              </a:ext>
            </a:extLst>
          </p:cNvPr>
          <p:cNvSpPr txBox="1"/>
          <p:nvPr/>
        </p:nvSpPr>
        <p:spPr>
          <a:xfrm>
            <a:off x="5621169" y="4052054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dirty="0">
                <a:solidFill>
                  <a:schemeClr val="accent6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6C19DA0-CB74-B841-B180-D818F4EB3D2B}"/>
              </a:ext>
            </a:extLst>
          </p:cNvPr>
          <p:cNvSpPr txBox="1"/>
          <p:nvPr/>
        </p:nvSpPr>
        <p:spPr>
          <a:xfrm>
            <a:off x="16666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63A5885-3E9C-5D6C-E32E-C17D58D57922}"/>
              </a:ext>
            </a:extLst>
          </p:cNvPr>
          <p:cNvSpPr txBox="1"/>
          <p:nvPr/>
        </p:nvSpPr>
        <p:spPr>
          <a:xfrm>
            <a:off x="169320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9488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5.</a:t>
            </a:r>
            <a:r>
              <a:rPr lang="ja-JP" altLang="en-US" dirty="0"/>
              <a:t> パスワード管理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1048261"/>
            <a:ext cx="90756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鳴門くんは、じぶんのスマートフォンを、どこかに落としてしまいました。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5067299" y="3936129"/>
            <a:ext cx="4138637" cy="1950325"/>
            <a:chOff x="5067299" y="3936129"/>
            <a:chExt cx="4138637" cy="1950325"/>
          </a:xfrm>
        </p:grpSpPr>
        <p:sp>
          <p:nvSpPr>
            <p:cNvPr id="24" name="円形吹き出し 3"/>
            <p:cNvSpPr/>
            <p:nvPr/>
          </p:nvSpPr>
          <p:spPr>
            <a:xfrm rot="5400000">
              <a:off x="6130486" y="2872942"/>
              <a:ext cx="1950325" cy="4076700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5660678" y="4306075"/>
              <a:ext cx="3545258" cy="1154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パスワードは</a:t>
              </a: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「</a:t>
              </a:r>
              <a:r>
                <a:rPr lang="en-US" altLang="ja-JP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1234</a:t>
              </a: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」</a:t>
              </a:r>
              <a:br>
                <a:rPr lang="en-US" altLang="ja-JP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だけど、大丈夫かな</a:t>
              </a:r>
              <a:r>
                <a:rPr lang="en-US" altLang="ja-JP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  <a:endParaRPr kumimoji="1" lang="ja-JP" altLang="en-US" sz="24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-35978" y="2070439"/>
            <a:ext cx="3569909" cy="2598087"/>
            <a:chOff x="-35978" y="1784209"/>
            <a:chExt cx="3569909" cy="2598087"/>
          </a:xfrm>
        </p:grpSpPr>
        <p:grpSp>
          <p:nvGrpSpPr>
            <p:cNvPr id="19" name="グループ化 18"/>
            <p:cNvGrpSpPr/>
            <p:nvPr/>
          </p:nvGrpSpPr>
          <p:grpSpPr>
            <a:xfrm>
              <a:off x="-35978" y="1784209"/>
              <a:ext cx="3514966" cy="2598087"/>
              <a:chOff x="381666" y="2651674"/>
              <a:chExt cx="3514966" cy="2598087"/>
            </a:xfrm>
            <a:solidFill>
              <a:srgbClr val="FFFFFF"/>
            </a:solidFill>
          </p:grpSpPr>
          <p:sp>
            <p:nvSpPr>
              <p:cNvPr id="20" name="円/楕円 19"/>
              <p:cNvSpPr/>
              <p:nvPr/>
            </p:nvSpPr>
            <p:spPr>
              <a:xfrm>
                <a:off x="3294149" y="5046257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1" name="雲 31"/>
              <p:cNvSpPr/>
              <p:nvPr/>
            </p:nvSpPr>
            <p:spPr>
              <a:xfrm rot="197991">
                <a:off x="381666" y="2651674"/>
                <a:ext cx="3514966" cy="259614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571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" name="円/楕円 21"/>
              <p:cNvSpPr/>
              <p:nvPr/>
            </p:nvSpPr>
            <p:spPr>
              <a:xfrm>
                <a:off x="2946400" y="4989516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3" name="円/楕円 22"/>
              <p:cNvSpPr/>
              <p:nvPr/>
            </p:nvSpPr>
            <p:spPr>
              <a:xfrm>
                <a:off x="3490016" y="5009951"/>
                <a:ext cx="118273" cy="11016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26" name="Picture 2" descr="D:\ryuno\_徳島\コンテンツ制作\集中線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174">
              <a:off x="19127" y="1800642"/>
              <a:ext cx="3408297" cy="2555527"/>
            </a:xfrm>
            <a:prstGeom prst="cloudCallout">
              <a:avLst>
                <a:gd name="adj1" fmla="val 33337"/>
                <a:gd name="adj2" fmla="val -6522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角丸四角形 34"/>
            <p:cNvSpPr/>
            <p:nvPr/>
          </p:nvSpPr>
          <p:spPr>
            <a:xfrm rot="20899266">
              <a:off x="1205182" y="2198031"/>
              <a:ext cx="832056" cy="1207613"/>
            </a:xfrm>
            <a:prstGeom prst="roundRect">
              <a:avLst>
                <a:gd name="adj" fmla="val 13013"/>
              </a:avLst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/>
            <p:cNvSpPr/>
            <p:nvPr/>
          </p:nvSpPr>
          <p:spPr>
            <a:xfrm rot="20909405">
              <a:off x="630248" y="3429572"/>
              <a:ext cx="290368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スマホがない！！</a:t>
              </a:r>
              <a:endParaRPr lang="en-US" altLang="ja-JP" sz="24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87"/>
          <a:stretch/>
        </p:blipFill>
        <p:spPr>
          <a:xfrm>
            <a:off x="1417390" y="2442767"/>
            <a:ext cx="5817987" cy="44515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テキスト ボックス 14"/>
          <p:cNvSpPr txBox="1"/>
          <p:nvPr/>
        </p:nvSpPr>
        <p:spPr>
          <a:xfrm>
            <a:off x="4417889" y="6387555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7F0FCD0-6CE5-3217-F6E0-046F717B16BE}"/>
              </a:ext>
            </a:extLst>
          </p:cNvPr>
          <p:cNvSpPr txBox="1"/>
          <p:nvPr/>
        </p:nvSpPr>
        <p:spPr>
          <a:xfrm>
            <a:off x="6926553" y="4795942"/>
            <a:ext cx="9934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だいじょうぶ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E60CC55-2420-9528-6C32-09528B2AD909}"/>
              </a:ext>
            </a:extLst>
          </p:cNvPr>
          <p:cNvSpPr txBox="1"/>
          <p:nvPr/>
        </p:nvSpPr>
        <p:spPr>
          <a:xfrm>
            <a:off x="140918" y="844535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なると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87223D-1F21-BB70-32BC-BC5D99D258B9}"/>
              </a:ext>
            </a:extLst>
          </p:cNvPr>
          <p:cNvSpPr txBox="1"/>
          <p:nvPr/>
        </p:nvSpPr>
        <p:spPr>
          <a:xfrm>
            <a:off x="7600171" y="844535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EBC8CEF-B07C-11D6-599B-19296F550ACC}"/>
              </a:ext>
            </a:extLst>
          </p:cNvPr>
          <p:cNvSpPr txBox="1"/>
          <p:nvPr/>
        </p:nvSpPr>
        <p:spPr>
          <a:xfrm>
            <a:off x="1850764" y="35852"/>
            <a:ext cx="892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　り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759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4" t="24990" r="32325"/>
          <a:stretch/>
        </p:blipFill>
        <p:spPr>
          <a:xfrm>
            <a:off x="4126675" y="3387114"/>
            <a:ext cx="1438462" cy="273570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グループ化 29"/>
          <p:cNvGrpSpPr/>
          <p:nvPr/>
        </p:nvGrpSpPr>
        <p:grpSpPr>
          <a:xfrm>
            <a:off x="-321153" y="2016876"/>
            <a:ext cx="4299628" cy="2365258"/>
            <a:chOff x="3206474" y="1325341"/>
            <a:chExt cx="6113660" cy="2658471"/>
          </a:xfrm>
        </p:grpSpPr>
        <p:grpSp>
          <p:nvGrpSpPr>
            <p:cNvPr id="31" name="グループ化 30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33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34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151" y="1712114"/>
                <a:ext cx="5347868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2" name="テキスト ボックス 31"/>
            <p:cNvSpPr txBox="1"/>
            <p:nvPr/>
          </p:nvSpPr>
          <p:spPr>
            <a:xfrm rot="21221692">
              <a:off x="4346787" y="2101637"/>
              <a:ext cx="3445117" cy="791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へんなメッセージ</a:t>
              </a:r>
              <a:b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がきたぞ！</a:t>
              </a:r>
            </a:p>
          </p:txBody>
        </p:sp>
      </p:grpSp>
      <p:grpSp>
        <p:nvGrpSpPr>
          <p:cNvPr id="25" name="グループ化 24"/>
          <p:cNvGrpSpPr/>
          <p:nvPr/>
        </p:nvGrpSpPr>
        <p:grpSpPr>
          <a:xfrm rot="442163">
            <a:off x="5480827" y="1881479"/>
            <a:ext cx="4045735" cy="2378181"/>
            <a:chOff x="3206474" y="1325341"/>
            <a:chExt cx="6113660" cy="2658471"/>
          </a:xfrm>
        </p:grpSpPr>
        <p:grpSp>
          <p:nvGrpSpPr>
            <p:cNvPr id="26" name="グループ化 25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28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50000"/>
                  </a:schemeClr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29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4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7" name="テキスト ボックス 26"/>
            <p:cNvSpPr txBox="1"/>
            <p:nvPr/>
          </p:nvSpPr>
          <p:spPr>
            <a:xfrm rot="21221692">
              <a:off x="4580064" y="2091481"/>
              <a:ext cx="3445116" cy="1092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かってに写真を</a:t>
              </a:r>
            </a:p>
            <a:p>
              <a:pPr>
                <a:lnSpc>
                  <a:spcPct val="150000"/>
                </a:lnSpc>
              </a:pP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送らないでよ！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5.</a:t>
            </a:r>
            <a:r>
              <a:rPr lang="ja-JP" altLang="en-US" dirty="0"/>
              <a:t> パスワード管理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1048261"/>
            <a:ext cx="8948652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つぎの日、クラスのお友達から、「へんなメッセージが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届いた」「写真をかってにいろんな人に送られた」などと、せめられてしまいました。</a:t>
            </a:r>
          </a:p>
        </p:txBody>
      </p:sp>
      <p:grpSp>
        <p:nvGrpSpPr>
          <p:cNvPr id="69" name="グループ化 68"/>
          <p:cNvGrpSpPr/>
          <p:nvPr/>
        </p:nvGrpSpPr>
        <p:grpSpPr>
          <a:xfrm rot="4852634">
            <a:off x="4201209" y="2951231"/>
            <a:ext cx="347842" cy="755715"/>
            <a:chOff x="1081362" y="4483314"/>
            <a:chExt cx="164219" cy="356779"/>
          </a:xfrm>
          <a:solidFill>
            <a:schemeClr val="accent1"/>
          </a:solidFill>
        </p:grpSpPr>
        <p:sp>
          <p:nvSpPr>
            <p:cNvPr id="70" name="フリーフォーム 69"/>
            <p:cNvSpPr/>
            <p:nvPr/>
          </p:nvSpPr>
          <p:spPr>
            <a:xfrm>
              <a:off x="1083656" y="4604845"/>
              <a:ext cx="161925" cy="74613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71" name="フリーフォーム 70"/>
            <p:cNvSpPr/>
            <p:nvPr/>
          </p:nvSpPr>
          <p:spPr>
            <a:xfrm rot="1937600">
              <a:off x="1081362" y="4483314"/>
              <a:ext cx="161925" cy="73025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72" name="フリーフォーム 71"/>
            <p:cNvSpPr/>
            <p:nvPr/>
          </p:nvSpPr>
          <p:spPr>
            <a:xfrm rot="18864030">
              <a:off x="1121674" y="4722619"/>
              <a:ext cx="160337" cy="74612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04" t="16590" r="10493" b="9321"/>
          <a:stretch/>
        </p:blipFill>
        <p:spPr>
          <a:xfrm>
            <a:off x="864305" y="3272301"/>
            <a:ext cx="2599589" cy="36405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6" t="22476" r="29240"/>
          <a:stretch/>
        </p:blipFill>
        <p:spPr>
          <a:xfrm>
            <a:off x="6692900" y="3604904"/>
            <a:ext cx="1797050" cy="3252490"/>
          </a:xfrm>
          <a:prstGeom prst="snip2Same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グループ化 4"/>
          <p:cNvGrpSpPr/>
          <p:nvPr/>
        </p:nvGrpSpPr>
        <p:grpSpPr>
          <a:xfrm>
            <a:off x="2952317" y="5015995"/>
            <a:ext cx="4111909" cy="2239904"/>
            <a:chOff x="2952317" y="5015995"/>
            <a:chExt cx="4111909" cy="2239904"/>
          </a:xfrm>
        </p:grpSpPr>
        <p:sp>
          <p:nvSpPr>
            <p:cNvPr id="35" name="雲 31"/>
            <p:cNvSpPr/>
            <p:nvPr/>
          </p:nvSpPr>
          <p:spPr>
            <a:xfrm rot="463591">
              <a:off x="2952317" y="5015995"/>
              <a:ext cx="3974211" cy="2239904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71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81" name="テキスト ボックス 80"/>
            <p:cNvSpPr txBox="1"/>
            <p:nvPr/>
          </p:nvSpPr>
          <p:spPr>
            <a:xfrm rot="305796">
              <a:off x="4066049" y="5574377"/>
              <a:ext cx="299817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あのスマホだ！</a:t>
              </a:r>
              <a:endParaRPr kumimoji="1" lang="en-US" altLang="ja-JP" sz="24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パスワードがバレ</a:t>
              </a:r>
              <a:r>
                <a:rPr lang="ja-JP" altLang="en-US" sz="2400" b="1" dirty="0" err="1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ちゃっ</a:t>
              </a: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</a:t>
              </a:r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んだ</a:t>
              </a:r>
              <a:r>
                <a:rPr lang="en-US" altLang="ja-JP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  <a:endParaRPr kumimoji="1" lang="ja-JP" altLang="en-US" sz="24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82" name="角丸四角形 81"/>
            <p:cNvSpPr/>
            <p:nvPr/>
          </p:nvSpPr>
          <p:spPr>
            <a:xfrm rot="956479">
              <a:off x="3431033" y="5476174"/>
              <a:ext cx="561814" cy="962752"/>
            </a:xfrm>
            <a:prstGeom prst="roundRect">
              <a:avLst>
                <a:gd name="adj" fmla="val 13013"/>
              </a:avLst>
            </a:prstGeom>
            <a:solidFill>
              <a:srgbClr val="FFFFFF">
                <a:alpha val="80000"/>
              </a:srgb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533ED9EA-73E6-3E57-482C-FF8AA33AD85C}"/>
              </a:ext>
            </a:extLst>
          </p:cNvPr>
          <p:cNvGrpSpPr/>
          <p:nvPr/>
        </p:nvGrpSpPr>
        <p:grpSpPr>
          <a:xfrm>
            <a:off x="6404231" y="2503205"/>
            <a:ext cx="1706502" cy="713390"/>
            <a:chOff x="6404231" y="2491630"/>
            <a:chExt cx="1706502" cy="713390"/>
          </a:xfrm>
        </p:grpSpPr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F7A952E7-D03B-1C02-1B0B-126A41079865}"/>
                </a:ext>
              </a:extLst>
            </p:cNvPr>
            <p:cNvSpPr txBox="1"/>
            <p:nvPr/>
          </p:nvSpPr>
          <p:spPr>
            <a:xfrm rot="60000">
              <a:off x="7429064" y="2491630"/>
              <a:ext cx="6816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しゃしん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0A9C761-FC3D-3BCB-4492-BAC5553BA9F4}"/>
                </a:ext>
              </a:extLst>
            </p:cNvPr>
            <p:cNvSpPr txBox="1"/>
            <p:nvPr/>
          </p:nvSpPr>
          <p:spPr>
            <a:xfrm rot="60000">
              <a:off x="6404231" y="2928021"/>
              <a:ext cx="422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おく</a:t>
              </a:r>
            </a:p>
          </p:txBody>
        </p: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32921E5-63ED-B7E7-C760-99BB0DE52955}"/>
              </a:ext>
            </a:extLst>
          </p:cNvPr>
          <p:cNvSpPr txBox="1"/>
          <p:nvPr/>
        </p:nvSpPr>
        <p:spPr>
          <a:xfrm>
            <a:off x="3450051" y="844535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ともだち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8716C0D-5B62-93CE-1C0B-455AB55B5355}"/>
              </a:ext>
            </a:extLst>
          </p:cNvPr>
          <p:cNvSpPr txBox="1"/>
          <p:nvPr/>
        </p:nvSpPr>
        <p:spPr>
          <a:xfrm>
            <a:off x="126999" y="1426680"/>
            <a:ext cx="449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とど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08B4F66-78E4-2CA5-658F-91AF723C0C24}"/>
              </a:ext>
            </a:extLst>
          </p:cNvPr>
          <p:cNvSpPr txBox="1"/>
          <p:nvPr/>
        </p:nvSpPr>
        <p:spPr>
          <a:xfrm>
            <a:off x="1779081" y="1426680"/>
            <a:ext cx="7700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しゃしん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7E54340-EC60-B6C0-9157-7CBC388EAF2C}"/>
              </a:ext>
            </a:extLst>
          </p:cNvPr>
          <p:cNvSpPr txBox="1"/>
          <p:nvPr/>
        </p:nvSpPr>
        <p:spPr>
          <a:xfrm>
            <a:off x="6060003" y="1426680"/>
            <a:ext cx="448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おく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5A6B7C4-E677-A663-3CC8-F4D3041F1ED9}"/>
              </a:ext>
            </a:extLst>
          </p:cNvPr>
          <p:cNvSpPr txBox="1"/>
          <p:nvPr/>
        </p:nvSpPr>
        <p:spPr>
          <a:xfrm>
            <a:off x="1850764" y="35852"/>
            <a:ext cx="892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　り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649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5.</a:t>
            </a:r>
            <a:r>
              <a:rPr lang="ja-JP" altLang="en-US" dirty="0"/>
              <a:t> パスワード管理</a:t>
            </a:r>
          </a:p>
        </p:txBody>
      </p:sp>
      <p:grpSp>
        <p:nvGrpSpPr>
          <p:cNvPr id="10" name="グループ化 9"/>
          <p:cNvGrpSpPr/>
          <p:nvPr/>
        </p:nvGrpSpPr>
        <p:grpSpPr>
          <a:xfrm>
            <a:off x="286006" y="4957544"/>
            <a:ext cx="8571987" cy="1840784"/>
            <a:chOff x="286006" y="4957544"/>
            <a:chExt cx="8571987" cy="1840784"/>
          </a:xfrm>
        </p:grpSpPr>
        <p:grpSp>
          <p:nvGrpSpPr>
            <p:cNvPr id="41" name="グループ化 40"/>
            <p:cNvGrpSpPr/>
            <p:nvPr/>
          </p:nvGrpSpPr>
          <p:grpSpPr>
            <a:xfrm>
              <a:off x="286006" y="4957544"/>
              <a:ext cx="8571987" cy="1812421"/>
              <a:chOff x="286006" y="4957544"/>
              <a:chExt cx="8571987" cy="1812421"/>
            </a:xfrm>
          </p:grpSpPr>
          <p:sp>
            <p:nvSpPr>
              <p:cNvPr id="46" name="角丸四角形 45"/>
              <p:cNvSpPr/>
              <p:nvPr/>
            </p:nvSpPr>
            <p:spPr>
              <a:xfrm>
                <a:off x="286006" y="4957544"/>
                <a:ext cx="8571987" cy="1812421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48" name="テキスト ボックス 47"/>
              <p:cNvSpPr txBox="1"/>
              <p:nvPr/>
            </p:nvSpPr>
            <p:spPr>
              <a:xfrm>
                <a:off x="387591" y="5263591"/>
                <a:ext cx="7356234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設定したパスワードは、ほかの人には絶対に教えないようにしましょう。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わるい人の手にわたると、あなたになりすまして</a:t>
                </a:r>
                <a: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､</a:t>
                </a: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いたずらをしたり、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かってに買い物をしたりするかもしれないからです。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pic>
          <p:nvPicPr>
            <p:cNvPr id="3" name="図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41" t="58481" r="27537"/>
            <a:stretch/>
          </p:blipFill>
          <p:spPr>
            <a:xfrm>
              <a:off x="7124699" y="5143500"/>
              <a:ext cx="1625601" cy="16294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9" name="図 3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78" t="65889" r="67826" b="10326"/>
            <a:stretch/>
          </p:blipFill>
          <p:spPr>
            <a:xfrm rot="20839176">
              <a:off x="6975626" y="5864878"/>
              <a:ext cx="647393" cy="933450"/>
            </a:xfrm>
            <a:prstGeom prst="rect">
              <a:avLst/>
            </a:prstGeom>
          </p:spPr>
        </p:pic>
      </p:grpSp>
      <p:grpSp>
        <p:nvGrpSpPr>
          <p:cNvPr id="15" name="グループ化 14"/>
          <p:cNvGrpSpPr/>
          <p:nvPr/>
        </p:nvGrpSpPr>
        <p:grpSpPr>
          <a:xfrm>
            <a:off x="286007" y="2679596"/>
            <a:ext cx="8571987" cy="1982787"/>
            <a:chOff x="286007" y="2679596"/>
            <a:chExt cx="8571987" cy="1982787"/>
          </a:xfrm>
        </p:grpSpPr>
        <p:grpSp>
          <p:nvGrpSpPr>
            <p:cNvPr id="30" name="グループ化 29"/>
            <p:cNvGrpSpPr/>
            <p:nvPr/>
          </p:nvGrpSpPr>
          <p:grpSpPr>
            <a:xfrm>
              <a:off x="286007" y="2679596"/>
              <a:ext cx="8571987" cy="1982787"/>
              <a:chOff x="286007" y="2679596"/>
              <a:chExt cx="8571987" cy="1982787"/>
            </a:xfrm>
          </p:grpSpPr>
          <p:sp>
            <p:nvSpPr>
              <p:cNvPr id="32" name="角丸四角形 31"/>
              <p:cNvSpPr/>
              <p:nvPr/>
            </p:nvSpPr>
            <p:spPr>
              <a:xfrm>
                <a:off x="286007" y="2679596"/>
                <a:ext cx="8571987" cy="1982787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33" name="テキスト ボックス 32"/>
              <p:cNvSpPr txBox="1"/>
              <p:nvPr/>
            </p:nvSpPr>
            <p:spPr>
              <a:xfrm>
                <a:off x="3705226" y="2920853"/>
                <a:ext cx="5010028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せっかくパスワードを設定していても、「</a:t>
                </a:r>
                <a: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1234</a:t>
                </a: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」や、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じぶんの誕生日に関係した数字のように、かんたんにわかるものだったり、むずかしいパスワードでも、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みえるところに書いたりしてはいけません。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grpSp>
          <p:nvGrpSpPr>
            <p:cNvPr id="9" name="グループ化 8"/>
            <p:cNvGrpSpPr/>
            <p:nvPr/>
          </p:nvGrpSpPr>
          <p:grpSpPr>
            <a:xfrm rot="20915110">
              <a:off x="384858" y="3170142"/>
              <a:ext cx="1550194" cy="411471"/>
              <a:chOff x="1028700" y="4089400"/>
              <a:chExt cx="2057400" cy="546100"/>
            </a:xfrm>
          </p:grpSpPr>
          <p:sp>
            <p:nvSpPr>
              <p:cNvPr id="4" name="正方形/長方形 3"/>
              <p:cNvSpPr/>
              <p:nvPr/>
            </p:nvSpPr>
            <p:spPr>
              <a:xfrm>
                <a:off x="1028700" y="4089400"/>
                <a:ext cx="2057400" cy="5461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ja-JP" dirty="0">
                    <a:solidFill>
                      <a:schemeClr val="tx1"/>
                    </a:solidFill>
                    <a:latin typeface="Meiryo UI" pitchFamily="50" charset="-128"/>
                    <a:ea typeface="Meiryo UI" pitchFamily="50" charset="-128"/>
                    <a:cs typeface="Meiryo UI" pitchFamily="50" charset="-128"/>
                  </a:rPr>
                  <a:t>1   2   3   4</a:t>
                </a:r>
                <a:endParaRPr lang="ja-JP" altLang="en-US" dirty="0">
                  <a:solidFill>
                    <a:schemeClr val="tx1"/>
                  </a:solidFill>
                  <a:latin typeface="Meiryo UI" pitchFamily="50" charset="-128"/>
                  <a:ea typeface="Meiryo UI" pitchFamily="50" charset="-128"/>
                  <a:cs typeface="Meiryo UI" pitchFamily="50" charset="-128"/>
                </a:endParaRPr>
              </a:p>
            </p:txBody>
          </p:sp>
          <p:cxnSp>
            <p:nvCxnSpPr>
              <p:cNvPr id="8" name="直線コネクタ 7"/>
              <p:cNvCxnSpPr>
                <a:stCxn id="4" idx="0"/>
                <a:endCxn id="4" idx="2"/>
              </p:cNvCxnSpPr>
              <p:nvPr/>
            </p:nvCxnSpPr>
            <p:spPr>
              <a:xfrm>
                <a:off x="2057400" y="4089400"/>
                <a:ext cx="0" cy="5461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コネクタ 41"/>
              <p:cNvCxnSpPr/>
              <p:nvPr/>
            </p:nvCxnSpPr>
            <p:spPr>
              <a:xfrm>
                <a:off x="1559718" y="4089400"/>
                <a:ext cx="0" cy="5461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コネクタ 44"/>
              <p:cNvCxnSpPr/>
              <p:nvPr/>
            </p:nvCxnSpPr>
            <p:spPr>
              <a:xfrm>
                <a:off x="2578894" y="4089400"/>
                <a:ext cx="0" cy="5461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グループ化 13"/>
            <p:cNvGrpSpPr/>
            <p:nvPr/>
          </p:nvGrpSpPr>
          <p:grpSpPr>
            <a:xfrm>
              <a:off x="1573069" y="2877346"/>
              <a:ext cx="2108201" cy="1770854"/>
              <a:chOff x="1669549" y="3105645"/>
              <a:chExt cx="2108201" cy="1770854"/>
            </a:xfrm>
          </p:grpSpPr>
          <p:grpSp>
            <p:nvGrpSpPr>
              <p:cNvPr id="12" name="グループ化 11"/>
              <p:cNvGrpSpPr/>
              <p:nvPr/>
            </p:nvGrpSpPr>
            <p:grpSpPr>
              <a:xfrm>
                <a:off x="1669549" y="3105645"/>
                <a:ext cx="2108201" cy="1770854"/>
                <a:chOff x="4660899" y="2679699"/>
                <a:chExt cx="2108201" cy="1770854"/>
              </a:xfrm>
            </p:grpSpPr>
            <p:pic>
              <p:nvPicPr>
                <p:cNvPr id="11" name="図 10"/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2359" t="19357" r="28204" b="39116"/>
                <a:stretch/>
              </p:blipFill>
              <p:spPr>
                <a:xfrm>
                  <a:off x="4660899" y="2679699"/>
                  <a:ext cx="2108201" cy="1770854"/>
                </a:xfrm>
                <a:prstGeom prst="rect">
                  <a:avLst/>
                </a:prstGeom>
              </p:spPr>
            </p:pic>
            <p:sp>
              <p:nvSpPr>
                <p:cNvPr id="31" name="テキスト ボックス 30"/>
                <p:cNvSpPr txBox="1"/>
                <p:nvPr/>
              </p:nvSpPr>
              <p:spPr>
                <a:xfrm rot="531403">
                  <a:off x="5253589" y="3087617"/>
                  <a:ext cx="1263401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kumimoji="1" lang="en-US" altLang="ja-JP" sz="1600" dirty="0">
                      <a:solidFill>
                        <a:schemeClr val="bg1"/>
                      </a:solidFill>
                      <a:latin typeface="春夏秋冬" panose="02000609000000000000" pitchFamily="1" charset="-128"/>
                      <a:ea typeface="春夏秋冬" panose="02000609000000000000" pitchFamily="1" charset="-128"/>
                    </a:rPr>
                    <a:t>35sb_99er</a:t>
                  </a:r>
                  <a:endParaRPr kumimoji="1" lang="ja-JP" altLang="en-US" sz="1600" dirty="0">
                    <a:solidFill>
                      <a:schemeClr val="bg1"/>
                    </a:solidFill>
                    <a:latin typeface="春夏秋冬" panose="02000609000000000000" pitchFamily="1" charset="-128"/>
                    <a:ea typeface="春夏秋冬" panose="02000609000000000000" pitchFamily="1" charset="-128"/>
                  </a:endParaRPr>
                </a:p>
              </p:txBody>
            </p:sp>
          </p:grpSp>
          <p:grpSp>
            <p:nvGrpSpPr>
              <p:cNvPr id="13" name="グループ化 12"/>
              <p:cNvGrpSpPr/>
              <p:nvPr/>
            </p:nvGrpSpPr>
            <p:grpSpPr>
              <a:xfrm rot="18289024">
                <a:off x="2806087" y="3072467"/>
                <a:ext cx="519761" cy="724802"/>
                <a:chOff x="2927342" y="2719381"/>
                <a:chExt cx="519761" cy="724802"/>
              </a:xfrm>
            </p:grpSpPr>
            <p:cxnSp>
              <p:nvCxnSpPr>
                <p:cNvPr id="62" name="直線コネクタ 61"/>
                <p:cNvCxnSpPr/>
                <p:nvPr/>
              </p:nvCxnSpPr>
              <p:spPr>
                <a:xfrm rot="3310976">
                  <a:off x="3055295" y="2591428"/>
                  <a:ext cx="73896" cy="329802"/>
                </a:xfrm>
                <a:prstGeom prst="line">
                  <a:avLst/>
                </a:prstGeom>
                <a:noFill/>
                <a:ln w="76200" cap="flat" cmpd="sng" algn="ctr">
                  <a:solidFill>
                    <a:srgbClr val="FF0000"/>
                  </a:solidFill>
                  <a:prstDash val="solid"/>
                </a:ln>
                <a:effectLst/>
              </p:spPr>
            </p:cxnSp>
            <p:cxnSp>
              <p:nvCxnSpPr>
                <p:cNvPr id="63" name="直線コネクタ 62"/>
                <p:cNvCxnSpPr/>
                <p:nvPr/>
              </p:nvCxnSpPr>
              <p:spPr>
                <a:xfrm rot="3310976" flipH="1">
                  <a:off x="3249789" y="2840107"/>
                  <a:ext cx="50857" cy="343770"/>
                </a:xfrm>
                <a:prstGeom prst="line">
                  <a:avLst/>
                </a:prstGeom>
                <a:noFill/>
                <a:ln w="76200" cap="flat" cmpd="sng" algn="ctr">
                  <a:solidFill>
                    <a:srgbClr val="FF0000"/>
                  </a:solidFill>
                  <a:prstDash val="solid"/>
                </a:ln>
                <a:effectLst/>
              </p:spPr>
            </p:cxnSp>
            <p:cxnSp>
              <p:nvCxnSpPr>
                <p:cNvPr id="66" name="直線コネクタ 65"/>
                <p:cNvCxnSpPr/>
                <p:nvPr/>
              </p:nvCxnSpPr>
              <p:spPr>
                <a:xfrm rot="3310976" flipH="1">
                  <a:off x="3182255" y="3218649"/>
                  <a:ext cx="230414" cy="220654"/>
                </a:xfrm>
                <a:prstGeom prst="line">
                  <a:avLst/>
                </a:prstGeom>
                <a:noFill/>
                <a:ln w="76200" cap="flat" cmpd="sng" algn="ctr">
                  <a:solidFill>
                    <a:srgbClr val="FF0000"/>
                  </a:solidFill>
                  <a:prstDash val="solid"/>
                </a:ln>
                <a:effectLst/>
              </p:spPr>
            </p:cxnSp>
          </p:grpSp>
        </p:grpSp>
      </p:grpSp>
      <p:sp>
        <p:nvSpPr>
          <p:cNvPr id="70" name="乗算記号 69"/>
          <p:cNvSpPr/>
          <p:nvPr/>
        </p:nvSpPr>
        <p:spPr>
          <a:xfrm rot="20932626">
            <a:off x="461088" y="3004659"/>
            <a:ext cx="2040134" cy="2013785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960EFA69-7A8C-3B42-955E-3FB9FAAFECD4}"/>
              </a:ext>
            </a:extLst>
          </p:cNvPr>
          <p:cNvGrpSpPr/>
          <p:nvPr/>
        </p:nvGrpSpPr>
        <p:grpSpPr>
          <a:xfrm>
            <a:off x="4486838" y="2774278"/>
            <a:ext cx="2515696" cy="1500947"/>
            <a:chOff x="4486838" y="2774278"/>
            <a:chExt cx="2515696" cy="150094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BDB469A-D0F4-4EC7-8825-05AA32E1F63F}"/>
                </a:ext>
              </a:extLst>
            </p:cNvPr>
            <p:cNvSpPr txBox="1"/>
            <p:nvPr/>
          </p:nvSpPr>
          <p:spPr>
            <a:xfrm>
              <a:off x="5574176" y="2774278"/>
              <a:ext cx="7313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せってい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B794D51-00B2-5CDB-AC16-1D671EAD22FD}"/>
                </a:ext>
              </a:extLst>
            </p:cNvPr>
            <p:cNvSpPr txBox="1"/>
            <p:nvPr/>
          </p:nvSpPr>
          <p:spPr>
            <a:xfrm>
              <a:off x="4486838" y="3233132"/>
              <a:ext cx="9471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たんじょうび</a:t>
              </a: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E517709B-E9EE-C0F5-349D-642E6C8FE848}"/>
                </a:ext>
              </a:extLst>
            </p:cNvPr>
            <p:cNvSpPr txBox="1"/>
            <p:nvPr/>
          </p:nvSpPr>
          <p:spPr>
            <a:xfrm>
              <a:off x="5466287" y="3233132"/>
              <a:ext cx="7313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かんけい</a:t>
              </a: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0E52D2F7-68AB-859B-5751-5B9F70AE43DB}"/>
                </a:ext>
              </a:extLst>
            </p:cNvPr>
            <p:cNvSpPr txBox="1"/>
            <p:nvPr/>
          </p:nvSpPr>
          <p:spPr>
            <a:xfrm>
              <a:off x="6369896" y="3233132"/>
              <a:ext cx="6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すう　じ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7D88025F-9C54-3ACE-448C-270F02DBED12}"/>
                </a:ext>
              </a:extLst>
            </p:cNvPr>
            <p:cNvSpPr txBox="1"/>
            <p:nvPr/>
          </p:nvSpPr>
          <p:spPr>
            <a:xfrm>
              <a:off x="4959779" y="3998226"/>
              <a:ext cx="6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</a:t>
              </a:r>
            </a:p>
          </p:txBody>
        </p: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33D0CF89-5F36-A0B6-74F9-C1D3D1CA1E13}"/>
              </a:ext>
            </a:extLst>
          </p:cNvPr>
          <p:cNvGrpSpPr/>
          <p:nvPr/>
        </p:nvGrpSpPr>
        <p:grpSpPr>
          <a:xfrm>
            <a:off x="359472" y="5124370"/>
            <a:ext cx="4750689" cy="1188181"/>
            <a:chOff x="359472" y="5124370"/>
            <a:chExt cx="4750689" cy="1188181"/>
          </a:xfrm>
        </p:grpSpPr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C3C085CB-ED04-B149-6B74-45178B7781F1}"/>
                </a:ext>
              </a:extLst>
            </p:cNvPr>
            <p:cNvSpPr txBox="1"/>
            <p:nvPr/>
          </p:nvSpPr>
          <p:spPr>
            <a:xfrm>
              <a:off x="359472" y="5124370"/>
              <a:ext cx="7313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せってい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F4F8D739-8487-EF2C-1901-A2690A9FFF02}"/>
                </a:ext>
              </a:extLst>
            </p:cNvPr>
            <p:cNvSpPr txBox="1"/>
            <p:nvPr/>
          </p:nvSpPr>
          <p:spPr>
            <a:xfrm>
              <a:off x="3933824" y="5124370"/>
              <a:ext cx="7313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ぜったい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CD3E2A5E-702E-A9C4-9F49-B6AC107FF370}"/>
                </a:ext>
              </a:extLst>
            </p:cNvPr>
            <p:cNvSpPr txBox="1"/>
            <p:nvPr/>
          </p:nvSpPr>
          <p:spPr>
            <a:xfrm>
              <a:off x="4665198" y="5124370"/>
              <a:ext cx="4449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おし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FF4247AD-B9C3-0443-5DBA-06543E4B9698}"/>
                </a:ext>
              </a:extLst>
            </p:cNvPr>
            <p:cNvSpPr txBox="1"/>
            <p:nvPr/>
          </p:nvSpPr>
          <p:spPr>
            <a:xfrm>
              <a:off x="1140903" y="6035552"/>
              <a:ext cx="475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2CB074E8-AFFD-54BF-7E40-ED0464A48F34}"/>
                </a:ext>
              </a:extLst>
            </p:cNvPr>
            <p:cNvSpPr txBox="1"/>
            <p:nvPr/>
          </p:nvSpPr>
          <p:spPr>
            <a:xfrm>
              <a:off x="1590612" y="6035552"/>
              <a:ext cx="475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もの</a:t>
              </a: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E7B95EEF-6191-4906-4E31-672301F3ADB7}"/>
              </a:ext>
            </a:extLst>
          </p:cNvPr>
          <p:cNvGrpSpPr/>
          <p:nvPr/>
        </p:nvGrpSpPr>
        <p:grpSpPr>
          <a:xfrm>
            <a:off x="672641" y="692344"/>
            <a:ext cx="7625858" cy="2143125"/>
            <a:chOff x="672641" y="692344"/>
            <a:chExt cx="7625858" cy="2143125"/>
          </a:xfrm>
        </p:grpSpPr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A64A846B-3957-6D91-5D7D-F21B79850793}"/>
                </a:ext>
              </a:extLst>
            </p:cNvPr>
            <p:cNvGrpSpPr/>
            <p:nvPr/>
          </p:nvGrpSpPr>
          <p:grpSpPr>
            <a:xfrm>
              <a:off x="672641" y="692344"/>
              <a:ext cx="7625858" cy="2143125"/>
              <a:chOff x="672641" y="539944"/>
              <a:chExt cx="7625858" cy="2143125"/>
            </a:xfrm>
          </p:grpSpPr>
          <p:pic>
            <p:nvPicPr>
              <p:cNvPr id="25" name="図 24">
                <a:extLst>
                  <a:ext uri="{FF2B5EF4-FFF2-40B4-BE49-F238E27FC236}">
                    <a16:creationId xmlns:a16="http://schemas.microsoft.com/office/drawing/2014/main" id="{3B332FA8-522B-64B3-5740-A95863A28A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5399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34" name="グループ化 33">
                <a:extLst>
                  <a:ext uri="{FF2B5EF4-FFF2-40B4-BE49-F238E27FC236}">
                    <a16:creationId xmlns:a16="http://schemas.microsoft.com/office/drawing/2014/main" id="{CDC1DBE2-C9CA-2E05-2202-567ED65C8211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35" name="角丸四角形 28">
                  <a:extLst>
                    <a:ext uri="{FF2B5EF4-FFF2-40B4-BE49-F238E27FC236}">
                      <a16:creationId xmlns:a16="http://schemas.microsoft.com/office/drawing/2014/main" id="{FCB29D05-B957-E7FF-3F14-F1FACDC568DA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36" name="テキスト ボックス 35">
                  <a:extLst>
                    <a:ext uri="{FF2B5EF4-FFF2-40B4-BE49-F238E27FC236}">
                      <a16:creationId xmlns:a16="http://schemas.microsoft.com/office/drawing/2014/main" id="{961D0E59-DF07-0663-A40F-ED610AE73F11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70BA42E3-8FBF-49AF-C693-17E3AF50616B}"/>
                </a:ext>
              </a:extLst>
            </p:cNvPr>
            <p:cNvSpPr txBox="1"/>
            <p:nvPr/>
          </p:nvSpPr>
          <p:spPr>
            <a:xfrm>
              <a:off x="2841934" y="17030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A6F5A01-EC8F-6A99-0396-1689F7B9134A}"/>
              </a:ext>
            </a:extLst>
          </p:cNvPr>
          <p:cNvSpPr txBox="1"/>
          <p:nvPr/>
        </p:nvSpPr>
        <p:spPr>
          <a:xfrm>
            <a:off x="1850764" y="35852"/>
            <a:ext cx="892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　り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928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角丸四角形 27"/>
          <p:cNvSpPr/>
          <p:nvPr/>
        </p:nvSpPr>
        <p:spPr>
          <a:xfrm>
            <a:off x="66675" y="636742"/>
            <a:ext cx="9010650" cy="2768262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1" name="グループ化 30"/>
          <p:cNvGrpSpPr/>
          <p:nvPr/>
        </p:nvGrpSpPr>
        <p:grpSpPr>
          <a:xfrm>
            <a:off x="4985295" y="2665727"/>
            <a:ext cx="4286084" cy="2240620"/>
            <a:chOff x="-300714" y="3991848"/>
            <a:chExt cx="4286084" cy="2240620"/>
          </a:xfrm>
        </p:grpSpPr>
        <p:sp>
          <p:nvSpPr>
            <p:cNvPr id="32" name="雲 31"/>
            <p:cNvSpPr/>
            <p:nvPr/>
          </p:nvSpPr>
          <p:spPr>
            <a:xfrm rot="197991">
              <a:off x="199530" y="3991848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34" name="正方形/長方形 33"/>
            <p:cNvSpPr/>
            <p:nvPr/>
          </p:nvSpPr>
          <p:spPr>
            <a:xfrm rot="21098764">
              <a:off x="-300714" y="4594319"/>
              <a:ext cx="4286084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なくしたり教えたり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しないこと！</a:t>
              </a:r>
            </a:p>
          </p:txBody>
        </p:sp>
      </p:grpSp>
      <p:sp>
        <p:nvSpPr>
          <p:cNvPr id="35" name="テキスト ボックス 34"/>
          <p:cNvSpPr txBox="1"/>
          <p:nvPr/>
        </p:nvSpPr>
        <p:spPr>
          <a:xfrm>
            <a:off x="685801" y="1329227"/>
            <a:ext cx="788669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パスワードは、あなたをまもるとても大切なものです。</a:t>
            </a: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家の人と一緒に、ほかの人にはわかりにくいパスワード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を設定して、たいせつに管理しましょう。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5.</a:t>
            </a:r>
            <a:r>
              <a:rPr lang="ja-JP" altLang="en-US" dirty="0"/>
              <a:t> パスワード管理</a:t>
            </a:r>
          </a:p>
        </p:txBody>
      </p:sp>
      <p:sp>
        <p:nvSpPr>
          <p:cNvPr id="93" name="角丸四角形 92"/>
          <p:cNvSpPr/>
          <p:nvPr/>
        </p:nvSpPr>
        <p:spPr>
          <a:xfrm rot="20915110">
            <a:off x="3147845" y="3099769"/>
            <a:ext cx="1451798" cy="411471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000" kern="0" dirty="0">
                <a:solidFill>
                  <a:schemeClr val="bg2">
                    <a:lumMod val="25000"/>
                  </a:schemeClr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rPr>
              <a:t>1  2  3  4</a:t>
            </a:r>
            <a:endParaRPr lang="ja-JP" altLang="en-US" sz="2000" kern="0" dirty="0">
              <a:solidFill>
                <a:schemeClr val="bg2">
                  <a:lumMod val="25000"/>
                </a:schemeClr>
              </a:solidFill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</p:txBody>
      </p:sp>
      <p:sp>
        <p:nvSpPr>
          <p:cNvPr id="98" name="角丸四角形 97"/>
          <p:cNvSpPr/>
          <p:nvPr/>
        </p:nvSpPr>
        <p:spPr>
          <a:xfrm rot="261559">
            <a:off x="3946321" y="3509373"/>
            <a:ext cx="1499008" cy="411471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kern="0" dirty="0">
                <a:solidFill>
                  <a:schemeClr val="bg2">
                    <a:lumMod val="25000"/>
                  </a:schemeClr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rPr>
              <a:t>ａ ｂ ｃ ｄ</a:t>
            </a:r>
          </a:p>
        </p:txBody>
      </p:sp>
      <p:sp>
        <p:nvSpPr>
          <p:cNvPr id="99" name="角丸四角形 98"/>
          <p:cNvSpPr/>
          <p:nvPr/>
        </p:nvSpPr>
        <p:spPr>
          <a:xfrm rot="21218220">
            <a:off x="3734003" y="4020010"/>
            <a:ext cx="1562281" cy="411471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000" kern="0" dirty="0">
                <a:solidFill>
                  <a:schemeClr val="bg2">
                    <a:lumMod val="25000"/>
                  </a:schemeClr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rPr>
              <a:t>@  -  ?  &amp;</a:t>
            </a:r>
            <a:endParaRPr lang="ja-JP" altLang="en-US" sz="2000" kern="0" dirty="0">
              <a:solidFill>
                <a:schemeClr val="bg2">
                  <a:lumMod val="25000"/>
                </a:schemeClr>
              </a:solidFill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557" t="24823" r="21387"/>
          <a:stretch/>
        </p:blipFill>
        <p:spPr>
          <a:xfrm>
            <a:off x="5680426" y="4504261"/>
            <a:ext cx="1748760" cy="23452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図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4" t="30499" r="31957"/>
          <a:stretch/>
        </p:blipFill>
        <p:spPr>
          <a:xfrm>
            <a:off x="1679589" y="3295494"/>
            <a:ext cx="1721453" cy="35779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D:\_プロジェクト\201512_徳島市教育研究所\07_illustration\ICTすだちくん0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6478" y="4529486"/>
            <a:ext cx="24574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324EBE8-9BF3-F84E-7D6A-F998DEBFADE3}"/>
              </a:ext>
            </a:extLst>
          </p:cNvPr>
          <p:cNvSpPr txBox="1"/>
          <p:nvPr/>
        </p:nvSpPr>
        <p:spPr>
          <a:xfrm rot="21060000">
            <a:off x="7196521" y="3090873"/>
            <a:ext cx="4704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おし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35DEB60-7DA1-F60D-5B54-3903C06D3C8D}"/>
              </a:ext>
            </a:extLst>
          </p:cNvPr>
          <p:cNvSpPr txBox="1"/>
          <p:nvPr/>
        </p:nvSpPr>
        <p:spPr>
          <a:xfrm>
            <a:off x="5680426" y="1137023"/>
            <a:ext cx="11705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たい　せつ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741B8D3-0853-E7C1-AF0C-5AB8FB2A10FC}"/>
              </a:ext>
            </a:extLst>
          </p:cNvPr>
          <p:cNvSpPr txBox="1"/>
          <p:nvPr/>
        </p:nvSpPr>
        <p:spPr>
          <a:xfrm>
            <a:off x="1948076" y="1658117"/>
            <a:ext cx="709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いっしょ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91152A-AB49-178F-81D1-A6EA96AEF53A}"/>
              </a:ext>
            </a:extLst>
          </p:cNvPr>
          <p:cNvSpPr txBox="1"/>
          <p:nvPr/>
        </p:nvSpPr>
        <p:spPr>
          <a:xfrm>
            <a:off x="693476" y="1658117"/>
            <a:ext cx="4495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いえ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0D9BE4B-4511-301B-F3EC-596D59C89C0C}"/>
              </a:ext>
            </a:extLst>
          </p:cNvPr>
          <p:cNvSpPr txBox="1"/>
          <p:nvPr/>
        </p:nvSpPr>
        <p:spPr>
          <a:xfrm>
            <a:off x="1014626" y="2180645"/>
            <a:ext cx="709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せってい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69046A4-2826-10B6-2906-FE7DD25FBFEC}"/>
              </a:ext>
            </a:extLst>
          </p:cNvPr>
          <p:cNvSpPr txBox="1"/>
          <p:nvPr/>
        </p:nvSpPr>
        <p:spPr>
          <a:xfrm>
            <a:off x="4050323" y="2180645"/>
            <a:ext cx="709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　り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B567012-FB9C-73E2-7CA8-70708195841D}"/>
              </a:ext>
            </a:extLst>
          </p:cNvPr>
          <p:cNvSpPr txBox="1"/>
          <p:nvPr/>
        </p:nvSpPr>
        <p:spPr>
          <a:xfrm>
            <a:off x="1850764" y="35852"/>
            <a:ext cx="892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　り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565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UUID" val="{A354DAC5-3A7E-4947-97A7-257F7A97C0D8}"/>
  <p:tag name="ISPRING_RESOURCE_FOLDER" val="D:\ryuno\_徳島\コンテンツ制作\情報モラル教育絵コンテ160226\"/>
  <p:tag name="ISPRING_PRESENTATION_PATH" val="D:\ryuno\_徳島\コンテンツ制作\情報モラル教育絵コンテ160226.pptx"/>
  <p:tag name="ISPRING_PROJECT_FOLDER_UPDATED" val="1"/>
  <p:tag name="ISPRING_SCREEN_RECS_UPDATED" val="D:\ryuno\_徳島\コンテンツ制作\情報モラル教育絵コンテ160226\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/object&gt;&lt;object type=&quot;8&quot; unique_id=&quot;215459&quot;&gt;&lt;/object&gt;&lt;/object&gt;&lt;/database&gt;"/>
  <p:tag name="ARTICULATE_SLIDE_COUNT" val="46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SCORM_PASSING_SCORE" val="100.000000"/>
  <p:tag name="ARTICULATE_PROJECT_OPEN" val="0"/>
  <p:tag name="SECTOMILLISECCONVERTED" val="1"/>
  <p:tag name="ISPRING_RESOURCE_PATHS_HASH_PRESENTER" val="e31dbc6a9c535b5e48547a39e13b89222d51ed"/>
  <p:tag name="ISPRING_LMS_API_VERSION" val="SCORM 2004 (4th edition)"/>
  <p:tag name="ISPRING_ULTRA_SCORM_COURCE_TITLE" val="情報モラル教育　小学校低学年　第5話"/>
  <p:tag name="ISPRING_CMI5_LAUNCH_METHOD" val="any window"/>
  <p:tag name="ISPRINGCLOUDFOLDERID" val="1"/>
  <p:tag name="ISPRINGONLINEFOLDERID" val="1"/>
  <p:tag name="ISPRING_OUTPUT_FOLDER" val="[[&quot;\uFFFD\\\uFFFD{C8200F90-E3A9-4BA9-88CD-9E9515C25619}&quot;,&quot;C:\\Users\\s-shirochika\\Documents\\01_job\\202210_徳島\\05_iSpring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PRESENTATION_TITLE" val="情報モラル教育　小学校低学年　第5話"/>
  <p:tag name="ISPRING_FIRST_PUBLISH" val="1"/>
  <p:tag name="ISPRING-SUITE_ISPRING_CURRENT_PLAYER_ID" val="universal"/>
  <p:tag name="ISPRING_PRESENTATION_COURSE_TITLE" val="情報モラル教育　小学校低学年　第5話"/>
  <p:tag name="ISPRING-SUITE_ISPRING_PLAYERS_CUSTOMIZATION_2" val="{&quot;universal&quot;:{&quot;skinSettings&quot;:{&quot;borderRadius&quot;:10,&quot;colors&quot;:{&quot;asideBackground&quot;:{&quot;color&quot;:&quot;#FFFFFF&quot;,&quot;opacity&quot;:1,&quot;type&quot;:&quot;SOLID&quot;},&quot;asideElementBackgroundActive&quot;:{&quot;color&quot;:&quot;#398549&quot;,&quot;opacity&quot;:1,&quot;type&quot;:&quot;SOLID&quot;},&quot;asideElementBackgroundHover&quot;:{&quot;color&quot;:&quot;#BDFFA4&quot;,&quot;opacity&quot;:1,&quot;type&quot;:&quot;SOLID&quot;},&quot;asideElementText&quot;:{&quot;color&quot;:&quot;#727272&quot;,&quot;opacity&quot;:1,&quot;type&quot;:&quot;SOLID&quot;},&quot;asideElementTextActive&quot;:{&quot;color&quot;:&quot;#FFFFFF&quot;,&quot;opacity&quot;:1,&quot;type&quot;:&quot;SOLID&quot;},&quot;asideElementTextHover&quot;:{&quot;color&quot;:&quot;#4D4D4D&quot;,&quot;opacity&quot;:1,&quot;type&quot;:&quot;SOLID&quot;},&quot;asideLogoBackground&quot;:{&quot;color&quot;:&quot;#FFFFFF&quot;,&quot;opacity&quot;:1,&quot;type&quot;:&quot;SOLID&quot;},&quot;pageBackground&quot;:{&quot;color&quot;:&quot;#B2C4B2&quot;,&quot;opacity&quot;:1,&quot;type&quot;:&quot;SOLID&quot;},&quot;playerBackground&quot;:{&quot;color&quot;:&quot;#E2EBE2&quot;,&quot;opacity&quot;:1,&quot;type&quot;:&quot;SOLID&quot;},&quot;playerText&quot;:{&quot;color&quot;:&quot;#4D4D4D&quot;,&quot;opacity&quot;:1,&quot;type&quot;:&quot;SOLID&quot;},&quot;primaryButtonBackground&quot;:{&quot;color&quot;:&quot;#209B35&quot;,&quot;opacity&quot;:1,&quot;type&quot;:&quot;SOLID&quot;},&quot;primaryButtonBackgroundHover&quot;:{&quot;color&quot;:&quot;#25B73E&quot;,&quot;opacity&quot;:1,&quot;type&quot;:&quot;SOLID&quot;},&quot;primaryButtonBorder&quot;:{&quot;color&quot;:&quot;#209B35&quot;,&quot;opacity&quot;:1,&quot;type&quot;:&quot;SOLID&quot;},&quot;primaryButtonBorderHover&quot;:{&quot;color&quot;:&quot;#25B73E&quot;,&quot;opacity&quot;:1,&quot;type&quot;:&quot;SOLID&quot;},&quot;primaryButtonText&quot;:{&quot;color&quot;:&quot;#FFFFFF&quot;,&quot;opacity&quot;:1,&quot;type&quot;:&quot;SOLID&quot;},&quot;primaryButtonTextHover&quot;:{&quot;color&quot;:&quot;#FFFFFF&quot;,&quot;opacity&quot;:1,&quot;type&quot;:&quot;SOLID&quot;},&quot;secondaryButtonBackground&quot;:{&quot;color&quot;:&quot;#209B35&quot;,&quot;opacity&quot;:1,&quot;type&quot;:&quot;SOLID&quot;},&quot;secondaryButtonBackgroundHover&quot;:{&quot;color&quot;:&quot;#25B73E&quot;,&quot;opacity&quot;:1,&quot;type&quot;:&quot;SOLID&quot;},&quot;secondaryButtonBorder&quot;:{&quot;color&quot;:&quot;#209B35&quot;,&quot;opacity&quot;:1,&quot;type&quot;:&quot;SOLID&quot;},&quot;secondaryButtonBorderHover&quot;:{&quot;color&quot;:&quot;#25B73E&quot;,&quot;opacity&quot;:1,&quot;type&quot;:&quot;SOLID&quot;},&quot;secondaryButtonText&quot;:{&quot;color&quot;:&quot;#FFFFFF&quot;,&quot;opacity&quot;:1,&quot;type&quot;:&quot;SOLID&quot;},&quot;secondaryButtonTextHover&quot;:{&quot;color&quot;:&quot;#FFFFFF&quot;,&quot;opacity&quot;:1,&quot;type&quot;:&quot;SOLID&quot;}},&quot;controlPanel&quot;:{&quot;navigationMode&quot;:&quot;bySlides&quot;,&quot;progressBar&quot;:{&quot;enabled&quot;:true,&quot;mode&quot;:&quot;slideTimeline&quot;,&quot;showLabels&quot;:true,&quot;visible&quot;:true},&quot;showCCButton&quot;:false,&quot;showNextButton&quot;:true,&quot;showOutline&quot;:true,&quot;showPlayPause&quot;:true,&quot;showPlaybackRateButton&quot;:false,&quot;showPrevButton&quot;:true,&quot;showRewind&quot;:true,&quot;showSlideNumbers&quot;:true,&quot;showSlideOnlyButton&quot;:true,&quot;showVolumeControl&quot;:false,&quot;visible&quot;:true},&quot;fontFamily&quot;:&quot;Meiryo UI&quot;,&quot;miniskinCustomizationEnabled&quot;:true,&quot;outlinePanel&quot;:{&quot;highlightViewedEntries&quot;:true,&quot;multilevel&quot;:true,&quot;numberEntries&quot;:false,&quot;search&quot;:true,&quot;thumbnails&quot;:true},&quot;sidePanel&quot;:{&quot;showAtLeft&quot;:false,&quot;showLogo&quot;:false,&quot;showNotes&quot;:false,&quot;showOutline&quot;:false,&quot;showPresenterInfo&quot;:false,&quot;showPresenterVideo&quot;:false,&quot;visible&quot;:false},&quot;titlePanel&quot;:{&quot;buttons&quot;:[&quot;attachments&quot;,&quot;markerTools&quot;],&quot;buttonsAtLeft&quot;:true,&quot;courseTitleVisible&quot;:false,&quot;showLogo&quot;:false,&quot;visible&quot;:false},&quot;version&quot;:&quot;1.0&quot;},&quot;skinMessages&quot;:{&quot;PB_ACCESSIBLE_ARIA_LABEL_BACK_TO_BEGIN&quot;:&quot;スライドの最初に戻る&quot;,&quot;PB_ACCESSIBLE_ARIA_LABEL_BOTTOM_PANEL&quot;:&quot;ボトムバー&quot;,&quot;PB_ACCESSIBLE_ARIA_LABEL_NAVIGATION_BUTTONS&quot;:&quot;ナビゲーションボタン&quot;,&quot;PB_ACCESSIBLE_ARIA_LABEL_SETTINGS&quot;:&quot;アクセシビリティの設定&quot;,&quot;PB_ACCESSIBLE_ARIA_LABEL_SLIDE&quot;:&quot;スライド&quot;,&quot;PB_ACCESSIBLE_ARIA_LABEL_TOP_PANEL&quot;:&quot;トップバー&quot;,&quot;PB_ACCESSIBLE_AUDIO_NARRATION_LABEL&quot;:&quot;音声ナレーション&quot;,&quot;PB_ACCESSIBLE_NAVIGATION_NEXT_BUTTON&quot;:&quot;次へ&quot;,&quot;PB_ACCESSIBLE_NAVIGATION_PREV_BUTTON&quot;:&quot;前&quot;,&quot;PB_ACCESSIBLE_PLAYER_SCENARIO_NOT_SUPPORTED&quot;:&quot;このシミュレーションは、アクセシビリティモードに対応していません&quot;,&quot;PB_ACCESSIBLE_SKIN_ENABLE_ACCESSIBILITY_MODE&quot;:&quot;アクセシビリティモードをオンにする&quot;,&quot;PB_ACCESSIBLE_SKIN_ENABLE_NORMAL_MODE&quot;:&quot;アクセシビリティモードをオフにする&quot;,&quot;PB_ACCESSIBLE_SKIN_PRESENTER_PHOTO&quot;:&quot;プレゼンター写真&quot;,&quot;PB_ACCESSIBLE_SLIDE_N_OF_COUNT&quot;:&quot;スライド%SLIDE_NUMBER%\/%TOTAL_SLIDES%&quot;,&quot;PB_ACCESSIBLE_VIDEO_NARRATION_LABEL&quot;:&quot;ビデオナレーション&quot;,&quot;PB_ACCESSIBLE_WATERMARK_SKIN_CREATED_WITH&quot;:&quot;iSpring評価版で作成&quot;,&quot;PB_ATTACHMENT_DOCUMENT_SUBTITLE&quot;:&quot;文書&quot;,&quot;PB_ATTACHMENT_FILE_SUBTITLE&quot;:&quot;ファイル&quot;,&quot;PB_ATTACHMENT_IMAGE_SUBTITLE&quot;:&quot;画像&quot;,&quot;PB_ATTACHMENT_LINK_SUBTITLE&quot;:&quot;リンク&quot;,&quot;PB_ATTACHMENT_VIDEO_SUBTITLE&quot;:&quot;ビデオ&quot;,&quot;PB_BACK_TO_APP_BUTTON_LABEL&quot;:&quot;戻る&quot;,&quot;PB_CC_MENU_OFF&quot;:&quot;オフ&quot;,&quot;PB_CC_MENU_ON&quot;:&quot;オン&quot;,&quot;PB_CC_MENU_TITLE&quot;:&quot;メモ&quot;,&quot;PB_COMPANY_LOGO_BIG&quot;:&quot;企業ロゴ(268x156)&quot;,&quot;PB_COMPANY_LOGO_SMALL&quot;:&quot;企業ロゴ (268x50)&quot;,&quot;PB_CONTROL_PANEL_EXIT_FULL_SCREEN&quot;:&quot;フルスクリーンを終了&quot;,&quot;PB_CONTROL_PANEL_FULL_SCREEN&quot;:&quot;フルスクリーン&quot;,&quot;PB_CONTROL_PANEL_NEXT&quot;:&quot;次へ&quot;,&quot;PB_CONTROL_PANEL_OUTLINE&quot;:&quot;目次&quot;,&quot;PB_CONTROL_PANEL_PREV&quot;:&quot;前へ&quot;,&quot;PB_CONTROL_PANEL_REPLAY&quot;:&quot;リプレイ&quot;,&quot;PB_CONTROL_PANEL_SLIDE_COUNTER&quot;:&quot;%SLIDE_NUMBER%\/%TOTAL_SLIDES%&quot;,&quot;PB_CONTROL_PANEL_VOLUME_CONTROL&quot;:&quot;ボリューム:&quot;,&quot;PB_CURRENT_SLIDE_IS_NOT_COMPLETED&quot;:&quot;全てのスライドを見てください&quot;,&quot;PB_DOMAIN_RESTRICTION&quot;:&quot;プレゼンテーションの制作者がこのドメインからの閲覧を無効にしました。申し訳ございません。&quot;,&quot;PB_DOWNLOAD_APP_MESSAGE&quot;:&quot;このプレゼンテーションをビデオでご覧になるには、iOSアプリケーション「iSpring Play」（無料）をダウンロードしてください。&quot;,&quot;PB_DRAWING_TOOLS_END_DRAWING&quot;:&quot;ドローイングの終了&quot;,&quot;PB_DRAWING_TOOLS_ERASER&quot;:&quot;消しゴム&quot;,&quot;PB_DRAWING_TOOLS_ERASE_ALL&quot;:&quot;全て消去&quot;,&quot;PB_DRAWING_TOOLS_HIGHLIGHTER&quot;:&quot;ハイライト&quot;,&quot;PB_DRAWING_TOOLS_PEN&quot;:&quot;ペン&quot;,&quot;PB_ENTER_PASSWORD&quot;:&quot;プレゼンテーションを見るにはパスワードを入力します&quot;,&quot;PB_INCORRECT_PASSWORD&quot;:&quot;パスワードが正しくありません&quot;,&quot;PB_INTERACTION_SLIDE_WINDOW_TEXT&quot;:&quot;このスライドを離れる前に、インタラクションを完了させる必要があります。&quot;,&quot;PB_LAUNCH_BTN_LABEL&quot;:&quot;起動&quot;,&quot;PB_LAUNCH_IN_APP_MESSAGE&quot;:&quot;ビデオでご覧になる場合は、iSpring Playをご利用ください。&quot;,&quot;PB_MESSAGE_BOX_NO&quot;:&quot;いいえ&quot;,&quot;PB_MESSAGE_BOX_OK&quot;:&quot;OK&quot;,&quot;PB_MESSAGE_BOX_YES&quot;:&quot;はい&quot;,&quot;PB_NAVIGATION_IS_RESTRICTED&quot;:&quot;参照済スライドのみにアクセス可能&quot;,&quot;PB_NAVIGATION_IS_SEQUENTIAL&quot;:&quot;スライドは規定の順序で参照してください&quot;,&quot;PB_PLAYBACK_RATE_MENU_CAPTION&quot;:&quot;速度&quot;,&quot;PB_PRECEDING_QUIZ_FAILED_WINDOW_TEXT&quot;:&quot;スライド %SLIDE_INDEX% の問題が不正解のため、先に進めません。&quot;,&quot;PB_PRECEDING_QUIZ_NOT_COMPLETED_WINDOW_TEXT&quot;:&quot;先に進むには、スライド %SLIDE_INDEX% の問題に解答してください。&quot;,&quot;PB_PRECEDING_QUIZ_NOT_PASSED_WINDOW_TEXT&quot;:&quot;先に進むには、スライド %SLIDE_INDEX% の問題を正解する必要があります。&quot;,&quot;PB_PRECEDING_SCENARIO_FAILED_WINDOW_TEXT&quot;:&quot;スライド %SLIDE_INDEX% の対話に失格しましたので進めません&quot;,&quot;PB_PRECEDING_SCENARIO_NOT_COMPLETED_WINDOW_TEXT&quot;:&quot;進めるにはスライド %SLIDE_INDEX% で対話をしなければなりません&quot;,&quot;PB_PRECEDING_SCENARIO_NOT_PASSED_WINDOW_TEXT&quot;:&quot;進めるにはスライド %SLIDE_INDEX% の対話に合格しなければなりません&quot;,&quot;PB_PRESENTER_COLLAPSE_BIO&quot;:&quot;少なく表示&quot;,&quot;PB_PRESENTER_EMAIL&quot;:&quot;電子メール&quot;,&quot;PB_PRESENTER_EXPAND_BIO&quot;:&quot;もっと表示&quot;,&quot;PB_PRESENTER_HIDE_BIO&quot;:&quot;隠す&quot;,&quot;PB_PRESENTER_INFO&quot;:&quot;プレゼンター情報&quot;,&quot;PB_PRESENTER_NO_INFO&quot;:&quot;プレゼンター情報がありません&quot;,&quot;PB_PRESENTER_SHOW_BIO&quot;:&quot;もっと見る&quot;,&quot;PB_PRESENTER_VIDEO&quot;:&quot;プレゼンター・ビデオ&quot;,&quot;PB_PRESENTER_WEBSITE&quot;:&quot;Web サイト&quot;,&quot;PB_QUIZ_SLIDE_WINDOW_TEXT&quot;:&quot;このスライドから移動する前に問題を完了してください。&quot;,&quot;PB_RATE_MENU_CAPTION&quot;:&quot;速度&quot;,&quot;PB_RATE_MENU_DEFAULT_RATE&quot;:&quot;普通&quot;,&quot;PB_RESTRICTION_MESSAGE_BOX_TITLE&quot;:&quot;操作が制限されています&quot;,&quot;PB_RESUME_PRESENTATION_WINDOW_TEXT&quot;:&quot;最後に見たスライドから再開しますか？&quot;,&quot;PB_RESUME_PRESENTATION_WINDOW_TITLE&quot;:&quot;プレゼンテーションの再開&quot;,&quot;PB_SCENARIO_SLIDE_WINDOW_TEXT&quot;:&quot;このスライドから移動する前に対話を完了させる必要があります。&quot;,&quot;PB_SEARCH_CANCEL&quot;:&quot;キャンセル&quot;,&quot;PB_SEARCH_NO_RESULTS_LABEL&quot;:&quot;マッチしません&quot;,&quot;PB_SEARCH_PANEL_DEFAULT_TEXT&quot;:&quot;検索...&quot;,&quot;PB_SEARCH_RESULTS_LABEL&quot;:&quot;検索結果：&quot;,&quot;PB_SEARCH_RESULT_IN_NOTES&quot;:&quot;メモで&quot;,&quot;PB_SEARCH_RESULT_IN_TEXT_LABEL&quot;:&quot;スライドで&quot;,&quot;PB_SUBTITLES_MENU_CAPTION&quot;:&quot;字幕&quot;,&quot;PB_SUBTITLES_OFF&quot;:&quot;オフ&quot;,&quot;PB_TAB_NOTES_LABEL&quot;:&quot;メモ&quot;,&quot;PB_TAB_OUTLINE_LABEL&quot;:&quot;目次&quot;,&quot;PB_TIME_RESTRICTION&quot;:&quot;プレゼンテーションの制作者が一時的に閲覧を無効にしました。申し訳ございません。&quot;,&quot;PB_TITLE_PANEL_ATTACHMENTS&quot;:&quot;リソース&quot;,&quot;PB_TITLE_PANEL_DEFAULT_COURSE_TITLE&quot;:&quot;コースタイトル例&quot;,&quot;PB_TITLE_PANEL_MARKER_TOOLS&quot;:&quot;マーカーツール&quot;,&quot;PB_TITLE_PANEL_NOTES&quot;:&quot;メモ&quot;,&quot;PB_TITLE_PANEL_OUTLINE&quot;:&quot;アウトライン&quot;,&quot;PB_TITLE_PANEL_PRESENTER_INFO&quot;:&quot;プレゼンター情報&quot;,&quot;PB_TOOLTIP_ADD_LOGO&quot;:&quot;クリックして企業ロゴを追加&quot;,&quot;PB_TOOLTIP_CHANGE_LOGO&quot;:&quot;クリックして企業ロゴを追加&quot;,&quot;PB_TREE_CONTROL_LOADING&quot;:&quot;ロード中…&quot;,&quot;PB_VIDEO_WINDOW_NO_VIDEO_LABEL&quot;:&quot;ビデオがありません&quot;},&quot;playbackAndNavigationSettings&quot;:{&quot;autoStart&quot;:true,&quot;saveAnimationStates&quot;:false,&quot;loopPresentation&quot;:false,&quot;autoPlayAnimations&quot;:false,&quot;autoPlayAnimationsTime&quot;:1,&quot;navigationType&quot;:&quot;FREE&quot;,&quot;resumeMode&quot;:&quot;PROMPT&quot;,&quot;enableKeyboardNavigation&quot;:false},&quot;keyboardSettings&quot;:&quot;&quot;,&quot;skinVersion&quot;:1,&quot;skinCompatibleVersion&quot;:0,&quot;publishSettings&quot;:{&quot;backgroundColor&quot;:&quot;#B2C4B2&quot;,&quot;playerDimensions&quot;:{&quot;height&quot;:74,&quot;width&quot;:24},&quot;playerModule&quot;:&quot;UniversalHtml&quot;,&quot;presentationContent&quot;:{&quot;metadata&quot;:{&quot;references&quot;:false,&quot;texts&quot;:[&quot;DT_SLIDE_NOTES_HTML&quot;,&quot;DT_SLIDE_NOTES_TEXT&quot;,&quot;DT_SLIDE_TITLE&quot;,&quot;DT_SLIDE_NOTES_TEXT&quot;,&quot;DT_SLIDE_TEXT&quot;,&quot;DT_HYPERLINK_TOOLTIP&quot;]},&quot;resources&quot;:{&quot;attachments&quot;:false,&quot;companyLogos&quot;:null,&quot;fonts&quot;:[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&quot;,&quot;fontFamily&quot;:&quot;Meiryo UI&quot;,&quot;isBold&quot;:fals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b&quot;,&quot;fontFamily&quot;:&quot;Meiryo UI&quot;,&quot;isBold&quot;:tru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i&quot;,&quot;fontFamily&quot;:&quot;Meiryo UI&quot;,&quot;isBold&quot;:fals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bi&quot;,&quot;fontFamily&quot;:&quot;Meiryo UI&quot;,&quot;isBold&quot;:tru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sb&quot;,&quot;fontFamily&quot;:&quot;Meiryo UI&quot;,&quot;isBold&quot;:false,&quot;isItalic&quot;:false,&quot;isSemibold&quot;:tru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sbi&quot;,&quot;fontFamily&quot;:&quot;Meiryo UI&quot;,&quot;isBold&quot;:false,&quot;isItalic&quot;:true,&quot;isSemibold&quot;:true,&quot;substituteFontFamily&quot;:&quot;Arial&quot;}],&quot;interactivity&quot;:{&quot;fullSupport&quot;:true},&quot;presenterPhotos&quot;:null,&quot;slideThumbnails&quot;:{&quot;enlargeToFit&quot;:false,&quot;height&quot;:59,&quot;jpegQuality&quot;:100,&quot;keepAspectRatio&quot;:true,&quot;width&quot;:78},&quot;videoNarrations&quot;:null}}}}}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GENSWF_ADVANCE_TIME" val="1.000"/>
  <p:tag name="ISPRING_SLIDE_INDENT_LEVEL" val="0"/>
  <p:tag name="ISPRING_CUSTOM_TIMING_USED" val="0"/>
  <p:tag name="GENSWF_SLIDE_UID" val="{C198C652-A10F-441C-BD71-8FAE5213469D}:31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9545A067-6955-49B8-AEB5-B36A037A88E0}:29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1FC9D740-6FC2-499C-96D3-DE4FC10F64D2}:29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9589624E-D063-4031-B96A-AF6CD40452BB}:29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4270F6C5-FB56-4F3E-8D89-295C576245B7}:295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10281</TotalTime>
  <Words>328</Words>
  <Application>Microsoft Office PowerPoint</Application>
  <PresentationFormat>画面に合わせる (4:3)</PresentationFormat>
  <Paragraphs>68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メイリオ</vt:lpstr>
      <vt:lpstr>春夏秋冬</vt:lpstr>
      <vt:lpstr>游ゴシック</vt:lpstr>
      <vt:lpstr>Arial</vt:lpstr>
      <vt:lpstr>Calibri</vt:lpstr>
      <vt:lpstr>Calibri Light</vt:lpstr>
      <vt:lpstr>Office テーマ</vt:lpstr>
      <vt:lpstr>だい5話 パスワード管理</vt:lpstr>
      <vt:lpstr>5. パスワード管理</vt:lpstr>
      <vt:lpstr>5. パスワード管理</vt:lpstr>
      <vt:lpstr>5. パスワード管理</vt:lpstr>
      <vt:lpstr>5. パスワード管理</vt:lpstr>
    </vt:vector>
  </TitlesOfParts>
  <Company>MouseComputer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情報モラル教育　小学校低学年　第5話</dc:title>
  <cp:lastModifiedBy>城近 小夜子</cp:lastModifiedBy>
  <cp:revision>465</cp:revision>
  <cp:lastPrinted>2016-03-08T03:51:44Z</cp:lastPrinted>
  <dcterms:created xsi:type="dcterms:W3CDTF">2016-01-27T02:00:48Z</dcterms:created>
  <dcterms:modified xsi:type="dcterms:W3CDTF">2022-11-02T00:11:07Z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