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76" r:id="rId2"/>
    <p:sldId id="377" r:id="rId3"/>
    <p:sldId id="378" r:id="rId4"/>
    <p:sldId id="387" r:id="rId5"/>
    <p:sldId id="388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49424"/>
    <a:srgbClr val="CBA163"/>
    <a:srgbClr val="C9A865"/>
    <a:srgbClr val="D09F58"/>
    <a:srgbClr val="D6A452"/>
    <a:srgbClr val="D8A85A"/>
    <a:srgbClr val="DBB068"/>
    <a:srgbClr val="BABAB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5" autoAdjust="0"/>
    <p:restoredTop sz="92287" autoAdjust="0"/>
  </p:normalViewPr>
  <p:slideViewPr>
    <p:cSldViewPr snapToGrid="0">
      <p:cViewPr>
        <p:scale>
          <a:sx n="66" d="100"/>
          <a:sy n="66" d="100"/>
        </p:scale>
        <p:origin x="2170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12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0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03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07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093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lnSpc>
                <a:spcPts val="7200"/>
              </a:lnSpc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だい</a:t>
            </a:r>
            <a:r>
              <a:rPr lang="en-US" altLang="ja-JP" sz="4000" dirty="0"/>
              <a:t>17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 err="1"/>
              <a:t>ながら</a:t>
            </a:r>
            <a:r>
              <a:rPr lang="ja-JP" altLang="en-US" dirty="0"/>
              <a:t>スマホは</a:t>
            </a:r>
            <a:br>
              <a:rPr lang="en-US" altLang="ja-JP" dirty="0"/>
            </a:br>
            <a:r>
              <a:rPr lang="ja-JP" altLang="en-US" dirty="0"/>
              <a:t>キケン！！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6DAA04-513C-AA1C-01DE-928D36D3B821}"/>
              </a:ext>
            </a:extLst>
          </p:cNvPr>
          <p:cNvSpPr txBox="1"/>
          <p:nvPr/>
        </p:nvSpPr>
        <p:spPr>
          <a:xfrm>
            <a:off x="166663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990DF4-D5A6-8149-9B06-CFBB655D4291}"/>
              </a:ext>
            </a:extLst>
          </p:cNvPr>
          <p:cNvSpPr txBox="1"/>
          <p:nvPr/>
        </p:nvSpPr>
        <p:spPr>
          <a:xfrm>
            <a:off x="1693203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128C97-F898-EA45-13FD-53931BF23E49}"/>
              </a:ext>
            </a:extLst>
          </p:cNvPr>
          <p:cNvSpPr txBox="1"/>
          <p:nvPr/>
        </p:nvSpPr>
        <p:spPr>
          <a:xfrm>
            <a:off x="4969659" y="342398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4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横断歩道 が含まれている画像&#10;&#10;自動的に生成された説明">
            <a:extLst>
              <a:ext uri="{FF2B5EF4-FFF2-40B4-BE49-F238E27FC236}">
                <a16:creationId xmlns:a16="http://schemas.microsoft.com/office/drawing/2014/main" id="{B13465C2-CDBF-4539-BB30-3B074BB30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1499820"/>
            <a:ext cx="9143999" cy="53581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/>
              <a:t>ながらスマホはキケン！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1048261"/>
            <a:ext cx="91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ある日、買いものに出かけた美波さん。スマホでお店への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地図を見ながら歩いていたところ・・・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47322" y="4783928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43" name="グループ化 42"/>
          <p:cNvGrpSpPr/>
          <p:nvPr/>
        </p:nvGrpSpPr>
        <p:grpSpPr>
          <a:xfrm flipH="1">
            <a:off x="5035852" y="1962821"/>
            <a:ext cx="3454894" cy="2060126"/>
            <a:chOff x="2875814" y="4575016"/>
            <a:chExt cx="3454894" cy="2060126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875814" y="4575016"/>
              <a:ext cx="3454894" cy="2060126"/>
              <a:chOff x="348831" y="2320782"/>
              <a:chExt cx="3454894" cy="2060126"/>
            </a:xfrm>
            <a:solidFill>
              <a:srgbClr val="FFFFFF"/>
            </a:solidFill>
          </p:grpSpPr>
          <p:sp>
            <p:nvSpPr>
              <p:cNvPr id="46" name="円/楕円 40"/>
              <p:cNvSpPr/>
              <p:nvPr/>
            </p:nvSpPr>
            <p:spPr>
              <a:xfrm>
                <a:off x="3440810" y="4122894"/>
                <a:ext cx="183844" cy="171240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7" name="雲 31"/>
              <p:cNvSpPr/>
              <p:nvPr/>
            </p:nvSpPr>
            <p:spPr>
              <a:xfrm rot="197991">
                <a:off x="348831" y="2320782"/>
                <a:ext cx="3454894" cy="201867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円/楕円 42"/>
              <p:cNvSpPr/>
              <p:nvPr/>
            </p:nvSpPr>
            <p:spPr>
              <a:xfrm>
                <a:off x="3624654" y="4270744"/>
                <a:ext cx="118273" cy="110164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2934879" y="4863993"/>
              <a:ext cx="289528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えーっと、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お店はつぎ</a:t>
              </a: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の角を</a:t>
              </a:r>
              <a:br>
                <a:rPr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まがって・・・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8CA4C9F-8FCD-45E9-9690-D42399D6ED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4"/>
          <a:stretch/>
        </p:blipFill>
        <p:spPr>
          <a:xfrm>
            <a:off x="-336599" y="1769809"/>
            <a:ext cx="6522398" cy="5622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424CA4-79F1-21C4-2A83-982E363466A6}"/>
              </a:ext>
            </a:extLst>
          </p:cNvPr>
          <p:cNvSpPr txBox="1"/>
          <p:nvPr/>
        </p:nvSpPr>
        <p:spPr>
          <a:xfrm>
            <a:off x="1359546" y="859485"/>
            <a:ext cx="61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F87CCA-EBBD-B5A7-0AC2-25841358A1A7}"/>
              </a:ext>
            </a:extLst>
          </p:cNvPr>
          <p:cNvSpPr txBox="1"/>
          <p:nvPr/>
        </p:nvSpPr>
        <p:spPr>
          <a:xfrm>
            <a:off x="4405007" y="859485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67417D-605A-1F1B-F4A8-8474097484F7}"/>
              </a:ext>
            </a:extLst>
          </p:cNvPr>
          <p:cNvSpPr txBox="1"/>
          <p:nvPr/>
        </p:nvSpPr>
        <p:spPr>
          <a:xfrm>
            <a:off x="7712087" y="859485"/>
            <a:ext cx="50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CAB680-FBC8-0307-0B5F-3A25A709423F}"/>
              </a:ext>
            </a:extLst>
          </p:cNvPr>
          <p:cNvSpPr txBox="1"/>
          <p:nvPr/>
        </p:nvSpPr>
        <p:spPr>
          <a:xfrm>
            <a:off x="93356" y="1426196"/>
            <a:ext cx="83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　　ず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9F2FE8-A9B5-B354-5752-45DA500F4ECC}"/>
              </a:ext>
            </a:extLst>
          </p:cNvPr>
          <p:cNvGrpSpPr/>
          <p:nvPr/>
        </p:nvGrpSpPr>
        <p:grpSpPr>
          <a:xfrm>
            <a:off x="5844752" y="2580400"/>
            <a:ext cx="1996551" cy="276999"/>
            <a:chOff x="5844752" y="2565160"/>
            <a:chExt cx="1996551" cy="276999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F354BF9-CE60-ADAA-D184-41AE1F4F6E46}"/>
                </a:ext>
              </a:extLst>
            </p:cNvPr>
            <p:cNvSpPr txBox="1"/>
            <p:nvPr/>
          </p:nvSpPr>
          <p:spPr>
            <a:xfrm>
              <a:off x="5844752" y="2565160"/>
              <a:ext cx="468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みせ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7AE76F3-7E7B-A3A2-00B1-97FC8C38A5E6}"/>
                </a:ext>
              </a:extLst>
            </p:cNvPr>
            <p:cNvSpPr txBox="1"/>
            <p:nvPr/>
          </p:nvSpPr>
          <p:spPr>
            <a:xfrm>
              <a:off x="7372570" y="2565160"/>
              <a:ext cx="468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かど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70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横断歩道 が含まれている画像&#10;&#10;自動的に生成された説明">
            <a:extLst>
              <a:ext uri="{FF2B5EF4-FFF2-40B4-BE49-F238E27FC236}">
                <a16:creationId xmlns:a16="http://schemas.microsoft.com/office/drawing/2014/main" id="{2EAC0E2A-08E6-4117-866A-7D36AB165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1499820"/>
            <a:ext cx="9143999" cy="53581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/>
              <a:t>ながらスマホはキケン！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00" y="1048261"/>
            <a:ext cx="907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前をまったく見ていなかったため、前からあるいてきた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おばあさんに気づかず、ぶつかって転ばせてしまいました。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>
            <a:off x="5428271" y="1953107"/>
            <a:ext cx="3980335" cy="1944493"/>
            <a:chOff x="4980858" y="1675144"/>
            <a:chExt cx="5441832" cy="265847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8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6" y="1772060"/>
                <a:ext cx="5171212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きゃあ！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1102575">
            <a:off x="-82261" y="1816592"/>
            <a:ext cx="3888774" cy="1774300"/>
            <a:chOff x="4951761" y="1886594"/>
            <a:chExt cx="5316652" cy="2425787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51761" y="1886594"/>
              <a:ext cx="5316652" cy="2425787"/>
              <a:chOff x="-5233706" y="1917349"/>
              <a:chExt cx="5300201" cy="2702441"/>
            </a:xfrm>
          </p:grpSpPr>
          <p:sp>
            <p:nvSpPr>
              <p:cNvPr id="27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33706" y="1917349"/>
                <a:ext cx="5300201" cy="270244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8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93810" y="2018174"/>
                <a:ext cx="5043943" cy="2509238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850975" y="2697991"/>
              <a:ext cx="3294045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いたい！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D30857A3-FC88-4406-84C7-CBD61AB58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063" y="1184589"/>
            <a:ext cx="6160018" cy="6160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9A437A-50F2-5B2F-86A8-B27AF637D11A}"/>
              </a:ext>
            </a:extLst>
          </p:cNvPr>
          <p:cNvSpPr txBox="1"/>
          <p:nvPr/>
        </p:nvSpPr>
        <p:spPr>
          <a:xfrm>
            <a:off x="95261" y="859485"/>
            <a:ext cx="45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2DE9DD-638C-481F-4D1A-E117BA385CC8}"/>
              </a:ext>
            </a:extLst>
          </p:cNvPr>
          <p:cNvSpPr txBox="1"/>
          <p:nvPr/>
        </p:nvSpPr>
        <p:spPr>
          <a:xfrm>
            <a:off x="5395828" y="1418576"/>
            <a:ext cx="44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D61246-F30A-60F6-92BF-ACB837CFA35B}"/>
              </a:ext>
            </a:extLst>
          </p:cNvPr>
          <p:cNvSpPr txBox="1"/>
          <p:nvPr/>
        </p:nvSpPr>
        <p:spPr>
          <a:xfrm>
            <a:off x="5383592" y="859485"/>
            <a:ext cx="45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2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67614" y="2064107"/>
            <a:ext cx="8805822" cy="2517654"/>
            <a:chOff x="67614" y="2229707"/>
            <a:chExt cx="8805822" cy="251765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7614" y="2229707"/>
              <a:ext cx="8805822" cy="2517654"/>
              <a:chOff x="67614" y="2229707"/>
              <a:chExt cx="8805822" cy="2517654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90914"/>
                <a:ext cx="8571987" cy="206838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CD12877B-50BF-4AA1-8AB2-B5669EF7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7614" y="2229707"/>
                <a:ext cx="3215404" cy="25176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3152572" y="2751199"/>
                <a:ext cx="5720864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スマートフォンを操作しながらあるくことを、「ながらスマホ」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や「あるきスマホ」と言います。これは、とてもキケンです。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スマホを見ていて人や車に気づかずに、ぶつかって大ケガ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をしたり、時には命を落とす人もいます。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4" name="図 3" descr="挿絵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5D395C38-AB38-4A14-B50B-2FAD3828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79" y="3753487"/>
              <a:ext cx="552450" cy="638175"/>
            </a:xfrm>
            <a:prstGeom prst="rect">
              <a:avLst/>
            </a:prstGeom>
          </p:spPr>
        </p:pic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/>
              <a:t>ながらスマホはキケン！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1074831" y="269392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乗算記号 42"/>
          <p:cNvSpPr/>
          <p:nvPr/>
        </p:nvSpPr>
        <p:spPr>
          <a:xfrm rot="20932626">
            <a:off x="-218245" y="1971362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86007" y="4155513"/>
            <a:ext cx="8772370" cy="2852642"/>
            <a:chOff x="286007" y="4155513"/>
            <a:chExt cx="8772370" cy="2852642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6007" y="4490501"/>
              <a:ext cx="8654081" cy="2517654"/>
              <a:chOff x="286007" y="4490501"/>
              <a:chExt cx="8654081" cy="2517654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86007" y="4526249"/>
                <a:ext cx="8571987" cy="2258328"/>
                <a:chOff x="286007" y="4525226"/>
                <a:chExt cx="8571987" cy="2258328"/>
              </a:xfrm>
            </p:grpSpPr>
            <p:sp>
              <p:nvSpPr>
                <p:cNvPr id="42" name="角丸四角形 41"/>
                <p:cNvSpPr/>
                <p:nvPr/>
              </p:nvSpPr>
              <p:spPr>
                <a:xfrm>
                  <a:off x="286007" y="4525226"/>
                  <a:ext cx="8571987" cy="225555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22499" y="4690673"/>
                  <a:ext cx="5905181" cy="2092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お年寄りや障がいのある人、おさない子どもや妊婦さんなど、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転ぶことが大ケガにつながる人はたくさんいます。</a:t>
                  </a:r>
                  <a:br>
                    <a:rPr lang="en-US" altLang="ja-JP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</a:b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もしケガをさせてしまったら、どうなるでしょうか。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あるいたり自転車に乗ったりするときは、スマホを見ず、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まわりをよく見て行動しましょう。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pic>
            <p:nvPicPr>
              <p:cNvPr id="5" name="図 4" descr="人形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E938034-0230-4D5F-9199-F0CAC834B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646" y="4490501"/>
                <a:ext cx="2961442" cy="25176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1BC719C-5DA3-47B3-A166-01379FF64DE5}"/>
                </a:ext>
              </a:extLst>
            </p:cNvPr>
            <p:cNvGrpSpPr/>
            <p:nvPr/>
          </p:nvGrpSpPr>
          <p:grpSpPr>
            <a:xfrm rot="20915929">
              <a:off x="7580531" y="4155513"/>
              <a:ext cx="1477846" cy="1257960"/>
              <a:chOff x="5936872" y="4180285"/>
              <a:chExt cx="1477846" cy="1257960"/>
            </a:xfrm>
          </p:grpSpPr>
          <p:sp>
            <p:nvSpPr>
              <p:cNvPr id="67" name="雲 31">
                <a:extLst>
                  <a:ext uri="{FF2B5EF4-FFF2-40B4-BE49-F238E27FC236}">
                    <a16:creationId xmlns:a16="http://schemas.microsoft.com/office/drawing/2014/main" id="{3A65625E-A24A-471C-8E10-F1F3BF8A5C8B}"/>
                  </a:ext>
                </a:extLst>
              </p:cNvPr>
              <p:cNvSpPr/>
              <p:nvPr/>
            </p:nvSpPr>
            <p:spPr>
              <a:xfrm rot="1266645">
                <a:off x="5936872" y="4180285"/>
                <a:ext cx="1477846" cy="102895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C3756E1-4E73-4D0F-8C07-005A4C286E51}"/>
                  </a:ext>
                </a:extLst>
              </p:cNvPr>
              <p:cNvSpPr txBox="1"/>
              <p:nvPr/>
            </p:nvSpPr>
            <p:spPr>
              <a:xfrm rot="673596">
                <a:off x="5976096" y="4333721"/>
                <a:ext cx="14194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ケガをさせ</a:t>
                </a:r>
                <a:endPara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たら大変</a:t>
                </a:r>
              </a:p>
            </p:txBody>
          </p:sp>
          <p:sp>
            <p:nvSpPr>
              <p:cNvPr id="69" name="雲 31">
                <a:extLst>
                  <a:ext uri="{FF2B5EF4-FFF2-40B4-BE49-F238E27FC236}">
                    <a16:creationId xmlns:a16="http://schemas.microsoft.com/office/drawing/2014/main" id="{0D0B000B-952F-45C8-B477-7DBB34C8E631}"/>
                  </a:ext>
                </a:extLst>
              </p:cNvPr>
              <p:cNvSpPr/>
              <p:nvPr/>
            </p:nvSpPr>
            <p:spPr>
              <a:xfrm rot="101497" flipH="1">
                <a:off x="6911416" y="5235112"/>
                <a:ext cx="116048" cy="12037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雲 31">
                <a:extLst>
                  <a:ext uri="{FF2B5EF4-FFF2-40B4-BE49-F238E27FC236}">
                    <a16:creationId xmlns:a16="http://schemas.microsoft.com/office/drawing/2014/main" id="{030E6DFC-B789-4238-9444-5F807E5B41CA}"/>
                  </a:ext>
                </a:extLst>
              </p:cNvPr>
              <p:cNvSpPr/>
              <p:nvPr/>
            </p:nvSpPr>
            <p:spPr>
              <a:xfrm rot="101497" flipH="1">
                <a:off x="6778257" y="5330245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ED6F7D-5AB5-CCBD-1D0A-777780CAF97D}"/>
              </a:ext>
            </a:extLst>
          </p:cNvPr>
          <p:cNvGrpSpPr/>
          <p:nvPr/>
        </p:nvGrpSpPr>
        <p:grpSpPr>
          <a:xfrm>
            <a:off x="672641" y="501844"/>
            <a:ext cx="7625858" cy="2143125"/>
            <a:chOff x="672641" y="501844"/>
            <a:chExt cx="7625858" cy="2143125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20192C5-4C30-B513-CE75-5896C4796EA9}"/>
                </a:ext>
              </a:extLst>
            </p:cNvPr>
            <p:cNvGrpSpPr/>
            <p:nvPr/>
          </p:nvGrpSpPr>
          <p:grpSpPr>
            <a:xfrm>
              <a:off x="672641" y="501844"/>
              <a:ext cx="7625858" cy="2143125"/>
              <a:chOff x="672641" y="539944"/>
              <a:chExt cx="7625858" cy="2143125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A43BF1FF-D94C-29BC-5EA0-52C4A47AF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5399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2A593E76-267C-BA11-069B-8F2573D42011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26" name="角丸四角形 28">
                  <a:extLst>
                    <a:ext uri="{FF2B5EF4-FFF2-40B4-BE49-F238E27FC236}">
                      <a16:creationId xmlns:a16="http://schemas.microsoft.com/office/drawing/2014/main" id="{5C86D6CA-0270-890B-58C1-239B5A1E9015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3305BD9-41BF-0F82-23F7-05B98286F42E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568CD6A-B67B-789B-A680-A3304E0222E6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1882750-1A71-E98D-6465-F236D3295328}"/>
              </a:ext>
            </a:extLst>
          </p:cNvPr>
          <p:cNvGrpSpPr/>
          <p:nvPr/>
        </p:nvGrpSpPr>
        <p:grpSpPr>
          <a:xfrm>
            <a:off x="4072457" y="2438423"/>
            <a:ext cx="2117523" cy="1575928"/>
            <a:chOff x="4072457" y="2438423"/>
            <a:chExt cx="2117523" cy="1575928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A3E20968-4FD7-735A-1611-A8504A31734B}"/>
                </a:ext>
              </a:extLst>
            </p:cNvPr>
            <p:cNvSpPr txBox="1"/>
            <p:nvPr/>
          </p:nvSpPr>
          <p:spPr>
            <a:xfrm>
              <a:off x="4626610" y="2438423"/>
              <a:ext cx="7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そう　さ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75C54AF-F0ED-3917-49E6-BCB4E1E15B58}"/>
                </a:ext>
              </a:extLst>
            </p:cNvPr>
            <p:cNvSpPr txBox="1"/>
            <p:nvPr/>
          </p:nvSpPr>
          <p:spPr>
            <a:xfrm>
              <a:off x="4863503" y="2881708"/>
              <a:ext cx="647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81EB03A-4E6A-7FDF-F3BC-0F949B230EE5}"/>
                </a:ext>
              </a:extLst>
            </p:cNvPr>
            <p:cNvSpPr txBox="1"/>
            <p:nvPr/>
          </p:nvSpPr>
          <p:spPr>
            <a:xfrm>
              <a:off x="5236173" y="3301179"/>
              <a:ext cx="55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くるま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C4CA47F-0AD1-2227-9F05-0BFE4CA959B8}"/>
                </a:ext>
              </a:extLst>
            </p:cNvPr>
            <p:cNvSpPr txBox="1"/>
            <p:nvPr/>
          </p:nvSpPr>
          <p:spPr>
            <a:xfrm>
              <a:off x="5687497" y="3301179"/>
              <a:ext cx="502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AFB46CA-B898-F6D3-7E5F-4CB6B72FD136}"/>
                </a:ext>
              </a:extLst>
            </p:cNvPr>
            <p:cNvSpPr txBox="1"/>
            <p:nvPr/>
          </p:nvSpPr>
          <p:spPr>
            <a:xfrm>
              <a:off x="4072457" y="3737352"/>
              <a:ext cx="4146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とき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BD67C2F-9B50-F6E8-C081-D76334F32EBE}"/>
                </a:ext>
              </a:extLst>
            </p:cNvPr>
            <p:cNvSpPr txBox="1"/>
            <p:nvPr/>
          </p:nvSpPr>
          <p:spPr>
            <a:xfrm>
              <a:off x="4641850" y="3737352"/>
              <a:ext cx="5947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いのち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6C33DAC-9C30-7BA5-D171-41F5051FFE42}"/>
                </a:ext>
              </a:extLst>
            </p:cNvPr>
            <p:cNvSpPr txBox="1"/>
            <p:nvPr/>
          </p:nvSpPr>
          <p:spPr>
            <a:xfrm>
              <a:off x="5178317" y="3737352"/>
              <a:ext cx="464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5E9B6B8-3291-BB20-1316-D998D331F63F}"/>
              </a:ext>
            </a:extLst>
          </p:cNvPr>
          <p:cNvGrpSpPr/>
          <p:nvPr/>
        </p:nvGrpSpPr>
        <p:grpSpPr>
          <a:xfrm>
            <a:off x="422499" y="4525444"/>
            <a:ext cx="8450937" cy="1984458"/>
            <a:chOff x="422499" y="4525444"/>
            <a:chExt cx="8450937" cy="198445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5BE3B98-27D2-5CF9-319D-F0628AAF307D}"/>
                </a:ext>
              </a:extLst>
            </p:cNvPr>
            <p:cNvSpPr txBox="1"/>
            <p:nvPr/>
          </p:nvSpPr>
          <p:spPr>
            <a:xfrm>
              <a:off x="8190485" y="4526249"/>
              <a:ext cx="682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たいへん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C11308-8332-8700-2031-6C986047948B}"/>
                </a:ext>
              </a:extLst>
            </p:cNvPr>
            <p:cNvSpPr txBox="1"/>
            <p:nvPr/>
          </p:nvSpPr>
          <p:spPr>
            <a:xfrm>
              <a:off x="636270" y="4525444"/>
              <a:ext cx="681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とし　よ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78D9583-33C6-C09F-5483-D8D1EB40D0A2}"/>
                </a:ext>
              </a:extLst>
            </p:cNvPr>
            <p:cNvSpPr txBox="1"/>
            <p:nvPr/>
          </p:nvSpPr>
          <p:spPr>
            <a:xfrm>
              <a:off x="1494061" y="4525444"/>
              <a:ext cx="524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しょう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20322E6-48C7-9AF0-256F-F9CF257C8C4D}"/>
                </a:ext>
              </a:extLst>
            </p:cNvPr>
            <p:cNvSpPr txBox="1"/>
            <p:nvPr/>
          </p:nvSpPr>
          <p:spPr>
            <a:xfrm>
              <a:off x="4836044" y="4525444"/>
              <a:ext cx="686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にん　ぷ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F948516-B8DC-D226-98A8-C99E13D35598}"/>
                </a:ext>
              </a:extLst>
            </p:cNvPr>
            <p:cNvSpPr txBox="1"/>
            <p:nvPr/>
          </p:nvSpPr>
          <p:spPr>
            <a:xfrm>
              <a:off x="422499" y="5005236"/>
              <a:ext cx="455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ころ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04F320E-899B-3430-1D0D-940B875414EB}"/>
                </a:ext>
              </a:extLst>
            </p:cNvPr>
            <p:cNvSpPr txBox="1"/>
            <p:nvPr/>
          </p:nvSpPr>
          <p:spPr>
            <a:xfrm>
              <a:off x="1422035" y="5761454"/>
              <a:ext cx="908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じてんしゃ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0C4F7FA-CDC6-27BA-459F-5DB0C725D9AA}"/>
                </a:ext>
              </a:extLst>
            </p:cNvPr>
            <p:cNvSpPr txBox="1"/>
            <p:nvPr/>
          </p:nvSpPr>
          <p:spPr>
            <a:xfrm>
              <a:off x="2312163" y="5761454"/>
              <a:ext cx="511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950E66F-8E5B-0F49-402D-EDF6D77546D3}"/>
                </a:ext>
              </a:extLst>
            </p:cNvPr>
            <p:cNvSpPr txBox="1"/>
            <p:nvPr/>
          </p:nvSpPr>
          <p:spPr>
            <a:xfrm>
              <a:off x="1961832" y="6232903"/>
              <a:ext cx="711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こうどう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24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71294" y="827558"/>
            <a:ext cx="9047386" cy="300125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481" y="1464063"/>
            <a:ext cx="8135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スマートフォンはとても便利ですが、画面ばかり見て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行動すると、大きな事故をおこしてしまうかもしれません。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「じぶんは大丈夫」と思わず、いつも気をつけて行動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4084" y="3900413"/>
            <a:ext cx="4071035" cy="2204948"/>
            <a:chOff x="364336" y="4044326"/>
            <a:chExt cx="4071035" cy="2204948"/>
          </a:xfrm>
        </p:grpSpPr>
        <p:sp>
          <p:nvSpPr>
            <p:cNvPr id="6" name="雲 31"/>
            <p:cNvSpPr/>
            <p:nvPr/>
          </p:nvSpPr>
          <p:spPr>
            <a:xfrm rot="197991">
              <a:off x="561290" y="4044326"/>
              <a:ext cx="3615348" cy="220494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399976">
              <a:off x="364336" y="4346706"/>
              <a:ext cx="407103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スマホは</a:t>
              </a: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カバンや</a:t>
              </a: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ポケットに！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/>
              <a:t>ながらスマホはキケン！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61">
            <a:off x="6157449" y="3956268"/>
            <a:ext cx="3024119" cy="2841629"/>
          </a:xfrm>
          <a:prstGeom prst="rect">
            <a:avLst/>
          </a:prstGeom>
        </p:spPr>
      </p:pic>
      <p:pic>
        <p:nvPicPr>
          <p:cNvPr id="10" name="図 9" descr="人形, おもちゃ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48F7CD3A-218D-44F9-8A2D-7914A3ABE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37" y="2341783"/>
            <a:ext cx="4516217" cy="4516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654B6C-FD1D-FA5A-C001-F08EF7C4170C}"/>
              </a:ext>
            </a:extLst>
          </p:cNvPr>
          <p:cNvSpPr txBox="1"/>
          <p:nvPr/>
        </p:nvSpPr>
        <p:spPr>
          <a:xfrm>
            <a:off x="3835253" y="1274338"/>
            <a:ext cx="77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べん　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E58D3-1EEE-7245-786A-3E33DA51ACE1}"/>
              </a:ext>
            </a:extLst>
          </p:cNvPr>
          <p:cNvSpPr txBox="1"/>
          <p:nvPr/>
        </p:nvSpPr>
        <p:spPr>
          <a:xfrm>
            <a:off x="5672138" y="1274338"/>
            <a:ext cx="836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　めん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128044-29D5-AB71-CECB-463F83CFE5CD}"/>
              </a:ext>
            </a:extLst>
          </p:cNvPr>
          <p:cNvSpPr txBox="1"/>
          <p:nvPr/>
        </p:nvSpPr>
        <p:spPr>
          <a:xfrm>
            <a:off x="510866" y="1790593"/>
            <a:ext cx="747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こうどう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B79111-64F8-A6F7-F283-C2C69925F000}"/>
              </a:ext>
            </a:extLst>
          </p:cNvPr>
          <p:cNvSpPr txBox="1"/>
          <p:nvPr/>
        </p:nvSpPr>
        <p:spPr>
          <a:xfrm>
            <a:off x="3169772" y="1790593"/>
            <a:ext cx="91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　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E51DDA-9D36-98C2-8415-FCC575F3856F}"/>
              </a:ext>
            </a:extLst>
          </p:cNvPr>
          <p:cNvSpPr txBox="1"/>
          <p:nvPr/>
        </p:nvSpPr>
        <p:spPr>
          <a:xfrm>
            <a:off x="7178116" y="2320181"/>
            <a:ext cx="824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こうどう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8ACA05-AE8E-A83D-B2CC-3E511F4B9675}"/>
              </a:ext>
            </a:extLst>
          </p:cNvPr>
          <p:cNvSpPr txBox="1"/>
          <p:nvPr/>
        </p:nvSpPr>
        <p:spPr>
          <a:xfrm>
            <a:off x="2050983" y="2320181"/>
            <a:ext cx="1008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だいじょうぶ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7E7868-A3B4-A1EE-9FFD-3B832FEF3D05}"/>
              </a:ext>
            </a:extLst>
          </p:cNvPr>
          <p:cNvSpPr txBox="1"/>
          <p:nvPr/>
        </p:nvSpPr>
        <p:spPr>
          <a:xfrm>
            <a:off x="3545304" y="2320181"/>
            <a:ext cx="45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A95F29-227E-4914-83E3-4850F394DC2B}"/>
              </a:ext>
            </a:extLst>
          </p:cNvPr>
          <p:cNvSpPr txBox="1"/>
          <p:nvPr/>
        </p:nvSpPr>
        <p:spPr>
          <a:xfrm>
            <a:off x="5672138" y="2320181"/>
            <a:ext cx="45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4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LESS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CLOUDFOLDERID" val="1"/>
  <p:tag name="ISPRINGONLINEFOLDERID" val="1"/>
  <p:tag name="ARTICULATE_PROJECT_OPEN" val="0"/>
  <p:tag name="ISPRING-SUITE_ISPRING_CURRENT_PLAYER_ID" val="universal"/>
  <p:tag name="ISPRING_OUTPUT_FOLDER" val="[[&quot;\uFFFD\\\uFFFD{C8200F90-E3A9-4BA9-88CD-9E9515C25619}&quot;,&quot;C:\\Users\\s-shirochika\\Documents\\01_job\\202210_徳島\\05_iSpring&quot;],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PASSING_SCORE" val="20.000000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ULTRA_SCORM_COURCE_TITLE" val="情報モラル教育　小学校低学年　第17話"/>
  <p:tag name="ISPRING_PRESENTATION_TITLE" val="情報モラル教育　小学校低学年　第17話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7話 ながらスマホは危険！"/>
  <p:tag name="ARTICULATE_SLIDE_THUMBNAIL_REFRESH" val="1"/>
  <p:tag name="GENSWF_SLIDE_UID" val="{59A236F8-E8BC-42B0-8DA7-7A768ABA1D40}: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0A75E87F-5935-462F-B642-65E2350E4E23}: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9A580B4A-4856-4830-800E-A1A676066A51}: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061FBFB7-A309-4D61-B25D-BDF88544572E}:3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E43FACF0-B70C-4025-9746-6A25EAE76237}:388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10099</TotalTime>
  <Words>326</Words>
  <Application>Microsoft Office PowerPoint</Application>
  <PresentationFormat>画面に合わせる (4:3)</PresentationFormat>
  <Paragraphs>69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だい17話 ながらスマホは キケン！！</vt:lpstr>
      <vt:lpstr>17. ながらスマホはキケン！</vt:lpstr>
      <vt:lpstr>17. ながらスマホはキケン！</vt:lpstr>
      <vt:lpstr>17. ながらスマホはキケン！</vt:lpstr>
      <vt:lpstr>17. ながらスマホはキケン！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第17話</dc:title>
  <cp:lastModifiedBy>城近 小夜子</cp:lastModifiedBy>
  <cp:revision>686</cp:revision>
  <cp:lastPrinted>2019-12-18T05:51:40Z</cp:lastPrinted>
  <dcterms:created xsi:type="dcterms:W3CDTF">2016-01-27T02:00:48Z</dcterms:created>
  <dcterms:modified xsi:type="dcterms:W3CDTF">2022-11-02T01:11:44Z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