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23" r:id="rId2"/>
    <p:sldId id="424" r:id="rId3"/>
    <p:sldId id="425" r:id="rId4"/>
    <p:sldId id="426" r:id="rId5"/>
    <p:sldId id="427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8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1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5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08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95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5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パスワード管理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117">
            <a:off x="2134795" y="6212590"/>
            <a:ext cx="7206218" cy="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78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鳴門くんは、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自分のスマートフォンをどこかに落としてしまいました。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067299" y="3936129"/>
            <a:ext cx="4138637" cy="1950325"/>
            <a:chOff x="5067299" y="3936129"/>
            <a:chExt cx="4138637" cy="1950325"/>
          </a:xfrm>
        </p:grpSpPr>
        <p:sp>
          <p:nvSpPr>
            <p:cNvPr id="24" name="円形吹き出し 3"/>
            <p:cNvSpPr/>
            <p:nvPr/>
          </p:nvSpPr>
          <p:spPr>
            <a:xfrm rot="5400000">
              <a:off x="6130486" y="2872942"/>
              <a:ext cx="1950325" cy="407670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660678" y="4581525"/>
              <a:ext cx="35452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パスワードは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</a:t>
              </a:r>
              <a: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1234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」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だけど、大丈夫かな</a:t>
              </a:r>
              <a: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35978" y="1784209"/>
            <a:ext cx="3569909" cy="2598087"/>
            <a:chOff x="-35978" y="1784209"/>
            <a:chExt cx="3569909" cy="2598087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-35978" y="1784209"/>
              <a:ext cx="3514966" cy="2598087"/>
              <a:chOff x="381666" y="2651674"/>
              <a:chExt cx="3514966" cy="2598087"/>
            </a:xfrm>
            <a:solidFill>
              <a:srgbClr val="FFFFFF"/>
            </a:solidFill>
          </p:grpSpPr>
          <p:sp>
            <p:nvSpPr>
              <p:cNvPr id="20" name="円/楕円 19"/>
              <p:cNvSpPr/>
              <p:nvPr/>
            </p:nvSpPr>
            <p:spPr>
              <a:xfrm>
                <a:off x="3294149" y="5046257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381666" y="2651674"/>
                <a:ext cx="351496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946400" y="4989516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3490016" y="5009951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6" name="Picture 2" descr="D:\ryuno\_徳島\コンテンツ制作\集中線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74">
              <a:off x="19127" y="1800642"/>
              <a:ext cx="3408297" cy="2555527"/>
            </a:xfrm>
            <a:prstGeom prst="cloudCallout">
              <a:avLst>
                <a:gd name="adj1" fmla="val 33337"/>
                <a:gd name="adj2" fmla="val -652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角丸四角形 34"/>
            <p:cNvSpPr/>
            <p:nvPr/>
          </p:nvSpPr>
          <p:spPr>
            <a:xfrm rot="20899266">
              <a:off x="1205182" y="2198031"/>
              <a:ext cx="832056" cy="1207613"/>
            </a:xfrm>
            <a:prstGeom prst="roundRect">
              <a:avLst>
                <a:gd name="adj" fmla="val 13013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 rot="20909405">
              <a:off x="630248" y="3429572"/>
              <a:ext cx="29036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スマホがない！！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7"/>
          <a:stretch/>
        </p:blipFill>
        <p:spPr>
          <a:xfrm>
            <a:off x="1417390" y="2442767"/>
            <a:ext cx="5817987" cy="4451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4417889" y="63875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1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4" t="24990" r="32325"/>
          <a:stretch/>
        </p:blipFill>
        <p:spPr>
          <a:xfrm>
            <a:off x="4126675" y="3387114"/>
            <a:ext cx="1438462" cy="2735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グループ化 29"/>
          <p:cNvGrpSpPr/>
          <p:nvPr/>
        </p:nvGrpSpPr>
        <p:grpSpPr>
          <a:xfrm rot="20982889">
            <a:off x="-280968" y="1794666"/>
            <a:ext cx="4045735" cy="2378181"/>
            <a:chOff x="3206474" y="1325341"/>
            <a:chExt cx="6113660" cy="2658471"/>
          </a:xfrm>
        </p:grpSpPr>
        <p:grpSp>
          <p:nvGrpSpPr>
            <p:cNvPr id="31" name="グループ化 30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33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4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テキスト ボックス 31"/>
            <p:cNvSpPr txBox="1"/>
            <p:nvPr/>
          </p:nvSpPr>
          <p:spPr>
            <a:xfrm rot="21221692">
              <a:off x="4580066" y="2242003"/>
              <a:ext cx="3445116" cy="79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変なメッセージ</a:t>
              </a:r>
              <a:b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がきたぞ！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 rot="442163">
            <a:off x="5480827" y="1748129"/>
            <a:ext cx="4045735" cy="2378181"/>
            <a:chOff x="3206474" y="1325341"/>
            <a:chExt cx="6113660" cy="2658471"/>
          </a:xfrm>
        </p:grpSpPr>
        <p:grpSp>
          <p:nvGrpSpPr>
            <p:cNvPr id="26" name="グループ化 25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28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テキスト ボックス 26"/>
            <p:cNvSpPr txBox="1"/>
            <p:nvPr/>
          </p:nvSpPr>
          <p:spPr>
            <a:xfrm rot="21221692">
              <a:off x="4580065" y="2283718"/>
              <a:ext cx="3445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勝手に写真を</a:t>
              </a: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送らないでよ！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948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翌日、クラスのお友達から、「変なメッセージが届いた」「写真を勝手にいろんな人に送られた」などと、責められてしまいました。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 rot="4852634">
            <a:off x="4201209" y="2951231"/>
            <a:ext cx="347842" cy="755715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70" name="フリーフォーム 69"/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4" t="16590" r="10493" b="9321"/>
          <a:stretch/>
        </p:blipFill>
        <p:spPr>
          <a:xfrm>
            <a:off x="864305" y="3272301"/>
            <a:ext cx="2599589" cy="3640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22476" r="29240"/>
          <a:stretch/>
        </p:blipFill>
        <p:spPr>
          <a:xfrm>
            <a:off x="6692900" y="3604904"/>
            <a:ext cx="1797050" cy="3252490"/>
          </a:xfrm>
          <a:prstGeom prst="snip2Same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2952317" y="5015995"/>
            <a:ext cx="4111909" cy="2239904"/>
            <a:chOff x="2952317" y="5015995"/>
            <a:chExt cx="4111909" cy="2239904"/>
          </a:xfrm>
        </p:grpSpPr>
        <p:sp>
          <p:nvSpPr>
            <p:cNvPr id="35" name="雲 31"/>
            <p:cNvSpPr/>
            <p:nvPr/>
          </p:nvSpPr>
          <p:spPr>
            <a:xfrm rot="463591">
              <a:off x="2952317" y="5015995"/>
              <a:ext cx="3974211" cy="22399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 rot="305796">
              <a:off x="4066049" y="5574377"/>
              <a:ext cx="29981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あのスマホだ！</a:t>
              </a:r>
              <a:endParaRPr kumimoji="1"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パスワードがバレ</a:t>
              </a:r>
              <a:r>
                <a:rPr lang="ja-JP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ちゃっ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</a:t>
              </a: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んだ</a:t>
              </a:r>
              <a: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2" name="角丸四角形 81"/>
            <p:cNvSpPr/>
            <p:nvPr/>
          </p:nvSpPr>
          <p:spPr>
            <a:xfrm rot="956479">
              <a:off x="3431033" y="5476174"/>
              <a:ext cx="561814" cy="962752"/>
            </a:xfrm>
            <a:prstGeom prst="roundRect">
              <a:avLst>
                <a:gd name="adj" fmla="val 130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78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286006" y="4957544"/>
            <a:ext cx="8571987" cy="1840784"/>
            <a:chOff x="286006" y="4957544"/>
            <a:chExt cx="8571987" cy="1840784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286006" y="4957544"/>
              <a:ext cx="8571987" cy="1812421"/>
              <a:chOff x="286006" y="4957544"/>
              <a:chExt cx="8571987" cy="1812421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286006" y="4957544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387591" y="5263591"/>
                <a:ext cx="73562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設定したパスワードは、ほかの人には絶対に教えないようにしましょう。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悪い人の手にわたると、あなたになりすまして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いたずらをしたり、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勝手に買い物をしたりするかもしれないからです。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1" t="58481" r="27537"/>
            <a:stretch/>
          </p:blipFill>
          <p:spPr>
            <a:xfrm>
              <a:off x="7124699" y="5143500"/>
              <a:ext cx="1625601" cy="16294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65889" r="67826" b="10326"/>
            <a:stretch/>
          </p:blipFill>
          <p:spPr>
            <a:xfrm rot="20839176">
              <a:off x="6975626" y="5864878"/>
              <a:ext cx="647393" cy="933450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286007" y="2679596"/>
            <a:ext cx="8571987" cy="1982787"/>
            <a:chOff x="286007" y="2679596"/>
            <a:chExt cx="8571987" cy="198278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86007" y="2679596"/>
              <a:ext cx="8571987" cy="1982787"/>
              <a:chOff x="286007" y="2679596"/>
              <a:chExt cx="8571987" cy="1982787"/>
            </a:xfrm>
          </p:grpSpPr>
          <p:sp>
            <p:nvSpPr>
              <p:cNvPr id="32" name="角丸四角形 31"/>
              <p:cNvSpPr/>
              <p:nvPr/>
            </p:nvSpPr>
            <p:spPr>
              <a:xfrm>
                <a:off x="286007" y="2679596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3705226" y="2878649"/>
                <a:ext cx="501002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せっかくパスワードを設定していても、「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1234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」や、自分の誕生日（たんじょうび）に関係した数字のように、かんたんに分かるものだったり、むずかしいパスワードでも、見えるところに書いたりしてはいけません。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 rot="20915110">
              <a:off x="384858" y="3170142"/>
              <a:ext cx="1550194" cy="411471"/>
              <a:chOff x="1028700" y="4089400"/>
              <a:chExt cx="2057400" cy="54610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1028700" y="4089400"/>
                <a:ext cx="2057400" cy="546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1   2   3   4</a:t>
                </a:r>
                <a:endParaRPr lang="ja-JP" altLang="en-US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8" name="直線コネクタ 7"/>
              <p:cNvCxnSpPr>
                <a:stCxn id="4" idx="0"/>
                <a:endCxn id="4" idx="2"/>
              </p:cNvCxnSpPr>
              <p:nvPr/>
            </p:nvCxnSpPr>
            <p:spPr>
              <a:xfrm>
                <a:off x="2057400" y="4089400"/>
                <a:ext cx="0" cy="546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559718" y="4089400"/>
                <a:ext cx="0" cy="546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2578894" y="4089400"/>
                <a:ext cx="0" cy="546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グループ化 13"/>
            <p:cNvGrpSpPr/>
            <p:nvPr/>
          </p:nvGrpSpPr>
          <p:grpSpPr>
            <a:xfrm>
              <a:off x="1573069" y="2877346"/>
              <a:ext cx="2108201" cy="1770854"/>
              <a:chOff x="1669549" y="3105645"/>
              <a:chExt cx="2108201" cy="1770854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1669549" y="3105645"/>
                <a:ext cx="2108201" cy="1770854"/>
                <a:chOff x="4660899" y="2679699"/>
                <a:chExt cx="2108201" cy="1770854"/>
              </a:xfrm>
            </p:grpSpPr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59" t="19357" r="28204" b="39116"/>
                <a:stretch/>
              </p:blipFill>
              <p:spPr>
                <a:xfrm>
                  <a:off x="4660899" y="2679699"/>
                  <a:ext cx="2108201" cy="1770854"/>
                </a:xfrm>
                <a:prstGeom prst="rect">
                  <a:avLst/>
                </a:prstGeom>
              </p:spPr>
            </p:pic>
            <p:sp>
              <p:nvSpPr>
                <p:cNvPr id="31" name="テキスト ボックス 30"/>
                <p:cNvSpPr txBox="1"/>
                <p:nvPr/>
              </p:nvSpPr>
              <p:spPr>
                <a:xfrm rot="531403">
                  <a:off x="5253589" y="3118394"/>
                  <a:ext cx="126340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en-US" altLang="ja-JP" sz="1200" dirty="0">
                      <a:solidFill>
                        <a:schemeClr val="bg1"/>
                      </a:solidFill>
                      <a:latin typeface="春夏秋冬" panose="02000609000000000000" pitchFamily="1" charset="-128"/>
                      <a:ea typeface="春夏秋冬" panose="02000609000000000000" pitchFamily="1" charset="-128"/>
                    </a:rPr>
                    <a:t>35sb_99er</a:t>
                  </a:r>
                  <a:endParaRPr kumimoji="1" lang="ja-JP" altLang="en-US" sz="1200" dirty="0">
                    <a:solidFill>
                      <a:schemeClr val="bg1"/>
                    </a:solidFill>
                    <a:latin typeface="春夏秋冬" panose="02000609000000000000" pitchFamily="1" charset="-128"/>
                    <a:ea typeface="春夏秋冬" panose="02000609000000000000" pitchFamily="1" charset="-128"/>
                  </a:endParaRPr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 rot="18289024">
                <a:off x="2806087" y="3072467"/>
                <a:ext cx="519761" cy="724802"/>
                <a:chOff x="2927342" y="2719381"/>
                <a:chExt cx="519761" cy="724802"/>
              </a:xfrm>
            </p:grpSpPr>
            <p:cxnSp>
              <p:nvCxnSpPr>
                <p:cNvPr id="62" name="直線コネクタ 61"/>
                <p:cNvCxnSpPr/>
                <p:nvPr/>
              </p:nvCxnSpPr>
              <p:spPr>
                <a:xfrm rot="3310976">
                  <a:off x="3055295" y="2591428"/>
                  <a:ext cx="73896" cy="32980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3" name="直線コネクタ 62"/>
                <p:cNvCxnSpPr/>
                <p:nvPr/>
              </p:nvCxnSpPr>
              <p:spPr>
                <a:xfrm rot="3310976" flipH="1">
                  <a:off x="3249789" y="2840107"/>
                  <a:ext cx="50857" cy="34377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6" name="直線コネクタ 65"/>
                <p:cNvCxnSpPr/>
                <p:nvPr/>
              </p:nvCxnSpPr>
              <p:spPr>
                <a:xfrm rot="3310976" flipH="1">
                  <a:off x="3182255" y="3218649"/>
                  <a:ext cx="230414" cy="220654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70" name="乗算記号 69"/>
          <p:cNvSpPr/>
          <p:nvPr/>
        </p:nvSpPr>
        <p:spPr>
          <a:xfrm rot="20932626">
            <a:off x="461088" y="3004659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672641" y="728552"/>
            <a:ext cx="7651257" cy="2143125"/>
            <a:chOff x="672641" y="728552"/>
            <a:chExt cx="7651257" cy="2143125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728552"/>
              <a:ext cx="2151698" cy="2143125"/>
            </a:xfrm>
            <a:prstGeom prst="rect">
              <a:avLst/>
            </a:prstGeom>
          </p:spPr>
        </p:pic>
        <p:sp>
          <p:nvSpPr>
            <p:cNvPr id="28" name="角丸四角形 28"/>
            <p:cNvSpPr/>
            <p:nvPr/>
          </p:nvSpPr>
          <p:spPr>
            <a:xfrm>
              <a:off x="672641" y="121613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72641" y="143022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83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381000" y="733425"/>
            <a:ext cx="8629650" cy="2341148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4985295" y="2665727"/>
            <a:ext cx="4286084" cy="2240620"/>
            <a:chOff x="-300714" y="3991848"/>
            <a:chExt cx="4286084" cy="2240620"/>
          </a:xfrm>
        </p:grpSpPr>
        <p:sp>
          <p:nvSpPr>
            <p:cNvPr id="32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 rot="21098764">
              <a:off x="-300714" y="4594319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なくしたり教えたり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しないこと！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076325" y="1329227"/>
            <a:ext cx="725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パスワードは、あなたを守るとても大切なものです。</a:t>
            </a:r>
          </a:p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家の人と一緒に、他の人にはわかりにくいパスワードを設定して、大切に管理しましょう。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 パスワード管理</a:t>
            </a:r>
          </a:p>
        </p:txBody>
      </p:sp>
      <p:sp>
        <p:nvSpPr>
          <p:cNvPr id="93" name="角丸四角形 92"/>
          <p:cNvSpPr/>
          <p:nvPr/>
        </p:nvSpPr>
        <p:spPr>
          <a:xfrm rot="20915110">
            <a:off x="3147845" y="3099769"/>
            <a:ext cx="1451798" cy="4114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kern="0" dirty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1  2  3  4</a:t>
            </a:r>
            <a:endParaRPr lang="ja-JP" altLang="en-US" sz="2000" kern="0" dirty="0">
              <a:solidFill>
                <a:schemeClr val="bg2">
                  <a:lumMod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 rot="261559">
            <a:off x="3946321" y="3509373"/>
            <a:ext cx="1499008" cy="4114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kern="0" dirty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ａ ｂ ｃ ｄ</a:t>
            </a:r>
          </a:p>
        </p:txBody>
      </p:sp>
      <p:sp>
        <p:nvSpPr>
          <p:cNvPr id="99" name="角丸四角形 98"/>
          <p:cNvSpPr/>
          <p:nvPr/>
        </p:nvSpPr>
        <p:spPr>
          <a:xfrm rot="21218220">
            <a:off x="3734003" y="4020010"/>
            <a:ext cx="1562281" cy="4114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kern="0" dirty="0">
                <a:solidFill>
                  <a:schemeClr val="bg2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@  -  ?  &amp;</a:t>
            </a:r>
            <a:endParaRPr lang="ja-JP" altLang="en-US" sz="2000" kern="0" dirty="0">
              <a:solidFill>
                <a:schemeClr val="bg2">
                  <a:lumMod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4823" r="21387"/>
          <a:stretch/>
        </p:blipFill>
        <p:spPr>
          <a:xfrm>
            <a:off x="5680426" y="4504261"/>
            <a:ext cx="1748760" cy="234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t="30499" r="31957"/>
          <a:stretch/>
        </p:blipFill>
        <p:spPr>
          <a:xfrm>
            <a:off x="1679589" y="3295494"/>
            <a:ext cx="1721453" cy="3577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_プロジェクト\201512_徳島市教育研究所\07_illustration\ICTすだちくん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478" y="4529486"/>
            <a:ext cx="2457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7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279</Words>
  <PresentationFormat>画面に合わせる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Meiryo UI</vt:lpstr>
      <vt:lpstr>ＭＳ Ｐゴシック</vt:lpstr>
      <vt:lpstr>メイリオ</vt:lpstr>
      <vt:lpstr>春夏秋冬</vt:lpstr>
      <vt:lpstr>游ゴシック</vt:lpstr>
      <vt:lpstr>Arial</vt:lpstr>
      <vt:lpstr>Calibri</vt:lpstr>
      <vt:lpstr>Calibri Light</vt:lpstr>
      <vt:lpstr>Office テーマ</vt:lpstr>
      <vt:lpstr>第5話 パスワード管理</vt:lpstr>
      <vt:lpstr>5. パスワード管理</vt:lpstr>
      <vt:lpstr>5. パスワード管理</vt:lpstr>
      <vt:lpstr>5. パスワード管理</vt:lpstr>
      <vt:lpstr>5. パスワード管理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