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0" r:id="rId2"/>
    <p:sldId id="383" r:id="rId3"/>
    <p:sldId id="400" r:id="rId4"/>
    <p:sldId id="390" r:id="rId5"/>
    <p:sldId id="396" r:id="rId6"/>
    <p:sldId id="397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73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2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89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82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92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17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19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劇のシナリオと著作権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建物, ウィンドウ, ベッド, 棚 が含まれている画像&#10;&#10;自動的に生成された説明">
            <a:extLst>
              <a:ext uri="{FF2B5EF4-FFF2-40B4-BE49-F238E27FC236}">
                <a16:creationId xmlns:a16="http://schemas.microsoft.com/office/drawing/2014/main" id="{195EA226-F86A-4A17-93F9-064976650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9"/>
          <a:stretch/>
        </p:blipFill>
        <p:spPr>
          <a:xfrm>
            <a:off x="0" y="2179836"/>
            <a:ext cx="9144000" cy="4678163"/>
          </a:xfrm>
          <a:prstGeom prst="rect">
            <a:avLst/>
          </a:prstGeom>
        </p:spPr>
      </p:pic>
      <p:pic>
        <p:nvPicPr>
          <p:cNvPr id="14" name="図 13" descr="グラフィック が含まれている画像&#10;&#10;自動的に生成された説明">
            <a:extLst>
              <a:ext uri="{FF2B5EF4-FFF2-40B4-BE49-F238E27FC236}">
                <a16:creationId xmlns:a16="http://schemas.microsoft.com/office/drawing/2014/main" id="{7029EAD6-24B2-460E-A01B-BFAA42DFC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9" y="1795417"/>
            <a:ext cx="5062583" cy="50625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00" y="869489"/>
            <a:ext cx="9075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鳴門くんのクラスは、学習発表会で劇をおこないます。</a:t>
            </a:r>
            <a:r>
              <a:rPr lang="ja-JP" alt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シナリオ担当になった鳴門くんは、本屋で劇のシナリオ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を買うことにしました。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806555" y="2857350"/>
            <a:ext cx="3316581" cy="1782142"/>
            <a:chOff x="-364616" y="1753077"/>
            <a:chExt cx="3835194" cy="226512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364616" y="1753077"/>
              <a:ext cx="3835194" cy="2265129"/>
              <a:chOff x="-187769" y="2072764"/>
              <a:chExt cx="5044050" cy="3409987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26015" y="5257685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115583" y="2072764"/>
                <a:ext cx="4971864" cy="32278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224017" y="5031083"/>
                <a:ext cx="279400" cy="26024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-187769" y="5372588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115909" y="2394238"/>
              <a:ext cx="3175018" cy="97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この劇のシナリオが</a:t>
              </a:r>
              <a:br>
                <a:rPr lang="en-US" altLang="ja-JP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よさそう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4964806" y="615922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1330EEA-BBAD-4405-88BC-420B45792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9" y="-222600"/>
            <a:ext cx="7080600" cy="708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00" y="869489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買ったシナリオは少し長かったので、一部分を消したり、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登場人物の名前を変えたりして使うことにしました。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185284" y="1839752"/>
            <a:ext cx="3303404" cy="1976701"/>
            <a:chOff x="-741265" y="1392874"/>
            <a:chExt cx="3819955" cy="251241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741265" y="1392874"/>
              <a:ext cx="3819955" cy="2512417"/>
              <a:chOff x="-683138" y="1530505"/>
              <a:chExt cx="5024008" cy="3782262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3874377" y="4993741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683138" y="1530505"/>
                <a:ext cx="5024008" cy="372626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3500648" y="471998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4143998" y="5202604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337390" y="1958239"/>
              <a:ext cx="3215037" cy="140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このままだと長すぎるから、途中を消して短くしよう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 flipH="1">
            <a:off x="717220" y="3949555"/>
            <a:ext cx="3567903" cy="1724521"/>
            <a:chOff x="-638695" y="2131616"/>
            <a:chExt cx="3567903" cy="1724521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-638695" y="2131616"/>
              <a:ext cx="3567903" cy="1724521"/>
              <a:chOff x="-548235" y="2642626"/>
              <a:chExt cx="4692504" cy="2596142"/>
            </a:xfrm>
            <a:solidFill>
              <a:srgbClr val="FFFFFF"/>
            </a:solidFill>
          </p:grpSpPr>
          <p:sp>
            <p:nvSpPr>
              <p:cNvPr id="35" name="円/楕円 14"/>
              <p:cNvSpPr/>
              <p:nvPr/>
            </p:nvSpPr>
            <p:spPr>
              <a:xfrm>
                <a:off x="-328255" y="3291604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雲 31"/>
              <p:cNvSpPr/>
              <p:nvPr/>
            </p:nvSpPr>
            <p:spPr>
              <a:xfrm rot="197991">
                <a:off x="354653" y="2642626"/>
                <a:ext cx="378961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37" name="円/楕円 16"/>
              <p:cNvSpPr/>
              <p:nvPr/>
            </p:nvSpPr>
            <p:spPr>
              <a:xfrm>
                <a:off x="-39329" y="3381961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円/楕円 17"/>
              <p:cNvSpPr/>
              <p:nvPr/>
            </p:nvSpPr>
            <p:spPr>
              <a:xfrm>
                <a:off x="-548235" y="3213722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14057" y="2582194"/>
              <a:ext cx="26568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人の名前とかも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全部変えちゃおう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7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変更したシナリオをコピーして、クラス全員に配った鳴門くん。ところが、先生から著作権法違反を指摘されてしまいました。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1102575">
            <a:off x="-41214" y="2071350"/>
            <a:ext cx="4269677" cy="2085844"/>
            <a:chOff x="4980858" y="1675144"/>
            <a:chExt cx="5441832" cy="26584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22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7" y="1772061"/>
                <a:ext cx="5171211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46076" y="2450680"/>
              <a:ext cx="3816414" cy="117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ダメ</a:t>
              </a:r>
              <a:br>
                <a:rPr lang="en-US" altLang="ja-JP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なんですか？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1F49355-A9B9-43E0-B245-206AEDB4E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>
          <a:xfrm>
            <a:off x="2448363" y="1677680"/>
            <a:ext cx="5851675" cy="51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637AE2E-9A7F-4F00-83A6-5291861FC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9378">
            <a:off x="3634561" y="2892794"/>
            <a:ext cx="1030515" cy="119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1449" y="4949851"/>
            <a:ext cx="53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6007" y="2218649"/>
            <a:ext cx="8571987" cy="2414020"/>
            <a:chOff x="286007" y="2218649"/>
            <a:chExt cx="8571987" cy="2414020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036594" y="2680471"/>
              <a:ext cx="5713957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演劇のシナリオには、漫画や小説と同じように「著作権」があります。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学校で劇をおこなうだけなら問題ないのですが、許可をもらわずに勝手にシナリオを変えたり、シナリオをコピーして配ったりしてはいけません。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9ADE4E2-60F2-4218-867A-D2AF2457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567" y="2218649"/>
              <a:ext cx="1956820" cy="24140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286007" y="4422528"/>
            <a:ext cx="8571987" cy="2259020"/>
            <a:chOff x="286007" y="4422528"/>
            <a:chExt cx="8571987" cy="2259020"/>
          </a:xfrm>
        </p:grpSpPr>
        <p:sp>
          <p:nvSpPr>
            <p:cNvPr id="42" name="角丸四角形 41"/>
            <p:cNvSpPr/>
            <p:nvPr/>
          </p:nvSpPr>
          <p:spPr>
            <a:xfrm>
              <a:off x="286007" y="4869127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71504" y="5038986"/>
              <a:ext cx="5878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劇を見る人からお金をもらわない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その劇の作者の名前を書いておく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86906" y="5834088"/>
              <a:ext cx="5609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などの条件を満たせば、著作権を持つ人の許可がなくても、シナリオを使えるようになります。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BD5BAF5-BEB0-40B6-AF9E-3760B2B7A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568" y="4559762"/>
              <a:ext cx="1871476" cy="21031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76E6806-4178-4289-B889-0A7BD31CEFB1}"/>
                </a:ext>
              </a:extLst>
            </p:cNvPr>
            <p:cNvGrpSpPr/>
            <p:nvPr/>
          </p:nvGrpSpPr>
          <p:grpSpPr>
            <a:xfrm>
              <a:off x="4290636" y="4422528"/>
              <a:ext cx="2697183" cy="1317965"/>
              <a:chOff x="4365284" y="4422528"/>
              <a:chExt cx="2697183" cy="1317965"/>
            </a:xfrm>
          </p:grpSpPr>
          <p:sp>
            <p:nvSpPr>
              <p:cNvPr id="49" name="雲 31">
                <a:extLst>
                  <a:ext uri="{FF2B5EF4-FFF2-40B4-BE49-F238E27FC236}">
                    <a16:creationId xmlns:a16="http://schemas.microsoft.com/office/drawing/2014/main" id="{BFF7B60E-0D20-48E7-86DC-7E62E88DA6F6}"/>
                  </a:ext>
                </a:extLst>
              </p:cNvPr>
              <p:cNvSpPr/>
              <p:nvPr/>
            </p:nvSpPr>
            <p:spPr>
              <a:xfrm>
                <a:off x="4638027" y="4422528"/>
                <a:ext cx="2151698" cy="131796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57 w 43256"/>
                  <a:gd name="connsiteY0" fmla="*/ 12676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457 w 43256"/>
                  <a:gd name="connsiteY24" fmla="*/ 1267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57 w 43256"/>
                  <a:gd name="connsiteY0" fmla="*/ 12676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80 w 43256"/>
                  <a:gd name="connsiteY23" fmla="*/ 13267 h 43219"/>
                  <a:gd name="connsiteX24" fmla="*/ 3457 w 43256"/>
                  <a:gd name="connsiteY24" fmla="*/ 1267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57 w 43256"/>
                  <a:gd name="connsiteY0" fmla="*/ 1267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80 w 43256"/>
                  <a:gd name="connsiteY23" fmla="*/ 13267 h 43219"/>
                  <a:gd name="connsiteX24" fmla="*/ 3457 w 43256"/>
                  <a:gd name="connsiteY24" fmla="*/ 1267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80 w 43256"/>
                  <a:gd name="connsiteY23" fmla="*/ 13267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612 w 43256"/>
                  <a:gd name="connsiteY1" fmla="*/ 585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7513 w 43256"/>
                  <a:gd name="connsiteY1" fmla="*/ 5508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951 w 43256"/>
                  <a:gd name="connsiteY1" fmla="*/ 5430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445 w 43256"/>
                  <a:gd name="connsiteY23" fmla="*/ 12000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417 w 43256"/>
                  <a:gd name="connsiteY0" fmla="*/ 11566 h 43219"/>
                  <a:gd name="connsiteX1" fmla="*/ 6951 w 43256"/>
                  <a:gd name="connsiteY1" fmla="*/ 5430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370 w 43256"/>
                  <a:gd name="connsiteY23" fmla="*/ 11832 h 43219"/>
                  <a:gd name="connsiteX24" fmla="*/ 3417 w 43256"/>
                  <a:gd name="connsiteY24" fmla="*/ 11566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583 w 43256"/>
                  <a:gd name="connsiteY0" fmla="*/ 11431 h 43219"/>
                  <a:gd name="connsiteX1" fmla="*/ 6951 w 43256"/>
                  <a:gd name="connsiteY1" fmla="*/ 5430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370 w 43256"/>
                  <a:gd name="connsiteY23" fmla="*/ 11832 h 43219"/>
                  <a:gd name="connsiteX24" fmla="*/ 3583 w 43256"/>
                  <a:gd name="connsiteY24" fmla="*/ 11431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583 w 43256"/>
                  <a:gd name="connsiteY0" fmla="*/ 11431 h 43219"/>
                  <a:gd name="connsiteX1" fmla="*/ 6951 w 43256"/>
                  <a:gd name="connsiteY1" fmla="*/ 5430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545 w 43256"/>
                  <a:gd name="connsiteY23" fmla="*/ 11462 h 43219"/>
                  <a:gd name="connsiteX24" fmla="*/ 3583 w 43256"/>
                  <a:gd name="connsiteY24" fmla="*/ 11431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2893 w 42566"/>
                  <a:gd name="connsiteY0" fmla="*/ 11431 h 43219"/>
                  <a:gd name="connsiteX1" fmla="*/ 6261 w 42566"/>
                  <a:gd name="connsiteY1" fmla="*/ 5430 h 43219"/>
                  <a:gd name="connsiteX2" fmla="*/ 13351 w 42566"/>
                  <a:gd name="connsiteY2" fmla="*/ 5061 h 43219"/>
                  <a:gd name="connsiteX3" fmla="*/ 21802 w 42566"/>
                  <a:gd name="connsiteY3" fmla="*/ 3291 h 43219"/>
                  <a:gd name="connsiteX4" fmla="*/ 25095 w 42566"/>
                  <a:gd name="connsiteY4" fmla="*/ 59 h 43219"/>
                  <a:gd name="connsiteX5" fmla="*/ 29179 w 42566"/>
                  <a:gd name="connsiteY5" fmla="*/ 2340 h 43219"/>
                  <a:gd name="connsiteX6" fmla="*/ 34809 w 42566"/>
                  <a:gd name="connsiteY6" fmla="*/ 549 h 43219"/>
                  <a:gd name="connsiteX7" fmla="*/ 37664 w 42566"/>
                  <a:gd name="connsiteY7" fmla="*/ 5435 h 43219"/>
                  <a:gd name="connsiteX8" fmla="*/ 41328 w 42566"/>
                  <a:gd name="connsiteY8" fmla="*/ 10177 h 43219"/>
                  <a:gd name="connsiteX9" fmla="*/ 41164 w 42566"/>
                  <a:gd name="connsiteY9" fmla="*/ 15319 h 43219"/>
                  <a:gd name="connsiteX10" fmla="*/ 42362 w 42566"/>
                  <a:gd name="connsiteY10" fmla="*/ 23181 h 43219"/>
                  <a:gd name="connsiteX11" fmla="*/ 36750 w 42566"/>
                  <a:gd name="connsiteY11" fmla="*/ 30063 h 43219"/>
                  <a:gd name="connsiteX12" fmla="*/ 36322 w 42566"/>
                  <a:gd name="connsiteY12" fmla="*/ 32109 h 43219"/>
                  <a:gd name="connsiteX13" fmla="*/ 38623 w 42566"/>
                  <a:gd name="connsiteY13" fmla="*/ 36007 h 43219"/>
                  <a:gd name="connsiteX14" fmla="*/ 35360 w 42566"/>
                  <a:gd name="connsiteY14" fmla="*/ 35003 h 43219"/>
                  <a:gd name="connsiteX15" fmla="*/ 34428 w 42566"/>
                  <a:gd name="connsiteY15" fmla="*/ 36183 h 43219"/>
                  <a:gd name="connsiteX16" fmla="*/ 27901 w 42566"/>
                  <a:gd name="connsiteY16" fmla="*/ 36674 h 43219"/>
                  <a:gd name="connsiteX17" fmla="*/ 23013 w 42566"/>
                  <a:gd name="connsiteY17" fmla="*/ 42965 h 43219"/>
                  <a:gd name="connsiteX18" fmla="*/ 15826 w 42566"/>
                  <a:gd name="connsiteY18" fmla="*/ 39125 h 43219"/>
                  <a:gd name="connsiteX19" fmla="*/ 5150 w 42566"/>
                  <a:gd name="connsiteY19" fmla="*/ 35331 h 43219"/>
                  <a:gd name="connsiteX20" fmla="*/ 456 w 42566"/>
                  <a:gd name="connsiteY20" fmla="*/ 31109 h 43219"/>
                  <a:gd name="connsiteX21" fmla="*/ 1459 w 42566"/>
                  <a:gd name="connsiteY21" fmla="*/ 25410 h 43219"/>
                  <a:gd name="connsiteX22" fmla="*/ 83 w 42566"/>
                  <a:gd name="connsiteY22" fmla="*/ 19047 h 43219"/>
                  <a:gd name="connsiteX23" fmla="*/ 2855 w 42566"/>
                  <a:gd name="connsiteY23" fmla="*/ 11462 h 43219"/>
                  <a:gd name="connsiteX24" fmla="*/ 2893 w 42566"/>
                  <a:gd name="connsiteY24" fmla="*/ 11431 h 43219"/>
                  <a:gd name="connsiteX0" fmla="*/ 27929 w 42566"/>
                  <a:gd name="connsiteY0" fmla="*/ 36455 h 43219"/>
                  <a:gd name="connsiteX1" fmla="*/ 27906 w 42566"/>
                  <a:gd name="connsiteY1" fmla="*/ 36519 h 43219"/>
                  <a:gd name="connsiteX0" fmla="*/ 2778 w 42451"/>
                  <a:gd name="connsiteY0" fmla="*/ 11431 h 43219"/>
                  <a:gd name="connsiteX1" fmla="*/ 6146 w 42451"/>
                  <a:gd name="connsiteY1" fmla="*/ 5430 h 43219"/>
                  <a:gd name="connsiteX2" fmla="*/ 13236 w 42451"/>
                  <a:gd name="connsiteY2" fmla="*/ 5061 h 43219"/>
                  <a:gd name="connsiteX3" fmla="*/ 21687 w 42451"/>
                  <a:gd name="connsiteY3" fmla="*/ 3291 h 43219"/>
                  <a:gd name="connsiteX4" fmla="*/ 24980 w 42451"/>
                  <a:gd name="connsiteY4" fmla="*/ 59 h 43219"/>
                  <a:gd name="connsiteX5" fmla="*/ 29064 w 42451"/>
                  <a:gd name="connsiteY5" fmla="*/ 2340 h 43219"/>
                  <a:gd name="connsiteX6" fmla="*/ 34694 w 42451"/>
                  <a:gd name="connsiteY6" fmla="*/ 549 h 43219"/>
                  <a:gd name="connsiteX7" fmla="*/ 37549 w 42451"/>
                  <a:gd name="connsiteY7" fmla="*/ 5435 h 43219"/>
                  <a:gd name="connsiteX8" fmla="*/ 41213 w 42451"/>
                  <a:gd name="connsiteY8" fmla="*/ 10177 h 43219"/>
                  <a:gd name="connsiteX9" fmla="*/ 41049 w 42451"/>
                  <a:gd name="connsiteY9" fmla="*/ 15319 h 43219"/>
                  <a:gd name="connsiteX10" fmla="*/ 42247 w 42451"/>
                  <a:gd name="connsiteY10" fmla="*/ 23181 h 43219"/>
                  <a:gd name="connsiteX11" fmla="*/ 36635 w 42451"/>
                  <a:gd name="connsiteY11" fmla="*/ 30063 h 43219"/>
                  <a:gd name="connsiteX12" fmla="*/ 36207 w 42451"/>
                  <a:gd name="connsiteY12" fmla="*/ 32109 h 43219"/>
                  <a:gd name="connsiteX13" fmla="*/ 38508 w 42451"/>
                  <a:gd name="connsiteY13" fmla="*/ 36007 h 43219"/>
                  <a:gd name="connsiteX14" fmla="*/ 35245 w 42451"/>
                  <a:gd name="connsiteY14" fmla="*/ 35003 h 43219"/>
                  <a:gd name="connsiteX15" fmla="*/ 34313 w 42451"/>
                  <a:gd name="connsiteY15" fmla="*/ 36183 h 43219"/>
                  <a:gd name="connsiteX16" fmla="*/ 27786 w 42451"/>
                  <a:gd name="connsiteY16" fmla="*/ 36674 h 43219"/>
                  <a:gd name="connsiteX17" fmla="*/ 22898 w 42451"/>
                  <a:gd name="connsiteY17" fmla="*/ 42965 h 43219"/>
                  <a:gd name="connsiteX18" fmla="*/ 15711 w 42451"/>
                  <a:gd name="connsiteY18" fmla="*/ 39125 h 43219"/>
                  <a:gd name="connsiteX19" fmla="*/ 5035 w 42451"/>
                  <a:gd name="connsiteY19" fmla="*/ 35331 h 43219"/>
                  <a:gd name="connsiteX20" fmla="*/ 341 w 42451"/>
                  <a:gd name="connsiteY20" fmla="*/ 31109 h 43219"/>
                  <a:gd name="connsiteX21" fmla="*/ 1344 w 42451"/>
                  <a:gd name="connsiteY21" fmla="*/ 25410 h 43219"/>
                  <a:gd name="connsiteX22" fmla="*/ 108 w 42451"/>
                  <a:gd name="connsiteY22" fmla="*/ 18514 h 43219"/>
                  <a:gd name="connsiteX23" fmla="*/ 2740 w 42451"/>
                  <a:gd name="connsiteY23" fmla="*/ 11462 h 43219"/>
                  <a:gd name="connsiteX24" fmla="*/ 2778 w 42451"/>
                  <a:gd name="connsiteY24" fmla="*/ 11431 h 43219"/>
                  <a:gd name="connsiteX0" fmla="*/ 27814 w 42451"/>
                  <a:gd name="connsiteY0" fmla="*/ 36455 h 43219"/>
                  <a:gd name="connsiteX1" fmla="*/ 27791 w 42451"/>
                  <a:gd name="connsiteY1" fmla="*/ 36519 h 43219"/>
                  <a:gd name="connsiteX0" fmla="*/ 3060 w 42733"/>
                  <a:gd name="connsiteY0" fmla="*/ 11431 h 43219"/>
                  <a:gd name="connsiteX1" fmla="*/ 6428 w 42733"/>
                  <a:gd name="connsiteY1" fmla="*/ 5430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478 w 42733"/>
                  <a:gd name="connsiteY1" fmla="*/ 4313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  <a:gd name="connsiteX0" fmla="*/ 3060 w 42733"/>
                  <a:gd name="connsiteY0" fmla="*/ 11431 h 43219"/>
                  <a:gd name="connsiteX1" fmla="*/ 7065 w 42733"/>
                  <a:gd name="connsiteY1" fmla="*/ 4571 h 43219"/>
                  <a:gd name="connsiteX2" fmla="*/ 13518 w 42733"/>
                  <a:gd name="connsiteY2" fmla="*/ 5061 h 43219"/>
                  <a:gd name="connsiteX3" fmla="*/ 21969 w 42733"/>
                  <a:gd name="connsiteY3" fmla="*/ 3291 h 43219"/>
                  <a:gd name="connsiteX4" fmla="*/ 25262 w 42733"/>
                  <a:gd name="connsiteY4" fmla="*/ 59 h 43219"/>
                  <a:gd name="connsiteX5" fmla="*/ 29346 w 42733"/>
                  <a:gd name="connsiteY5" fmla="*/ 2340 h 43219"/>
                  <a:gd name="connsiteX6" fmla="*/ 34976 w 42733"/>
                  <a:gd name="connsiteY6" fmla="*/ 549 h 43219"/>
                  <a:gd name="connsiteX7" fmla="*/ 37831 w 42733"/>
                  <a:gd name="connsiteY7" fmla="*/ 5435 h 43219"/>
                  <a:gd name="connsiteX8" fmla="*/ 41495 w 42733"/>
                  <a:gd name="connsiteY8" fmla="*/ 10177 h 43219"/>
                  <a:gd name="connsiteX9" fmla="*/ 41331 w 42733"/>
                  <a:gd name="connsiteY9" fmla="*/ 15319 h 43219"/>
                  <a:gd name="connsiteX10" fmla="*/ 42529 w 42733"/>
                  <a:gd name="connsiteY10" fmla="*/ 23181 h 43219"/>
                  <a:gd name="connsiteX11" fmla="*/ 36917 w 42733"/>
                  <a:gd name="connsiteY11" fmla="*/ 30063 h 43219"/>
                  <a:gd name="connsiteX12" fmla="*/ 36489 w 42733"/>
                  <a:gd name="connsiteY12" fmla="*/ 32109 h 43219"/>
                  <a:gd name="connsiteX13" fmla="*/ 38790 w 42733"/>
                  <a:gd name="connsiteY13" fmla="*/ 36007 h 43219"/>
                  <a:gd name="connsiteX14" fmla="*/ 35527 w 42733"/>
                  <a:gd name="connsiteY14" fmla="*/ 35003 h 43219"/>
                  <a:gd name="connsiteX15" fmla="*/ 34595 w 42733"/>
                  <a:gd name="connsiteY15" fmla="*/ 36183 h 43219"/>
                  <a:gd name="connsiteX16" fmla="*/ 28068 w 42733"/>
                  <a:gd name="connsiteY16" fmla="*/ 36674 h 43219"/>
                  <a:gd name="connsiteX17" fmla="*/ 23180 w 42733"/>
                  <a:gd name="connsiteY17" fmla="*/ 42965 h 43219"/>
                  <a:gd name="connsiteX18" fmla="*/ 15993 w 42733"/>
                  <a:gd name="connsiteY18" fmla="*/ 39125 h 43219"/>
                  <a:gd name="connsiteX19" fmla="*/ 5317 w 42733"/>
                  <a:gd name="connsiteY19" fmla="*/ 35331 h 43219"/>
                  <a:gd name="connsiteX20" fmla="*/ 623 w 42733"/>
                  <a:gd name="connsiteY20" fmla="*/ 31109 h 43219"/>
                  <a:gd name="connsiteX21" fmla="*/ 1626 w 42733"/>
                  <a:gd name="connsiteY21" fmla="*/ 25410 h 43219"/>
                  <a:gd name="connsiteX22" fmla="*/ 60 w 42733"/>
                  <a:gd name="connsiteY22" fmla="*/ 17600 h 43219"/>
                  <a:gd name="connsiteX23" fmla="*/ 3022 w 42733"/>
                  <a:gd name="connsiteY23" fmla="*/ 11462 h 43219"/>
                  <a:gd name="connsiteX24" fmla="*/ 3060 w 42733"/>
                  <a:gd name="connsiteY24" fmla="*/ 11431 h 43219"/>
                  <a:gd name="connsiteX0" fmla="*/ 28096 w 42733"/>
                  <a:gd name="connsiteY0" fmla="*/ 36455 h 43219"/>
                  <a:gd name="connsiteX1" fmla="*/ 28073 w 42733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733" h="43219">
                    <a:moveTo>
                      <a:pt x="3060" y="11431"/>
                    </a:moveTo>
                    <a:cubicBezTo>
                      <a:pt x="3036" y="11335"/>
                      <a:pt x="4524" y="6219"/>
                      <a:pt x="7065" y="4571"/>
                    </a:cubicBezTo>
                    <a:cubicBezTo>
                      <a:pt x="8463" y="3344"/>
                      <a:pt x="10777" y="2876"/>
                      <a:pt x="13518" y="5061"/>
                    </a:cubicBezTo>
                    <a:cubicBezTo>
                      <a:pt x="15191" y="768"/>
                      <a:pt x="19427" y="-119"/>
                      <a:pt x="21969" y="3291"/>
                    </a:cubicBezTo>
                    <a:cubicBezTo>
                      <a:pt x="22610" y="1542"/>
                      <a:pt x="23841" y="333"/>
                      <a:pt x="25262" y="59"/>
                    </a:cubicBezTo>
                    <a:cubicBezTo>
                      <a:pt x="26826" y="-243"/>
                      <a:pt x="28388" y="629"/>
                      <a:pt x="29346" y="2340"/>
                    </a:cubicBezTo>
                    <a:cubicBezTo>
                      <a:pt x="30728" y="126"/>
                      <a:pt x="33014" y="-601"/>
                      <a:pt x="34976" y="549"/>
                    </a:cubicBezTo>
                    <a:cubicBezTo>
                      <a:pt x="36471" y="1425"/>
                      <a:pt x="37543" y="3259"/>
                      <a:pt x="37831" y="5435"/>
                    </a:cubicBezTo>
                    <a:cubicBezTo>
                      <a:pt x="39559" y="6077"/>
                      <a:pt x="40935" y="7857"/>
                      <a:pt x="41495" y="10177"/>
                    </a:cubicBezTo>
                    <a:cubicBezTo>
                      <a:pt x="41902" y="11861"/>
                      <a:pt x="41844" y="13690"/>
                      <a:pt x="41331" y="15319"/>
                    </a:cubicBezTo>
                    <a:cubicBezTo>
                      <a:pt x="42592" y="17553"/>
                      <a:pt x="43033" y="20449"/>
                      <a:pt x="42529" y="23181"/>
                    </a:cubicBezTo>
                    <a:cubicBezTo>
                      <a:pt x="41859" y="26813"/>
                      <a:pt x="39641" y="29533"/>
                      <a:pt x="36917" y="30063"/>
                    </a:cubicBezTo>
                    <a:cubicBezTo>
                      <a:pt x="36957" y="30755"/>
                      <a:pt x="36832" y="31595"/>
                      <a:pt x="36489" y="32109"/>
                    </a:cubicBezTo>
                    <a:cubicBezTo>
                      <a:pt x="37448" y="31489"/>
                      <a:pt x="39966" y="32793"/>
                      <a:pt x="38790" y="36007"/>
                    </a:cubicBezTo>
                    <a:cubicBezTo>
                      <a:pt x="37981" y="38128"/>
                      <a:pt x="35221" y="37404"/>
                      <a:pt x="35527" y="35003"/>
                    </a:cubicBezTo>
                    <a:cubicBezTo>
                      <a:pt x="35241" y="35454"/>
                      <a:pt x="34900" y="35938"/>
                      <a:pt x="34595" y="36183"/>
                    </a:cubicBezTo>
                    <a:cubicBezTo>
                      <a:pt x="33602" y="36981"/>
                      <a:pt x="30217" y="38498"/>
                      <a:pt x="28068" y="36674"/>
                    </a:cubicBezTo>
                    <a:cubicBezTo>
                      <a:pt x="27373" y="39807"/>
                      <a:pt x="25512" y="42202"/>
                      <a:pt x="23180" y="42965"/>
                    </a:cubicBezTo>
                    <a:cubicBezTo>
                      <a:pt x="20432" y="43864"/>
                      <a:pt x="17564" y="42332"/>
                      <a:pt x="15993" y="39125"/>
                    </a:cubicBezTo>
                    <a:cubicBezTo>
                      <a:pt x="12285" y="42169"/>
                      <a:pt x="7469" y="40458"/>
                      <a:pt x="5317" y="35331"/>
                    </a:cubicBezTo>
                    <a:cubicBezTo>
                      <a:pt x="3203" y="35668"/>
                      <a:pt x="1218" y="33883"/>
                      <a:pt x="623" y="31109"/>
                    </a:cubicBezTo>
                    <a:cubicBezTo>
                      <a:pt x="192" y="29102"/>
                      <a:pt x="573" y="26936"/>
                      <a:pt x="1626" y="25410"/>
                    </a:cubicBezTo>
                    <a:cubicBezTo>
                      <a:pt x="132" y="24213"/>
                      <a:pt x="-148" y="19953"/>
                      <a:pt x="60" y="17600"/>
                    </a:cubicBezTo>
                    <a:cubicBezTo>
                      <a:pt x="304" y="14845"/>
                      <a:pt x="1004" y="11746"/>
                      <a:pt x="3022" y="11462"/>
                    </a:cubicBezTo>
                    <a:cubicBezTo>
                      <a:pt x="3034" y="11416"/>
                      <a:pt x="3048" y="11477"/>
                      <a:pt x="3060" y="11431"/>
                    </a:cubicBezTo>
                    <a:close/>
                  </a:path>
                  <a:path w="42733" h="43219" fill="none" extrusionOk="0">
                    <a:moveTo>
                      <a:pt x="28096" y="36455"/>
                    </a:moveTo>
                    <a:cubicBezTo>
                      <a:pt x="28057" y="37102"/>
                      <a:pt x="28211" y="35897"/>
                      <a:pt x="28073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303BA5D-5D1C-4CF5-AC57-AB447B191680}"/>
                  </a:ext>
                </a:extLst>
              </p:cNvPr>
              <p:cNvSpPr txBox="1"/>
              <p:nvPr/>
            </p:nvSpPr>
            <p:spPr>
              <a:xfrm rot="21322008">
                <a:off x="4365284" y="4614593"/>
                <a:ext cx="26971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作者の名前を</a:t>
                </a:r>
                <a:b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プログラムに</a:t>
                </a:r>
                <a:b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書いておこう</a:t>
                </a:r>
              </a:p>
            </p:txBody>
          </p:sp>
          <p:sp>
            <p:nvSpPr>
              <p:cNvPr id="36" name="円/楕円 19">
                <a:extLst>
                  <a:ext uri="{FF2B5EF4-FFF2-40B4-BE49-F238E27FC236}">
                    <a16:creationId xmlns:a16="http://schemas.microsoft.com/office/drawing/2014/main" id="{4D08E5B2-15DA-4344-9B44-C8ACED2A5EAE}"/>
                  </a:ext>
                </a:extLst>
              </p:cNvPr>
              <p:cNvSpPr/>
              <p:nvPr/>
            </p:nvSpPr>
            <p:spPr>
              <a:xfrm rot="21158104">
                <a:off x="6611935" y="5511378"/>
                <a:ext cx="121573" cy="97169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7" name="円/楕円 19">
                <a:extLst>
                  <a:ext uri="{FF2B5EF4-FFF2-40B4-BE49-F238E27FC236}">
                    <a16:creationId xmlns:a16="http://schemas.microsoft.com/office/drawing/2014/main" id="{A32AB553-EA53-488E-A69F-7528FD968374}"/>
                  </a:ext>
                </a:extLst>
              </p:cNvPr>
              <p:cNvSpPr/>
              <p:nvPr/>
            </p:nvSpPr>
            <p:spPr>
              <a:xfrm rot="21158104">
                <a:off x="6783519" y="5567131"/>
                <a:ext cx="117418" cy="89281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25" name="乗算記号 42"/>
          <p:cNvSpPr/>
          <p:nvPr/>
        </p:nvSpPr>
        <p:spPr>
          <a:xfrm rot="20932626">
            <a:off x="-146847" y="2137945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43" name="ドーナツ 42"/>
          <p:cNvSpPr/>
          <p:nvPr/>
        </p:nvSpPr>
        <p:spPr>
          <a:xfrm>
            <a:off x="7894128" y="4575391"/>
            <a:ext cx="1201659" cy="1199946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3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371584" y="3667474"/>
            <a:ext cx="4572000" cy="2240620"/>
            <a:chOff x="-474111" y="3981299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834" y="3981299"/>
              <a:ext cx="3058147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474111" y="4563000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著作権を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大事に！</a:t>
              </a: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452314" y="859483"/>
            <a:ext cx="8239373" cy="296612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834" y="1480771"/>
            <a:ext cx="69223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お金を出して買ったものでも、著作権は作者のものです。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どう使えばよいかわからないときは、おうちの人か先生に聞いてみましょう。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9D8AA9B-3BBB-4110-B604-A1E35D81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81" y="-468240"/>
            <a:ext cx="7326239" cy="7326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5" y="4318022"/>
            <a:ext cx="1996568" cy="1947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8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9話 劇のシナリオと著作権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311</Words>
  <PresentationFormat>画面に合わせる (4:3)</PresentationFormat>
  <Paragraphs>28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第19話 劇のシナリオと著作権</vt:lpstr>
      <vt:lpstr>19. 劇のシナリオと著作権</vt:lpstr>
      <vt:lpstr>19. 劇のシナリオと著作権</vt:lpstr>
      <vt:lpstr>19. 劇のシナリオと著作権</vt:lpstr>
      <vt:lpstr>19. 劇のシナリオと著作権</vt:lpstr>
      <vt:lpstr>19. 劇のシナリオと著作権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