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64" r:id="rId2"/>
    <p:sldId id="465" r:id="rId3"/>
    <p:sldId id="466" r:id="rId4"/>
    <p:sldId id="467" r:id="rId5"/>
    <p:sldId id="468" r:id="rId6"/>
    <p:sldId id="469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44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186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398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132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05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97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8.wdp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個人情報を守ろう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94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899" y="2137445"/>
            <a:ext cx="2225233" cy="2597121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 rot="20565673">
            <a:off x="1956052" y="2193788"/>
            <a:ext cx="2419412" cy="1640741"/>
            <a:chOff x="1458512" y="2688386"/>
            <a:chExt cx="2304550" cy="1562847"/>
          </a:xfrm>
        </p:grpSpPr>
        <p:sp>
          <p:nvSpPr>
            <p:cNvPr id="7" name="正方形/長方形 6"/>
            <p:cNvSpPr/>
            <p:nvPr/>
          </p:nvSpPr>
          <p:spPr>
            <a:xfrm>
              <a:off x="1458512" y="2688386"/>
              <a:ext cx="2286000" cy="156284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252" y="2706967"/>
              <a:ext cx="2285810" cy="15238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9" t="27190" b="4586"/>
          <a:stretch/>
        </p:blipFill>
        <p:spPr>
          <a:xfrm rot="20718999">
            <a:off x="5763778" y="4058112"/>
            <a:ext cx="2195995" cy="1629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69"/>
          <a:stretch/>
        </p:blipFill>
        <p:spPr>
          <a:xfrm rot="900000">
            <a:off x="756603" y="3869309"/>
            <a:ext cx="2483918" cy="1779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 個人情報を守ろう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3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眉山さんは、毎日いろんな写真を撮って</a:t>
            </a:r>
            <a:r>
              <a:rPr lang="en-US" altLang="ja-JP" sz="23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3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にアップしています。もちろん、名前や住所などの個人情報は非公開にしていました。</a:t>
            </a:r>
            <a:endParaRPr kumimoji="1" lang="ja-JP" altLang="en-US" sz="23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7023" r="38938" b="27626"/>
          <a:stretch/>
        </p:blipFill>
        <p:spPr>
          <a:xfrm>
            <a:off x="2874838" y="1522686"/>
            <a:ext cx="3558905" cy="5424214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1862131" y="6224586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34" name="テキスト ボックス 33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眉山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（びざん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さん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22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05" r="18284" b="11622"/>
          <a:stretch/>
        </p:blipFill>
        <p:spPr>
          <a:xfrm>
            <a:off x="2527300" y="1661458"/>
            <a:ext cx="4191000" cy="551086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 個人情報を守ろう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869489"/>
            <a:ext cx="907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ところが、公開していないはずの名前や住所、学校名などが書かれたメッセージが、まったく知らない人から送られてくるようになってしまいました。</a:t>
            </a:r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84506" y="4359926"/>
            <a:ext cx="3322975" cy="619418"/>
            <a:chOff x="-1365906" y="3082563"/>
            <a:chExt cx="3322975" cy="619418"/>
          </a:xfrm>
        </p:grpSpPr>
        <p:sp>
          <p:nvSpPr>
            <p:cNvPr id="134" name="角丸四角形吹き出し 133"/>
            <p:cNvSpPr/>
            <p:nvPr/>
          </p:nvSpPr>
          <p:spPr>
            <a:xfrm>
              <a:off x="-1365906" y="3082739"/>
              <a:ext cx="3279667" cy="619242"/>
            </a:xfrm>
            <a:prstGeom prst="wedgeRoundRectCallout">
              <a:avLst>
                <a:gd name="adj1" fmla="val 55375"/>
                <a:gd name="adj2" fmla="val 14377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-920642" y="3279015"/>
              <a:ext cx="2877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○○に住んでるんだね。近所だよ</a:t>
              </a:r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-1333151" y="3082563"/>
              <a:ext cx="535361" cy="532237"/>
              <a:chOff x="-2237597" y="2688308"/>
              <a:chExt cx="535361" cy="532237"/>
            </a:xfrm>
          </p:grpSpPr>
          <p:sp>
            <p:nvSpPr>
              <p:cNvPr id="138" name="円/楕円 137"/>
              <p:cNvSpPr/>
              <p:nvPr/>
            </p:nvSpPr>
            <p:spPr>
              <a:xfrm>
                <a:off x="-2212090" y="2768086"/>
                <a:ext cx="452459" cy="452459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39" name="図 13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2237597" y="2688308"/>
                <a:ext cx="535361" cy="531625"/>
              </a:xfrm>
              <a:prstGeom prst="ellipse">
                <a:avLst/>
              </a:prstGeom>
            </p:spPr>
          </p:pic>
        </p:grpSp>
      </p:grpSp>
      <p:grpSp>
        <p:nvGrpSpPr>
          <p:cNvPr id="9" name="グループ化 8"/>
          <p:cNvGrpSpPr/>
          <p:nvPr/>
        </p:nvGrpSpPr>
        <p:grpSpPr>
          <a:xfrm>
            <a:off x="68349" y="5235667"/>
            <a:ext cx="3281100" cy="607041"/>
            <a:chOff x="68349" y="4689336"/>
            <a:chExt cx="3281100" cy="607041"/>
          </a:xfrm>
        </p:grpSpPr>
        <p:sp>
          <p:nvSpPr>
            <p:cNvPr id="45" name="角丸四角形吹き出し 44"/>
            <p:cNvSpPr/>
            <p:nvPr/>
          </p:nvSpPr>
          <p:spPr>
            <a:xfrm>
              <a:off x="68349" y="4689336"/>
              <a:ext cx="3279667" cy="607041"/>
            </a:xfrm>
            <a:prstGeom prst="wedgeRoundRectCallout">
              <a:avLst>
                <a:gd name="adj1" fmla="val 55375"/>
                <a:gd name="adj2" fmla="val 14377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497386" y="4864977"/>
              <a:ext cx="2852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この制服○○高校のだよね？</a:t>
              </a: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110384" y="4756001"/>
              <a:ext cx="452459" cy="45245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714" y="4756000"/>
              <a:ext cx="452460" cy="452460"/>
            </a:xfrm>
            <a:prstGeom prst="ellipse">
              <a:avLst/>
            </a:prstGeom>
          </p:spPr>
        </p:pic>
      </p:grpSp>
      <p:grpSp>
        <p:nvGrpSpPr>
          <p:cNvPr id="8" name="グループ化 7"/>
          <p:cNvGrpSpPr/>
          <p:nvPr/>
        </p:nvGrpSpPr>
        <p:grpSpPr>
          <a:xfrm>
            <a:off x="68349" y="6087650"/>
            <a:ext cx="3279667" cy="607041"/>
            <a:chOff x="68349" y="5587229"/>
            <a:chExt cx="3279667" cy="607041"/>
          </a:xfrm>
        </p:grpSpPr>
        <p:sp>
          <p:nvSpPr>
            <p:cNvPr id="46" name="角丸四角形吹き出し 45"/>
            <p:cNvSpPr/>
            <p:nvPr/>
          </p:nvSpPr>
          <p:spPr>
            <a:xfrm>
              <a:off x="68349" y="5587229"/>
              <a:ext cx="3279667" cy="607041"/>
            </a:xfrm>
            <a:prstGeom prst="wedgeRoundRectCallout">
              <a:avLst>
                <a:gd name="adj1" fmla="val 55375"/>
                <a:gd name="adj2" fmla="val 14377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487729" y="5761105"/>
              <a:ext cx="2646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可愛いなあ。会いに行くね</a:t>
              </a:r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102409" y="5666579"/>
              <a:ext cx="452459" cy="45245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408" y="5666578"/>
              <a:ext cx="452459" cy="452459"/>
            </a:xfrm>
            <a:prstGeom prst="ellipse">
              <a:avLst/>
            </a:prstGeom>
          </p:spPr>
        </p:pic>
      </p:grpSp>
      <p:grpSp>
        <p:nvGrpSpPr>
          <p:cNvPr id="11" name="グループ化 10"/>
          <p:cNvGrpSpPr/>
          <p:nvPr/>
        </p:nvGrpSpPr>
        <p:grpSpPr>
          <a:xfrm>
            <a:off x="5841769" y="5292407"/>
            <a:ext cx="3279667" cy="538718"/>
            <a:chOff x="5841769" y="5054282"/>
            <a:chExt cx="3279667" cy="538718"/>
          </a:xfrm>
        </p:grpSpPr>
        <p:sp>
          <p:nvSpPr>
            <p:cNvPr id="55" name="角丸四角形吹き出し 54"/>
            <p:cNvSpPr/>
            <p:nvPr/>
          </p:nvSpPr>
          <p:spPr>
            <a:xfrm>
              <a:off x="5841769" y="5054282"/>
              <a:ext cx="3279667" cy="538718"/>
            </a:xfrm>
            <a:prstGeom prst="wedgeRoundRectCallout">
              <a:avLst>
                <a:gd name="adj1" fmla="val -55359"/>
                <a:gd name="adj2" fmla="val 27187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6375573" y="5203560"/>
              <a:ext cx="268535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5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何もしないから今度会おうよ</a:t>
              </a: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5927341" y="5118100"/>
              <a:ext cx="452459" cy="45245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13439" y="5079942"/>
              <a:ext cx="483472" cy="483473"/>
            </a:xfrm>
            <a:prstGeom prst="ellipse">
              <a:avLst/>
            </a:prstGeom>
          </p:spPr>
        </p:pic>
      </p:grpSp>
      <p:grpSp>
        <p:nvGrpSpPr>
          <p:cNvPr id="4" name="グループ化 3"/>
          <p:cNvGrpSpPr/>
          <p:nvPr/>
        </p:nvGrpSpPr>
        <p:grpSpPr>
          <a:xfrm>
            <a:off x="5841769" y="6163825"/>
            <a:ext cx="3279667" cy="538718"/>
            <a:chOff x="5841769" y="6196009"/>
            <a:chExt cx="3279667" cy="538718"/>
          </a:xfrm>
        </p:grpSpPr>
        <p:sp>
          <p:nvSpPr>
            <p:cNvPr id="56" name="角丸四角形吹き出し 55"/>
            <p:cNvSpPr/>
            <p:nvPr/>
          </p:nvSpPr>
          <p:spPr>
            <a:xfrm>
              <a:off x="5841769" y="6196009"/>
              <a:ext cx="3279667" cy="538718"/>
            </a:xfrm>
            <a:prstGeom prst="wedgeRoundRectCallout">
              <a:avLst>
                <a:gd name="adj1" fmla="val -55359"/>
                <a:gd name="adj2" fmla="val 27187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6357246" y="6323158"/>
              <a:ext cx="273344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5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○○高校</a:t>
              </a:r>
              <a:r>
                <a:rPr lang="en-US" altLang="ja-JP" sz="15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15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</a:t>
              </a:r>
              <a:r>
                <a:rPr lang="en-US" altLang="ja-JP" sz="15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</a:t>
              </a:r>
              <a:r>
                <a:rPr lang="ja-JP" altLang="en-US" sz="15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組の眉山さん？</a:t>
              </a: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5947642" y="6240988"/>
              <a:ext cx="452459" cy="45245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7641" y="6240988"/>
              <a:ext cx="452459" cy="452460"/>
            </a:xfrm>
            <a:prstGeom prst="ellipse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tl"/>
            </a:blipFill>
          </p:spPr>
        </p:pic>
      </p:grpSp>
      <p:grpSp>
        <p:nvGrpSpPr>
          <p:cNvPr id="15" name="グループ化 14"/>
          <p:cNvGrpSpPr/>
          <p:nvPr/>
        </p:nvGrpSpPr>
        <p:grpSpPr>
          <a:xfrm>
            <a:off x="5057641" y="2446100"/>
            <a:ext cx="4797707" cy="2514080"/>
            <a:chOff x="4728635" y="1613754"/>
            <a:chExt cx="4797707" cy="2514080"/>
          </a:xfrm>
        </p:grpSpPr>
        <p:grpSp>
          <p:nvGrpSpPr>
            <p:cNvPr id="108" name="グループ化 107"/>
            <p:cNvGrpSpPr/>
            <p:nvPr/>
          </p:nvGrpSpPr>
          <p:grpSpPr>
            <a:xfrm rot="816526">
              <a:off x="4728635" y="1613754"/>
              <a:ext cx="4797707" cy="2514080"/>
              <a:chOff x="-5223648" y="1664841"/>
              <a:chExt cx="5424994" cy="2961661"/>
            </a:xfrm>
          </p:grpSpPr>
          <p:sp>
            <p:nvSpPr>
              <p:cNvPr id="109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110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1" name="テキスト ボックス 110"/>
            <p:cNvSpPr txBox="1"/>
            <p:nvPr/>
          </p:nvSpPr>
          <p:spPr>
            <a:xfrm rot="321852">
              <a:off x="5915988" y="2324466"/>
              <a:ext cx="3047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名前や住所が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知られてる！ 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どうして？！！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83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 個人情報を守ろう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0" y="30750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なぜ、こうなったのでしょうか？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5" y="4261671"/>
            <a:ext cx="2606714" cy="2596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342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286006" y="4021615"/>
            <a:ext cx="8571987" cy="2095260"/>
            <a:chOff x="286006" y="4021615"/>
            <a:chExt cx="8571987" cy="2095260"/>
          </a:xfrm>
        </p:grpSpPr>
        <p:sp>
          <p:nvSpPr>
            <p:cNvPr id="54" name="角丸四角形 53"/>
            <p:cNvSpPr/>
            <p:nvPr/>
          </p:nvSpPr>
          <p:spPr>
            <a:xfrm>
              <a:off x="286006" y="4021615"/>
              <a:ext cx="8571987" cy="2095260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760604" y="4471023"/>
              <a:ext cx="49476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4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自分だけでなく、</a:t>
              </a:r>
              <a:br>
                <a:rPr lang="en-US" altLang="ja-JP" sz="24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4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友達の情報も守らなければいけません。</a:t>
              </a:r>
              <a:br>
                <a:rPr lang="en-US" altLang="ja-JP" sz="24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4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取り扱いには十分注意しましょう。</a:t>
              </a:r>
              <a:endParaRPr lang="en-US" altLang="ja-JP" sz="24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38" name="乗算記号 37"/>
          <p:cNvSpPr/>
          <p:nvPr/>
        </p:nvSpPr>
        <p:spPr>
          <a:xfrm rot="20932626">
            <a:off x="1059750" y="4904027"/>
            <a:ext cx="2248850" cy="2219805"/>
          </a:xfrm>
          <a:prstGeom prst="mathMultiply">
            <a:avLst>
              <a:gd name="adj1" fmla="val 9715"/>
            </a:avLst>
          </a:prstGeom>
          <a:solidFill>
            <a:srgbClr val="C0000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 個人情報を守ろう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86006" y="1327442"/>
            <a:ext cx="8571987" cy="2570382"/>
            <a:chOff x="286006" y="1327442"/>
            <a:chExt cx="8571987" cy="2570382"/>
          </a:xfrm>
        </p:grpSpPr>
        <p:sp>
          <p:nvSpPr>
            <p:cNvPr id="27" name="角丸四角形 26"/>
            <p:cNvSpPr/>
            <p:nvPr/>
          </p:nvSpPr>
          <p:spPr>
            <a:xfrm>
              <a:off x="286006" y="1327442"/>
              <a:ext cx="8571987" cy="2570382"/>
            </a:xfrm>
            <a:prstGeom prst="roundRect">
              <a:avLst>
                <a:gd name="adj" fmla="val 10578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48" name="グループ化 47"/>
            <p:cNvGrpSpPr/>
            <p:nvPr/>
          </p:nvGrpSpPr>
          <p:grpSpPr>
            <a:xfrm rot="20565673">
              <a:off x="6946116" y="1577791"/>
              <a:ext cx="1811949" cy="1228786"/>
              <a:chOff x="1458512" y="2688386"/>
              <a:chExt cx="2304550" cy="1562847"/>
            </a:xfrm>
          </p:grpSpPr>
          <p:sp>
            <p:nvSpPr>
              <p:cNvPr id="49" name="正方形/長方形 48"/>
              <p:cNvSpPr/>
              <p:nvPr/>
            </p:nvSpPr>
            <p:spPr>
              <a:xfrm>
                <a:off x="1458512" y="2688386"/>
                <a:ext cx="2286000" cy="156284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0" name="図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7252" y="2706967"/>
                <a:ext cx="2285810" cy="15238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53" name="図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69"/>
            <a:stretch/>
          </p:blipFill>
          <p:spPr>
            <a:xfrm rot="900000">
              <a:off x="5390351" y="2419742"/>
              <a:ext cx="1881186" cy="13475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5" name="テキスト ボックス 54"/>
            <p:cNvSpPr txBox="1"/>
            <p:nvPr/>
          </p:nvSpPr>
          <p:spPr>
            <a:xfrm>
              <a:off x="421222" y="1491839"/>
              <a:ext cx="4983197" cy="2195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撮影した写真や動画を</a:t>
              </a: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に投稿するときは、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文章以上に注意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が必要です。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写っているものから読み取れる情報は想像以上に多く、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個人の特定が難しくない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場合もあります。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によっては、写真や動画の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位置情報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が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自動削除されない可能性もあります。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60" name="円/楕円 59"/>
          <p:cNvSpPr/>
          <p:nvPr/>
        </p:nvSpPr>
        <p:spPr>
          <a:xfrm>
            <a:off x="5202269" y="1346779"/>
            <a:ext cx="2167794" cy="1015432"/>
          </a:xfrm>
          <a:prstGeom prst="ellipse">
            <a:avLst/>
          </a:prstGeom>
          <a:solidFill>
            <a:srgbClr val="004DA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8000" bIns="36000"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背景や服装から</a:t>
            </a:r>
            <a:br>
              <a:rPr kumimoji="1"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読み取れる情報</a:t>
            </a:r>
          </a:p>
        </p:txBody>
      </p:sp>
      <p:sp>
        <p:nvSpPr>
          <p:cNvPr id="61" name="円/楕円 60"/>
          <p:cNvSpPr/>
          <p:nvPr/>
        </p:nvSpPr>
        <p:spPr>
          <a:xfrm>
            <a:off x="7169261" y="2690644"/>
            <a:ext cx="1659439" cy="1000419"/>
          </a:xfrm>
          <a:prstGeom prst="ellipse">
            <a:avLst/>
          </a:prstGeom>
          <a:solidFill>
            <a:srgbClr val="004DA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8000" bIns="36000"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位置情報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1385627" y="4074881"/>
            <a:ext cx="2503762" cy="1266155"/>
            <a:chOff x="1385627" y="4074881"/>
            <a:chExt cx="2503762" cy="1266155"/>
          </a:xfrm>
        </p:grpSpPr>
        <p:grpSp>
          <p:nvGrpSpPr>
            <p:cNvPr id="33" name="グループ化 32"/>
            <p:cNvGrpSpPr/>
            <p:nvPr/>
          </p:nvGrpSpPr>
          <p:grpSpPr>
            <a:xfrm rot="299488" flipH="1">
              <a:off x="1612281" y="4074881"/>
              <a:ext cx="2067322" cy="1266155"/>
              <a:chOff x="555096" y="2506772"/>
              <a:chExt cx="3187758" cy="2275217"/>
            </a:xfrm>
            <a:solidFill>
              <a:srgbClr val="004DA0"/>
            </a:solidFill>
          </p:grpSpPr>
          <p:sp>
            <p:nvSpPr>
              <p:cNvPr id="34" name="円/楕円 33"/>
              <p:cNvSpPr/>
              <p:nvPr/>
            </p:nvSpPr>
            <p:spPr>
              <a:xfrm>
                <a:off x="3385947" y="4502273"/>
                <a:ext cx="183843" cy="171239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雲 31"/>
              <p:cNvSpPr/>
              <p:nvPr/>
            </p:nvSpPr>
            <p:spPr>
              <a:xfrm rot="197991">
                <a:off x="555096" y="2506772"/>
                <a:ext cx="3187758" cy="227521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3578505" y="4597854"/>
                <a:ext cx="118273" cy="110166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テキスト ボックス 36"/>
            <p:cNvSpPr txBox="1"/>
            <p:nvPr/>
          </p:nvSpPr>
          <p:spPr>
            <a:xfrm rot="462286">
              <a:off x="1385627" y="4257653"/>
              <a:ext cx="25037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学校名とか</a:t>
              </a:r>
              <a:b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バレ</a:t>
              </a:r>
              <a:r>
                <a:rPr lang="ja-JP" altLang="en-US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ちゃうかな</a:t>
              </a:r>
              <a:r>
                <a:rPr lang="en-US" altLang="ja-JP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b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まあいいか！</a:t>
              </a: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99" t="17825" r="27509" b="22579"/>
          <a:stretch/>
        </p:blipFill>
        <p:spPr>
          <a:xfrm>
            <a:off x="-14514" y="4042884"/>
            <a:ext cx="2119085" cy="284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54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88" t="31308" r="22379" b="14557"/>
          <a:stretch/>
        </p:blipFill>
        <p:spPr>
          <a:xfrm>
            <a:off x="1246932" y="3154250"/>
            <a:ext cx="3699888" cy="38942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 個人情報を守ろう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59656" y="790601"/>
            <a:ext cx="8850993" cy="2792656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5714" y="1461936"/>
            <a:ext cx="76181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はとても便利なサービスですが、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使い方を誤ると、あなたを危険にさらします。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軽く考えずに、自分の言動には責任をもちましょう。</a:t>
            </a:r>
          </a:p>
        </p:txBody>
      </p:sp>
      <p:pic>
        <p:nvPicPr>
          <p:cNvPr id="35" name="Picture 2" descr="D:\_プロジェクト\201512_徳島市教育研究所\07_illustration\ICTすだちくん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74" y="4480309"/>
            <a:ext cx="1818799" cy="22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グループ化 35"/>
          <p:cNvGrpSpPr/>
          <p:nvPr/>
        </p:nvGrpSpPr>
        <p:grpSpPr>
          <a:xfrm rot="985266">
            <a:off x="5014324" y="3175408"/>
            <a:ext cx="4572000" cy="1927237"/>
            <a:chOff x="1143223" y="4434140"/>
            <a:chExt cx="4572000" cy="1927237"/>
          </a:xfrm>
        </p:grpSpPr>
        <p:sp>
          <p:nvSpPr>
            <p:cNvPr id="37" name="雲 31"/>
            <p:cNvSpPr/>
            <p:nvPr/>
          </p:nvSpPr>
          <p:spPr>
            <a:xfrm rot="21231929">
              <a:off x="1542642" y="4434140"/>
              <a:ext cx="3608766" cy="192723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 rot="21098764">
              <a:off x="1143223" y="4910582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個人情報は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大切に！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194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311</Words>
  <PresentationFormat>画面に合わせる (4:3)</PresentationFormat>
  <Paragraphs>30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3 話 個人情報を守ろう</vt:lpstr>
      <vt:lpstr>3. 個人情報を守ろう</vt:lpstr>
      <vt:lpstr>3. 個人情報を守ろう</vt:lpstr>
      <vt:lpstr>3. 個人情報を守ろう</vt:lpstr>
      <vt:lpstr>3. 個人情報を守ろう</vt:lpstr>
      <vt:lpstr>3. 個人情報を守ろう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