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27" r:id="rId2"/>
    <p:sldId id="428" r:id="rId3"/>
    <p:sldId id="429" r:id="rId4"/>
    <p:sldId id="430" r:id="rId5"/>
    <p:sldId id="448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https://www.nhk.or.jp/heart-net/article/55/</a:t>
            </a:r>
          </a:p>
          <a:p>
            <a:r>
              <a:rPr kumimoji="1" lang="en-US" altLang="ja-JP" dirty="0"/>
              <a:t>https://www.secom.co.jp/kodomo/m/20180315.html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17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54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480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848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19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17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ja-JP" altLang="en-US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65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横断歩道 が含まれている画像&#10;&#10;自動的に生成された説明">
            <a:extLst>
              <a:ext uri="{FF2B5EF4-FFF2-40B4-BE49-F238E27FC236}">
                <a16:creationId xmlns:a16="http://schemas.microsoft.com/office/drawing/2014/main" id="{B0317F30-BDC1-415C-8418-16851AE36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0" y="1499820"/>
            <a:ext cx="9143999" cy="535817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ある休日、友達との待ち合わせ場所に自転車で向かった眉山さん。途中でメッセージに気づき、運転しながらスマホを操作しました。</a:t>
            </a:r>
            <a:endParaRPr lang="en-US" altLang="ja-JP" sz="2400" spc="-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5970980" y="5915670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46" name="テキスト ボックス 45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眉山（びざん）さん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17.</a:t>
            </a: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en-US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22" y="1032964"/>
            <a:ext cx="6094800" cy="6094800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4410020" y="1630062"/>
            <a:ext cx="3340381" cy="1813144"/>
            <a:chOff x="6112995" y="3692035"/>
            <a:chExt cx="3340381" cy="1813144"/>
          </a:xfrm>
        </p:grpSpPr>
        <p:sp>
          <p:nvSpPr>
            <p:cNvPr id="57" name="円/楕円 89"/>
            <p:cNvSpPr/>
            <p:nvPr/>
          </p:nvSpPr>
          <p:spPr>
            <a:xfrm flipH="1">
              <a:off x="6303930" y="5303322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8" name="円/楕円 91"/>
            <p:cNvSpPr/>
            <p:nvPr/>
          </p:nvSpPr>
          <p:spPr>
            <a:xfrm flipH="1">
              <a:off x="6127907" y="5395015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9" name="雲 31"/>
            <p:cNvSpPr/>
            <p:nvPr/>
          </p:nvSpPr>
          <p:spPr>
            <a:xfrm rot="21203701" flipH="1">
              <a:off x="6112995" y="3692035"/>
              <a:ext cx="3340381" cy="172450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487774" y="4172206"/>
              <a:ext cx="2674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あっ、メッセージが来てる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5527051" y="3325239"/>
            <a:ext cx="3559643" cy="1818188"/>
            <a:chOff x="6267002" y="4431019"/>
            <a:chExt cx="3559643" cy="1818188"/>
          </a:xfrm>
        </p:grpSpPr>
        <p:sp>
          <p:nvSpPr>
            <p:cNvPr id="26" name="円/楕円 89"/>
            <p:cNvSpPr/>
            <p:nvPr/>
          </p:nvSpPr>
          <p:spPr>
            <a:xfrm flipH="1">
              <a:off x="6464253" y="6077967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7" name="円/楕円 91"/>
            <p:cNvSpPr/>
            <p:nvPr/>
          </p:nvSpPr>
          <p:spPr>
            <a:xfrm flipH="1">
              <a:off x="6267002" y="6107113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8" name="雲 31"/>
            <p:cNvSpPr/>
            <p:nvPr/>
          </p:nvSpPr>
          <p:spPr>
            <a:xfrm rot="21114467" flipH="1">
              <a:off x="6273004" y="4431019"/>
              <a:ext cx="3553641" cy="178135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878264" y="4946850"/>
              <a:ext cx="2674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返信しちゃおう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えっと・・・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40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横断歩道 が含まれている画像&#10;&#10;自動的に生成された説明">
            <a:extLst>
              <a:ext uri="{FF2B5EF4-FFF2-40B4-BE49-F238E27FC236}">
                <a16:creationId xmlns:a16="http://schemas.microsoft.com/office/drawing/2014/main" id="{480EB820-7C16-4BDD-83C8-2E372BB969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0" y="1499820"/>
            <a:ext cx="9143999" cy="535817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スマホに夢中で前をまったく見ていなかった眉山さんは、前を歩いていたお婆さんに後ろから追突して、転ばせてしまいました。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17.</a:t>
            </a: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46" y="867765"/>
            <a:ext cx="6584400" cy="65844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 rot="20992399">
            <a:off x="2436260" y="1524823"/>
            <a:ext cx="3980335" cy="1944493"/>
            <a:chOff x="4980858" y="1675144"/>
            <a:chExt cx="5441832" cy="2658471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8" y="1675144"/>
              <a:ext cx="5441832" cy="2658471"/>
              <a:chOff x="-5223648" y="1664841"/>
              <a:chExt cx="5424994" cy="2961661"/>
            </a:xfrm>
          </p:grpSpPr>
          <p:sp>
            <p:nvSpPr>
              <p:cNvPr id="20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1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85806" y="1772060"/>
                <a:ext cx="5171212" cy="277871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92207" y="2688138"/>
              <a:ext cx="3816413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あっ！！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0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17.</a:t>
            </a: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86006" y="920065"/>
            <a:ext cx="8821417" cy="3197394"/>
            <a:chOff x="286006" y="1015762"/>
            <a:chExt cx="8821417" cy="319739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86006" y="1015762"/>
              <a:ext cx="8571987" cy="3197394"/>
              <a:chOff x="286006" y="1015762"/>
              <a:chExt cx="8571987" cy="3197394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286006" y="1015762"/>
                <a:ext cx="8571987" cy="3197394"/>
              </a:xfrm>
              <a:prstGeom prst="roundRect">
                <a:avLst>
                  <a:gd name="adj" fmla="val 7269"/>
                </a:avLst>
              </a:prstGeom>
              <a:solidFill>
                <a:srgbClr val="AE9070">
                  <a:alpha val="50196"/>
                </a:srgbClr>
              </a:solidFill>
              <a:ln w="3810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kern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95427" y="1216147"/>
                <a:ext cx="6862303" cy="281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スマートフォンを操作しながら歩いたり自転車に乗ったりすることを、「</a:t>
                </a:r>
                <a:r>
                  <a:rPr lang="ja-JP" altLang="en-US" sz="2000" dirty="0" err="1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ながら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スマホ」と言います。これは、とても危険な行為です。</a:t>
                </a: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スマホを見ていて人や車に気づかずに、ぶつかって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大怪我をしたり、時には命を落とす人もいます。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スマホや携帯電話を使用しながら自転車を運転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することは、道路交通法で禁止されています。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違反した場合には「</a:t>
                </a:r>
                <a: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5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万円以下の罰金」が科せ</a:t>
                </a:r>
                <a:r>
                  <a:rPr lang="ja-JP" altLang="en-US" sz="2000" dirty="0" err="1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ら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 err="1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れる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ことがあります。</a:t>
                </a:r>
              </a:p>
            </p:txBody>
          </p:sp>
        </p:grpSp>
        <p:pic>
          <p:nvPicPr>
            <p:cNvPr id="3" name="図 2" descr="選手, ボール が含まれている画像&#10;&#10;自動的に生成された説明">
              <a:extLst>
                <a:ext uri="{FF2B5EF4-FFF2-40B4-BE49-F238E27FC236}">
                  <a16:creationId xmlns:a16="http://schemas.microsoft.com/office/drawing/2014/main" id="{0D2ECA12-9B0E-4C88-A0EA-A229F92E9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575" y="1358953"/>
              <a:ext cx="3291848" cy="2651765"/>
            </a:xfrm>
            <a:prstGeom prst="rect">
              <a:avLst/>
            </a:prstGeom>
          </p:spPr>
        </p:pic>
      </p:grpSp>
      <p:pic>
        <p:nvPicPr>
          <p:cNvPr id="47" name="図 46" descr="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9AB098ED-EABA-4EEF-B7CE-733D5D67C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17" y="3098258"/>
            <a:ext cx="552450" cy="638175"/>
          </a:xfrm>
          <a:prstGeom prst="rect">
            <a:avLst/>
          </a:prstGeom>
        </p:spPr>
      </p:pic>
      <p:sp>
        <p:nvSpPr>
          <p:cNvPr id="15" name="フリーフォーム 14"/>
          <p:cNvSpPr/>
          <p:nvPr/>
        </p:nvSpPr>
        <p:spPr>
          <a:xfrm>
            <a:off x="6569869" y="145449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1" name="乗算記号 37"/>
          <p:cNvSpPr/>
          <p:nvPr/>
        </p:nvSpPr>
        <p:spPr>
          <a:xfrm rot="503423">
            <a:off x="6411056" y="2431659"/>
            <a:ext cx="2248850" cy="2219805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86006" y="4307562"/>
            <a:ext cx="8571987" cy="2485951"/>
            <a:chOff x="286006" y="4137434"/>
            <a:chExt cx="8571987" cy="2485951"/>
          </a:xfrm>
        </p:grpSpPr>
        <p:sp>
          <p:nvSpPr>
            <p:cNvPr id="97" name="角丸四角形 96"/>
            <p:cNvSpPr/>
            <p:nvPr/>
          </p:nvSpPr>
          <p:spPr>
            <a:xfrm>
              <a:off x="286006" y="4137434"/>
              <a:ext cx="8571987" cy="2352266"/>
            </a:xfrm>
            <a:prstGeom prst="roundRect">
              <a:avLst>
                <a:gd name="adj" fmla="val 10215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543301" y="4278079"/>
              <a:ext cx="5218356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お年寄りや障がいのある人、幼い子どもや妊婦さんなど、転ぶことが大怪我につながる人はたくさんいます。相手に怪我をさせて加害者となってしまう例が、最近は急増しています。</a:t>
              </a: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歩いたり自転車に乗ったりするときは、スマホを見ず、まわりをよく見て行動しましょう。</a:t>
              </a:r>
            </a:p>
          </p:txBody>
        </p:sp>
        <p:pic>
          <p:nvPicPr>
            <p:cNvPr id="8" name="図 7" descr="人形, おもちゃ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FDF6B1EE-6928-4086-9D05-2185641B6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55" y="4244700"/>
              <a:ext cx="2988040" cy="2378685"/>
            </a:xfrm>
            <a:prstGeom prst="rect">
              <a:avLst/>
            </a:prstGeom>
          </p:spPr>
        </p:pic>
      </p:grpSp>
      <p:grpSp>
        <p:nvGrpSpPr>
          <p:cNvPr id="70" name="グループ化 69"/>
          <p:cNvGrpSpPr/>
          <p:nvPr/>
        </p:nvGrpSpPr>
        <p:grpSpPr>
          <a:xfrm rot="362288">
            <a:off x="587346" y="3930819"/>
            <a:ext cx="1519573" cy="968017"/>
            <a:chOff x="5045188" y="4081051"/>
            <a:chExt cx="2256418" cy="968017"/>
          </a:xfrm>
        </p:grpSpPr>
        <p:grpSp>
          <p:nvGrpSpPr>
            <p:cNvPr id="71" name="グループ化 70"/>
            <p:cNvGrpSpPr/>
            <p:nvPr/>
          </p:nvGrpSpPr>
          <p:grpSpPr>
            <a:xfrm rot="21414378">
              <a:off x="5045188" y="4081051"/>
              <a:ext cx="2256418" cy="968017"/>
              <a:chOff x="361469" y="2906593"/>
              <a:chExt cx="3479339" cy="1739478"/>
            </a:xfrm>
            <a:solidFill>
              <a:srgbClr val="004DA0"/>
            </a:solidFill>
          </p:grpSpPr>
          <p:sp>
            <p:nvSpPr>
              <p:cNvPr id="73" name="円/楕円 70"/>
              <p:cNvSpPr/>
              <p:nvPr/>
            </p:nvSpPr>
            <p:spPr>
              <a:xfrm>
                <a:off x="3491867" y="4340407"/>
                <a:ext cx="183843" cy="171238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雲 31"/>
              <p:cNvSpPr/>
              <p:nvPr/>
            </p:nvSpPr>
            <p:spPr>
              <a:xfrm rot="197991">
                <a:off x="361469" y="2906593"/>
                <a:ext cx="3479339" cy="1739478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円/楕円 72"/>
              <p:cNvSpPr/>
              <p:nvPr/>
            </p:nvSpPr>
            <p:spPr>
              <a:xfrm>
                <a:off x="3712838" y="4424493"/>
                <a:ext cx="118274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テキスト ボックス 71"/>
            <p:cNvSpPr txBox="1"/>
            <p:nvPr/>
          </p:nvSpPr>
          <p:spPr>
            <a:xfrm rot="21213218">
              <a:off x="5251905" y="4309129"/>
              <a:ext cx="18963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怪我をさせたら大変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34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54673" y="709817"/>
            <a:ext cx="8805692" cy="3146537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7369" y="1281288"/>
            <a:ext cx="76408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スマートフォンはとても便利ですが、画面ばかり見て行動すると、大きな事故を起こしてしまうかもしれません。</a:t>
            </a: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「自分は大丈夫」と思わず、いつも気をつけて</a:t>
            </a:r>
            <a:b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行動しましょう。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-226202" y="3887600"/>
            <a:ext cx="4252158" cy="2176693"/>
            <a:chOff x="-355687" y="3991848"/>
            <a:chExt cx="4572000" cy="2240620"/>
          </a:xfrm>
        </p:grpSpPr>
        <p:sp>
          <p:nvSpPr>
            <p:cNvPr id="7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1425734">
              <a:off x="-355687" y="4298997"/>
              <a:ext cx="4572000" cy="15207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0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スマホは</a:t>
              </a:r>
            </a:p>
            <a:p>
              <a:pPr lvl="0" algn="ctr">
                <a:defRPr/>
              </a:pPr>
              <a:r>
                <a:rPr kumimoji="0" lang="ja-JP" altLang="en-US" sz="30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カバンや</a:t>
              </a:r>
            </a:p>
            <a:p>
              <a:pPr lvl="0" algn="ctr">
                <a:defRPr/>
              </a:pPr>
              <a:r>
                <a:rPr kumimoji="0" lang="ja-JP" altLang="en-US" sz="30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ポケットに！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17.</a:t>
            </a: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61">
            <a:off x="5853361" y="3594171"/>
            <a:ext cx="3024119" cy="284162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"/>
          <a:stretch/>
        </p:blipFill>
        <p:spPr>
          <a:xfrm>
            <a:off x="2158471" y="3060699"/>
            <a:ext cx="4201200" cy="3797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2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ARTICULATE_SLIDE_THUMBNAIL_REFRESH" val="1"/>
  <p:tag name="GENSWF_SLIDE_TITLE" val="第 17 話 ながらスマホは危険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360</Words>
  <PresentationFormat>画面に合わせる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17 話 ながらスマホは危険！</vt:lpstr>
      <vt:lpstr>17.ながらスマホは危険！</vt:lpstr>
      <vt:lpstr>17.ながらスマホは危険！</vt:lpstr>
      <vt:lpstr>17.ながらスマホは危険！</vt:lpstr>
      <vt:lpstr>17.ながらスマホは危険！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