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594" r:id="rId2"/>
    <p:sldId id="595" r:id="rId3"/>
    <p:sldId id="607" r:id="rId4"/>
    <p:sldId id="616" r:id="rId5"/>
    <p:sldId id="598" r:id="rId6"/>
    <p:sldId id="602" r:id="rId7"/>
    <p:sldId id="601" r:id="rId8"/>
    <p:sldId id="612" r:id="rId9"/>
  </p:sldIdLst>
  <p:sldSz cx="9144000" cy="6858000" type="screen4x3"/>
  <p:notesSz cx="6888163" cy="10020300"/>
  <p:custDataLst>
    <p:tags r:id="rId12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1E1"/>
    <a:srgbClr val="D7C5B1"/>
    <a:srgbClr val="C22521"/>
    <a:srgbClr val="843C0C"/>
    <a:srgbClr val="44AF35"/>
    <a:srgbClr val="BA9B79"/>
    <a:srgbClr val="F8CBAD"/>
    <a:srgbClr val="111139"/>
    <a:srgbClr val="FF6600"/>
    <a:srgbClr val="EF3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4096" autoAdjust="0"/>
  </p:normalViewPr>
  <p:slideViewPr>
    <p:cSldViewPr snapToGrid="0">
      <p:cViewPr varScale="1">
        <p:scale>
          <a:sx n="87" d="100"/>
          <a:sy n="87" d="100"/>
        </p:scale>
        <p:origin x="1023" y="39"/>
      </p:cViewPr>
      <p:guideLst>
        <p:guide orient="horz" pos="2296"/>
        <p:guide pos="2857"/>
        <p:guide orient="horz" pos="6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4276" cy="502706"/>
          </a:xfrm>
          <a:prstGeom prst="rect">
            <a:avLst/>
          </a:prstGeom>
        </p:spPr>
        <p:txBody>
          <a:bodyPr vert="horz" lIns="93039" tIns="46519" rIns="93039" bIns="465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2266" y="2"/>
            <a:ext cx="2984276" cy="502706"/>
          </a:xfrm>
          <a:prstGeom prst="rect">
            <a:avLst/>
          </a:prstGeom>
        </p:spPr>
        <p:txBody>
          <a:bodyPr vert="horz" lIns="93039" tIns="46519" rIns="93039" bIns="4651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7594"/>
            <a:ext cx="2984276" cy="502706"/>
          </a:xfrm>
          <a:prstGeom prst="rect">
            <a:avLst/>
          </a:prstGeom>
        </p:spPr>
        <p:txBody>
          <a:bodyPr vert="horz" lIns="93039" tIns="46519" rIns="93039" bIns="465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2266" y="9517594"/>
            <a:ext cx="2984276" cy="502706"/>
          </a:xfrm>
          <a:prstGeom prst="rect">
            <a:avLst/>
          </a:prstGeom>
        </p:spPr>
        <p:txBody>
          <a:bodyPr vert="horz" lIns="93039" tIns="46519" rIns="93039" bIns="4651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0" cy="501015"/>
          </a:xfrm>
          <a:prstGeom prst="rect">
            <a:avLst/>
          </a:prstGeom>
        </p:spPr>
        <p:txBody>
          <a:bodyPr vert="horz" lIns="93039" tIns="46519" rIns="93039" bIns="465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1015"/>
          </a:xfrm>
          <a:prstGeom prst="rect">
            <a:avLst/>
          </a:prstGeom>
        </p:spPr>
        <p:txBody>
          <a:bodyPr vert="horz" lIns="93039" tIns="46519" rIns="93039" bIns="4651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9" tIns="46519" rIns="93039" bIns="4651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3039" tIns="46519" rIns="93039" bIns="4651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0" cy="501015"/>
          </a:xfrm>
          <a:prstGeom prst="rect">
            <a:avLst/>
          </a:prstGeom>
        </p:spPr>
        <p:txBody>
          <a:bodyPr vert="horz" lIns="93039" tIns="46519" rIns="93039" bIns="465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3039" tIns="46519" rIns="93039" bIns="4651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70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参考資料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「インターネットの安全安心ハンドブック」／</a:t>
            </a:r>
            <a:r>
              <a:rPr kumimoji="1" lang="en-US" altLang="ja-JP" dirty="0"/>
              <a:t>P30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284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-13647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-27296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885899" y="3125678"/>
            <a:ext cx="7313094" cy="2914424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26</a:t>
            </a:r>
            <a:r>
              <a:rPr lang="ja-JP" altLang="en-US" sz="4000" dirty="0"/>
              <a:t> 話</a:t>
            </a:r>
            <a:br>
              <a:rPr lang="en-US" altLang="ja-JP" sz="4000" dirty="0"/>
            </a:br>
            <a:r>
              <a:rPr lang="en-US" altLang="ja-JP" dirty="0"/>
              <a:t>ID</a:t>
            </a:r>
            <a:r>
              <a:rPr lang="ja-JP" altLang="en-US" dirty="0"/>
              <a:t>・パスワードの</a:t>
            </a:r>
            <a:br>
              <a:rPr lang="en-US" altLang="ja-JP" dirty="0"/>
            </a:br>
            <a:r>
              <a:rPr lang="ja-JP" altLang="en-US" dirty="0"/>
              <a:t>使いまわしにご用心！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5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649DC4E-5FFC-476E-BAC0-4CCF67DF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747164" cy="812798"/>
          </a:xfrm>
        </p:spPr>
        <p:txBody>
          <a:bodyPr/>
          <a:lstStyle/>
          <a:p>
            <a:r>
              <a:rPr lang="en-US" altLang="ja-JP" b="1" dirty="0"/>
              <a:t>26. ID</a:t>
            </a:r>
            <a:r>
              <a:rPr lang="ja-JP" altLang="en-US" b="1" dirty="0"/>
              <a:t>・パスワード使いまわしの危険性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AB4DEF8-2AEC-4942-A10C-67584BFAFF76}"/>
              </a:ext>
            </a:extLst>
          </p:cNvPr>
          <p:cNvSpPr txBox="1"/>
          <p:nvPr/>
        </p:nvSpPr>
        <p:spPr>
          <a:xfrm>
            <a:off x="166914" y="903527"/>
            <a:ext cx="8810172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lnSpc>
                <a:spcPct val="12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000" b="1" dirty="0"/>
              <a:t>徳島君は、新しいメッセージアプリを利用しようとしています。</a:t>
            </a:r>
            <a:endParaRPr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その際、ログイン</a:t>
            </a:r>
            <a:r>
              <a:rPr lang="en-US" altLang="ja-JP" sz="2000" b="1" dirty="0"/>
              <a:t>ID</a:t>
            </a:r>
            <a:r>
              <a:rPr lang="ja-JP" altLang="en-US" sz="2000" b="1" dirty="0"/>
              <a:t>とパスワードを設定する必要がありました。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584A7BFB-9D07-4BDE-B2CD-5B057D0C6D84}"/>
              </a:ext>
            </a:extLst>
          </p:cNvPr>
          <p:cNvSpPr/>
          <p:nvPr/>
        </p:nvSpPr>
        <p:spPr>
          <a:xfrm>
            <a:off x="1849438" y="2016318"/>
            <a:ext cx="5372100" cy="5245100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A5699A9-885F-4B27-B537-687876BE1746}"/>
              </a:ext>
            </a:extLst>
          </p:cNvPr>
          <p:cNvGrpSpPr/>
          <p:nvPr/>
        </p:nvGrpSpPr>
        <p:grpSpPr>
          <a:xfrm>
            <a:off x="-73984" y="2562805"/>
            <a:ext cx="3568379" cy="973260"/>
            <a:chOff x="-73984" y="2562805"/>
            <a:chExt cx="3568379" cy="973260"/>
          </a:xfrm>
        </p:grpSpPr>
        <p:sp>
          <p:nvSpPr>
            <p:cNvPr id="7" name="思考の吹き出し: 雲形 6">
              <a:extLst>
                <a:ext uri="{FF2B5EF4-FFF2-40B4-BE49-F238E27FC236}">
                  <a16:creationId xmlns:a16="http://schemas.microsoft.com/office/drawing/2014/main" id="{728C86AF-9994-436D-9B53-BEEBE66C2A9F}"/>
                </a:ext>
              </a:extLst>
            </p:cNvPr>
            <p:cNvSpPr/>
            <p:nvPr/>
          </p:nvSpPr>
          <p:spPr>
            <a:xfrm rot="20691454">
              <a:off x="-73984" y="2562805"/>
              <a:ext cx="3568379" cy="973260"/>
            </a:xfrm>
            <a:prstGeom prst="cloudCallout">
              <a:avLst>
                <a:gd name="adj1" fmla="val 32684"/>
                <a:gd name="adj2" fmla="val 60963"/>
              </a:avLst>
            </a:prstGeom>
            <a:solidFill>
              <a:srgbClr val="0070C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52206B5-FC41-4D39-A52F-6E3E5314EF39}"/>
                </a:ext>
              </a:extLst>
            </p:cNvPr>
            <p:cNvSpPr txBox="1"/>
            <p:nvPr/>
          </p:nvSpPr>
          <p:spPr>
            <a:xfrm rot="20527303">
              <a:off x="303227" y="2848465"/>
              <a:ext cx="2749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めんどうくさいなぁ</a:t>
              </a:r>
              <a:r>
                <a:rPr kumimoji="1"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  <a:endPara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A00A7F6-5076-4DE7-BE59-BC62672EFEAA}"/>
              </a:ext>
            </a:extLst>
          </p:cNvPr>
          <p:cNvGrpSpPr/>
          <p:nvPr/>
        </p:nvGrpSpPr>
        <p:grpSpPr>
          <a:xfrm>
            <a:off x="160342" y="3756269"/>
            <a:ext cx="2717832" cy="2044023"/>
            <a:chOff x="160342" y="3756269"/>
            <a:chExt cx="2717832" cy="2044023"/>
          </a:xfrm>
        </p:grpSpPr>
        <p:sp>
          <p:nvSpPr>
            <p:cNvPr id="12" name="思考の吹き出し: 雲形 11">
              <a:extLst>
                <a:ext uri="{FF2B5EF4-FFF2-40B4-BE49-F238E27FC236}">
                  <a16:creationId xmlns:a16="http://schemas.microsoft.com/office/drawing/2014/main" id="{D2F9C970-346A-47A6-A3AC-659AAE219C66}"/>
                </a:ext>
              </a:extLst>
            </p:cNvPr>
            <p:cNvSpPr/>
            <p:nvPr/>
          </p:nvSpPr>
          <p:spPr>
            <a:xfrm rot="20691454">
              <a:off x="160342" y="3756269"/>
              <a:ext cx="2717832" cy="2044023"/>
            </a:xfrm>
            <a:prstGeom prst="cloudCallout">
              <a:avLst>
                <a:gd name="adj1" fmla="val 65285"/>
                <a:gd name="adj2" fmla="val -31059"/>
              </a:avLst>
            </a:prstGeom>
            <a:solidFill>
              <a:srgbClr val="0070C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64981F2-2F00-4DB4-9220-CF7A8ED59F03}"/>
                </a:ext>
              </a:extLst>
            </p:cNvPr>
            <p:cNvSpPr txBox="1"/>
            <p:nvPr/>
          </p:nvSpPr>
          <p:spPr>
            <a:xfrm rot="20527303">
              <a:off x="481248" y="3993940"/>
              <a:ext cx="1980029" cy="1438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こんなに</a:t>
              </a:r>
              <a:endParaRPr kumimoji="1"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たくさん</a:t>
              </a:r>
              <a:endPara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覚えられないよ</a:t>
              </a:r>
              <a:endPara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BFA998CB-9A6B-49D4-B5E4-B9EDE2E858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29" t="24689" r="-1418"/>
          <a:stretch/>
        </p:blipFill>
        <p:spPr>
          <a:xfrm>
            <a:off x="2409063" y="1744595"/>
            <a:ext cx="2679700" cy="5229820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624CD58-5D9E-4451-8208-4916DB7BB9FD}"/>
              </a:ext>
            </a:extLst>
          </p:cNvPr>
          <p:cNvGrpSpPr/>
          <p:nvPr/>
        </p:nvGrpSpPr>
        <p:grpSpPr>
          <a:xfrm>
            <a:off x="1930742" y="1967000"/>
            <a:ext cx="6844533" cy="5350330"/>
            <a:chOff x="1930742" y="1967000"/>
            <a:chExt cx="6844533" cy="5350330"/>
          </a:xfrm>
        </p:grpSpPr>
        <p:sp>
          <p:nvSpPr>
            <p:cNvPr id="15" name="部分円 14">
              <a:extLst>
                <a:ext uri="{FF2B5EF4-FFF2-40B4-BE49-F238E27FC236}">
                  <a16:creationId xmlns:a16="http://schemas.microsoft.com/office/drawing/2014/main" id="{F0256DCE-EC52-4458-B688-C93DD576E841}"/>
                </a:ext>
              </a:extLst>
            </p:cNvPr>
            <p:cNvSpPr/>
            <p:nvPr/>
          </p:nvSpPr>
          <p:spPr>
            <a:xfrm rot="19372439">
              <a:off x="1930742" y="1967000"/>
              <a:ext cx="5320775" cy="5350330"/>
            </a:xfrm>
            <a:prstGeom prst="pie">
              <a:avLst>
                <a:gd name="adj1" fmla="val 0"/>
                <a:gd name="adj2" fmla="val 1080588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049B9C72-9F62-4CF8-AFBC-68B2149ECFBB}"/>
                </a:ext>
              </a:extLst>
            </p:cNvPr>
            <p:cNvGrpSpPr/>
            <p:nvPr/>
          </p:nvGrpSpPr>
          <p:grpSpPr>
            <a:xfrm>
              <a:off x="3800606" y="2557950"/>
              <a:ext cx="4974669" cy="4310833"/>
              <a:chOff x="3321245" y="2547166"/>
              <a:chExt cx="4974669" cy="4310833"/>
            </a:xfrm>
          </p:grpSpPr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4400DBBA-9386-4B09-AA5C-EFE9896D8E4D}"/>
                  </a:ext>
                </a:extLst>
              </p:cNvPr>
              <p:cNvGrpSpPr/>
              <p:nvPr/>
            </p:nvGrpSpPr>
            <p:grpSpPr>
              <a:xfrm>
                <a:off x="5341259" y="2547166"/>
                <a:ext cx="2954655" cy="2931468"/>
                <a:chOff x="5384643" y="2228042"/>
                <a:chExt cx="2954655" cy="2931468"/>
              </a:xfrm>
            </p:grpSpPr>
            <p:sp>
              <p:nvSpPr>
                <p:cNvPr id="9" name="吹き出し: 円形 8">
                  <a:extLst>
                    <a:ext uri="{FF2B5EF4-FFF2-40B4-BE49-F238E27FC236}">
                      <a16:creationId xmlns:a16="http://schemas.microsoft.com/office/drawing/2014/main" id="{C9954432-ED8B-4A79-89C6-FA8DEDE35228}"/>
                    </a:ext>
                  </a:extLst>
                </p:cNvPr>
                <p:cNvSpPr/>
                <p:nvPr/>
              </p:nvSpPr>
              <p:spPr>
                <a:xfrm>
                  <a:off x="5384643" y="2228042"/>
                  <a:ext cx="2954655" cy="2931468"/>
                </a:xfrm>
                <a:prstGeom prst="wedgeEllipseCallout">
                  <a:avLst>
                    <a:gd name="adj1" fmla="val -48554"/>
                    <a:gd name="adj2" fmla="val 36550"/>
                  </a:avLst>
                </a:prstGeom>
                <a:solidFill>
                  <a:schemeClr val="bg1"/>
                </a:solidFill>
                <a:ln w="57150">
                  <a:solidFill>
                    <a:srgbClr val="0070C0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0D094C62-1726-4C73-92E8-DCFF7DE889B5}"/>
                    </a:ext>
                  </a:extLst>
                </p:cNvPr>
                <p:cNvSpPr txBox="1"/>
                <p:nvPr/>
              </p:nvSpPr>
              <p:spPr>
                <a:xfrm>
                  <a:off x="5899836" y="2617351"/>
                  <a:ext cx="1980030" cy="19774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kumimoji="1" lang="ja-JP" altLang="en-US" sz="2800" b="1" dirty="0">
                      <a:solidFill>
                        <a:srgbClr val="0070C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いつもの</a:t>
                  </a:r>
                  <a:endParaRPr kumimoji="1" lang="en-US" altLang="ja-JP" sz="2800" b="1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kumimoji="1" lang="ja-JP" altLang="en-US" sz="2800" b="1" dirty="0">
                      <a:solidFill>
                        <a:srgbClr val="0070C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パスワード</a:t>
                  </a:r>
                  <a:endParaRPr kumimoji="1" lang="en-US" altLang="ja-JP" sz="2800" b="1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kumimoji="1" lang="ja-JP" altLang="en-US" sz="2800" b="1" dirty="0">
                      <a:solidFill>
                        <a:srgbClr val="0070C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でいいや！</a:t>
                  </a:r>
                </a:p>
              </p:txBody>
            </p:sp>
          </p:grpSp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F9EE039B-55CF-4514-A3EC-2120A2B3D9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88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003" t="22865" r="25758" b="34374"/>
              <a:stretch/>
            </p:blipFill>
            <p:spPr>
              <a:xfrm flipH="1">
                <a:off x="3321245" y="2594309"/>
                <a:ext cx="3105940" cy="42636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7636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楕円 30">
            <a:extLst>
              <a:ext uri="{FF2B5EF4-FFF2-40B4-BE49-F238E27FC236}">
                <a16:creationId xmlns:a16="http://schemas.microsoft.com/office/drawing/2014/main" id="{1A5B0CB9-F214-4514-BC84-42D8CE1557A6}"/>
              </a:ext>
            </a:extLst>
          </p:cNvPr>
          <p:cNvSpPr/>
          <p:nvPr/>
        </p:nvSpPr>
        <p:spPr>
          <a:xfrm>
            <a:off x="1706534" y="6194270"/>
            <a:ext cx="1176366" cy="40973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7F3F3B6E-776C-4C6B-93F0-97E28D636422}"/>
              </a:ext>
            </a:extLst>
          </p:cNvPr>
          <p:cNvSpPr/>
          <p:nvPr/>
        </p:nvSpPr>
        <p:spPr>
          <a:xfrm rot="20917977">
            <a:off x="659287" y="6371342"/>
            <a:ext cx="1473942" cy="35710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649DC4E-5FFC-476E-BAC0-4CCF67DF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747164" cy="812798"/>
          </a:xfrm>
        </p:spPr>
        <p:txBody>
          <a:bodyPr/>
          <a:lstStyle/>
          <a:p>
            <a:r>
              <a:rPr lang="en-US" altLang="ja-JP" b="1" dirty="0"/>
              <a:t>26. ID</a:t>
            </a:r>
            <a:r>
              <a:rPr lang="ja-JP" altLang="en-US" b="1" dirty="0"/>
              <a:t>・パスワードの使いまわしにご用心！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D280150-C9D2-4FCB-8664-5F274E732F5F}"/>
              </a:ext>
            </a:extLst>
          </p:cNvPr>
          <p:cNvSpPr txBox="1"/>
          <p:nvPr/>
        </p:nvSpPr>
        <p:spPr>
          <a:xfrm>
            <a:off x="166914" y="903527"/>
            <a:ext cx="7580086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lnSpc>
                <a:spcPct val="12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000" b="1" dirty="0"/>
              <a:t>ある日、同じメッセージアプリを使っている友だちから　</a:t>
            </a:r>
            <a:endParaRPr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いわれのないクレームが</a:t>
            </a:r>
            <a:r>
              <a:rPr lang="en-US" altLang="ja-JP" sz="2000" b="1" dirty="0"/>
              <a:t>……</a:t>
            </a:r>
            <a:endParaRPr lang="ja-JP" altLang="en-US" sz="2000" b="1" dirty="0"/>
          </a:p>
        </p:txBody>
      </p:sp>
      <p:sp>
        <p:nvSpPr>
          <p:cNvPr id="17" name="吹き出し: 円形 16">
            <a:extLst>
              <a:ext uri="{FF2B5EF4-FFF2-40B4-BE49-F238E27FC236}">
                <a16:creationId xmlns:a16="http://schemas.microsoft.com/office/drawing/2014/main" id="{29579F77-4FFD-4CC3-B5FB-92131245194E}"/>
              </a:ext>
            </a:extLst>
          </p:cNvPr>
          <p:cNvSpPr/>
          <p:nvPr/>
        </p:nvSpPr>
        <p:spPr>
          <a:xfrm>
            <a:off x="2393276" y="2461817"/>
            <a:ext cx="2360468" cy="1211868"/>
          </a:xfrm>
          <a:prstGeom prst="wedgeEllipseCallout">
            <a:avLst>
              <a:gd name="adj1" fmla="val -38595"/>
              <a:gd name="adj2" fmla="val 55215"/>
            </a:avLst>
          </a:prstGeom>
          <a:solidFill>
            <a:schemeClr val="bg1">
              <a:lumMod val="95000"/>
            </a:schemeClr>
          </a:solidFill>
          <a:ln>
            <a:solidFill>
              <a:srgbClr val="BA9B79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AutoShape 4" descr="色塗りできる血管・怒りマーク【透過・赤】のイラスト|ぬれよん-ぬれるフリーイラスト">
            <a:extLst>
              <a:ext uri="{FF2B5EF4-FFF2-40B4-BE49-F238E27FC236}">
                <a16:creationId xmlns:a16="http://schemas.microsoft.com/office/drawing/2014/main" id="{00BD19A7-2C64-4974-96D6-60C6CD21FB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774CEFFB-CF52-4316-895E-C6F352980133}"/>
              </a:ext>
            </a:extLst>
          </p:cNvPr>
          <p:cNvGrpSpPr/>
          <p:nvPr/>
        </p:nvGrpSpPr>
        <p:grpSpPr>
          <a:xfrm>
            <a:off x="-47647" y="1677560"/>
            <a:ext cx="3021190" cy="1646036"/>
            <a:chOff x="-207029" y="2158413"/>
            <a:chExt cx="2804623" cy="1481979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432618FF-48EA-4BB4-9CFC-EC26F1DBDAD2}"/>
                </a:ext>
              </a:extLst>
            </p:cNvPr>
            <p:cNvGrpSpPr/>
            <p:nvPr/>
          </p:nvGrpSpPr>
          <p:grpSpPr>
            <a:xfrm rot="656608">
              <a:off x="-207029" y="2158413"/>
              <a:ext cx="2804623" cy="1481979"/>
              <a:chOff x="-5223648" y="1664841"/>
              <a:chExt cx="5424994" cy="2961661"/>
            </a:xfrm>
          </p:grpSpPr>
          <p:sp>
            <p:nvSpPr>
              <p:cNvPr id="28" name="爆発 2 6">
                <a:extLst>
                  <a:ext uri="{FF2B5EF4-FFF2-40B4-BE49-F238E27FC236}">
                    <a16:creationId xmlns:a16="http://schemas.microsoft.com/office/drawing/2014/main" id="{BDE89F35-4DAB-4FA4-9A12-6A8DDF1619F0}"/>
                  </a:ext>
                </a:extLst>
              </p:cNvPr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AE9070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29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900CAA09-F897-4C32-82E9-F277CE2EAC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089" y="1710789"/>
                <a:ext cx="5347870" cy="2869766"/>
              </a:xfrm>
              <a:prstGeom prst="irregularSeal2">
                <a:avLst/>
              </a:prstGeom>
              <a:noFill/>
              <a:ln>
                <a:solidFill>
                  <a:srgbClr val="AE907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6AF04914-9469-4FC8-A33B-65066FDD6501}"/>
                </a:ext>
              </a:extLst>
            </p:cNvPr>
            <p:cNvSpPr txBox="1"/>
            <p:nvPr/>
          </p:nvSpPr>
          <p:spPr>
            <a:xfrm>
              <a:off x="-203999" y="2537210"/>
              <a:ext cx="26269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あれ、なに？</a:t>
              </a:r>
              <a:endParaRPr lang="en-US" altLang="ja-JP" sz="2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ふざけてるの？</a:t>
              </a:r>
            </a:p>
          </p:txBody>
        </p:sp>
      </p:grpSp>
      <p:pic>
        <p:nvPicPr>
          <p:cNvPr id="4102" name="Picture 6" descr="怒りマーク - ボチボチ行きますか。">
            <a:extLst>
              <a:ext uri="{FF2B5EF4-FFF2-40B4-BE49-F238E27FC236}">
                <a16:creationId xmlns:a16="http://schemas.microsoft.com/office/drawing/2014/main" id="{E3AA894D-AFEA-47BE-BDF4-AE3353310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59" y="2705086"/>
            <a:ext cx="491120" cy="47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724C5FB-935E-40D4-B830-52D423C9F990}"/>
              </a:ext>
            </a:extLst>
          </p:cNvPr>
          <p:cNvSpPr txBox="1"/>
          <p:nvPr/>
        </p:nvSpPr>
        <p:spPr>
          <a:xfrm>
            <a:off x="2264084" y="2719298"/>
            <a:ext cx="2829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あのコメント</a:t>
            </a:r>
            <a:endParaRPr lang="en-US" altLang="ja-JP" sz="2000" b="1" dirty="0">
              <a:solidFill>
                <a:srgbClr val="675B4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説明してくれる？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B4E7FC7-AE58-42C5-ADBA-DF34813F37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10030" r="23083" b="-2471"/>
          <a:stretch/>
        </p:blipFill>
        <p:spPr>
          <a:xfrm>
            <a:off x="82991" y="2718236"/>
            <a:ext cx="2915453" cy="4151964"/>
          </a:xfrm>
          <a:prstGeom prst="rect">
            <a:avLst/>
          </a:prstGeom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573FF211-F1BF-47FA-81E3-4A9A2A801B5E}"/>
              </a:ext>
            </a:extLst>
          </p:cNvPr>
          <p:cNvSpPr/>
          <p:nvPr/>
        </p:nvSpPr>
        <p:spPr>
          <a:xfrm>
            <a:off x="4612613" y="680409"/>
            <a:ext cx="4632766" cy="6224297"/>
          </a:xfrm>
          <a:custGeom>
            <a:avLst/>
            <a:gdLst>
              <a:gd name="connsiteX0" fmla="*/ 4324350 w 4362450"/>
              <a:gd name="connsiteY0" fmla="*/ 0 h 6400800"/>
              <a:gd name="connsiteX1" fmla="*/ 2343150 w 4362450"/>
              <a:gd name="connsiteY1" fmla="*/ 38100 h 6400800"/>
              <a:gd name="connsiteX2" fmla="*/ 0 w 4362450"/>
              <a:gd name="connsiteY2" fmla="*/ 6381750 h 6400800"/>
              <a:gd name="connsiteX3" fmla="*/ 4362450 w 4362450"/>
              <a:gd name="connsiteY3" fmla="*/ 6400800 h 6400800"/>
              <a:gd name="connsiteX4" fmla="*/ 4324350 w 436245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2450" h="6400800">
                <a:moveTo>
                  <a:pt x="4324350" y="0"/>
                </a:moveTo>
                <a:lnTo>
                  <a:pt x="2343150" y="38100"/>
                </a:lnTo>
                <a:lnTo>
                  <a:pt x="0" y="6381750"/>
                </a:lnTo>
                <a:lnTo>
                  <a:pt x="4362450" y="6400800"/>
                </a:lnTo>
                <a:lnTo>
                  <a:pt x="432435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C41FA7A-3993-4F43-A0F7-AF2AB147F5AE}"/>
              </a:ext>
            </a:extLst>
          </p:cNvPr>
          <p:cNvGrpSpPr/>
          <p:nvPr/>
        </p:nvGrpSpPr>
        <p:grpSpPr>
          <a:xfrm>
            <a:off x="3228613" y="3401981"/>
            <a:ext cx="3334039" cy="2810858"/>
            <a:chOff x="3228613" y="3401981"/>
            <a:chExt cx="3334039" cy="2810858"/>
          </a:xfrm>
        </p:grpSpPr>
        <p:sp>
          <p:nvSpPr>
            <p:cNvPr id="18" name="吹き出し: 円形 17">
              <a:extLst>
                <a:ext uri="{FF2B5EF4-FFF2-40B4-BE49-F238E27FC236}">
                  <a16:creationId xmlns:a16="http://schemas.microsoft.com/office/drawing/2014/main" id="{556CE5CA-3B09-4456-B4E9-29D4770F017C}"/>
                </a:ext>
              </a:extLst>
            </p:cNvPr>
            <p:cNvSpPr/>
            <p:nvPr/>
          </p:nvSpPr>
          <p:spPr>
            <a:xfrm>
              <a:off x="3228613" y="3401981"/>
              <a:ext cx="3334039" cy="2810858"/>
            </a:xfrm>
            <a:prstGeom prst="wedgeEllipseCallout">
              <a:avLst>
                <a:gd name="adj1" fmla="val 60994"/>
                <a:gd name="adj2" fmla="val -3827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0F8799B2-7FC4-4981-994A-66767F006C0A}"/>
                </a:ext>
              </a:extLst>
            </p:cNvPr>
            <p:cNvSpPr txBox="1"/>
            <p:nvPr/>
          </p:nvSpPr>
          <p:spPr>
            <a:xfrm>
              <a:off x="3312442" y="3429000"/>
              <a:ext cx="3054801" cy="2623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8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そんな</a:t>
              </a:r>
              <a:endParaRPr kumimoji="1" lang="en-US" altLang="ja-JP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8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コメント</a:t>
              </a:r>
              <a:endParaRPr lang="en-US" altLang="ja-JP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8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書いた覚え</a:t>
              </a:r>
              <a:endParaRPr lang="en-US" altLang="ja-JP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8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ない</a:t>
              </a:r>
              <a:r>
                <a:rPr lang="ja-JP" altLang="en-US" sz="16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ケド</a:t>
              </a:r>
              <a:r>
                <a:rPr lang="en-US" altLang="ja-JP" sz="16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BD66E04-16C6-4967-9470-26EF8A320F95}"/>
              </a:ext>
            </a:extLst>
          </p:cNvPr>
          <p:cNvSpPr txBox="1"/>
          <p:nvPr/>
        </p:nvSpPr>
        <p:spPr>
          <a:xfrm rot="20061543">
            <a:off x="5624092" y="1841270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000" b="1" dirty="0">
                <a:solidFill>
                  <a:srgbClr val="C00000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  <a:cs typeface="メイリオ" panose="020B0604030504040204" pitchFamily="50" charset="-128"/>
              </a:rPr>
              <a:t>!?</a:t>
            </a:r>
            <a:endParaRPr kumimoji="1" lang="ja-JP" altLang="en-US" sz="6000" b="1" dirty="0">
              <a:solidFill>
                <a:srgbClr val="C00000"/>
              </a:solidFill>
              <a:latin typeface="BIZ UD明朝 Medium" panose="02020500000000000000" pitchFamily="17" charset="-128"/>
              <a:ea typeface="BIZ UD明朝 Medium" panose="02020500000000000000" pitchFamily="17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EAEFC7B-8082-425F-ADB2-E8A1B4F8C5CE}"/>
              </a:ext>
            </a:extLst>
          </p:cNvPr>
          <p:cNvGrpSpPr/>
          <p:nvPr/>
        </p:nvGrpSpPr>
        <p:grpSpPr>
          <a:xfrm>
            <a:off x="5600177" y="1309402"/>
            <a:ext cx="4053248" cy="5578051"/>
            <a:chOff x="5600177" y="1309402"/>
            <a:chExt cx="4053248" cy="5578051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C37647F1-96F4-44B3-A0D0-326BC08A21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6" t="1370" r="21484" b="13065"/>
            <a:stretch/>
          </p:blipFill>
          <p:spPr>
            <a:xfrm>
              <a:off x="5600177" y="1309402"/>
              <a:ext cx="4053248" cy="5578051"/>
            </a:xfrm>
            <a:prstGeom prst="rect">
              <a:avLst/>
            </a:prstGeom>
            <a:effectLst/>
          </p:spPr>
        </p:pic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F2317497-8F5A-410F-ADB7-8D7B3B5CA412}"/>
                </a:ext>
              </a:extLst>
            </p:cNvPr>
            <p:cNvGrpSpPr/>
            <p:nvPr/>
          </p:nvGrpSpPr>
          <p:grpSpPr>
            <a:xfrm>
              <a:off x="6972787" y="1952027"/>
              <a:ext cx="1562987" cy="1756980"/>
              <a:chOff x="6019524" y="2572486"/>
              <a:chExt cx="1562987" cy="1756980"/>
            </a:xfrm>
          </p:grpSpPr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D3EC4C3B-DCE7-41B3-BA6E-FB68D1D10698}"/>
                  </a:ext>
                </a:extLst>
              </p:cNvPr>
              <p:cNvGrpSpPr/>
              <p:nvPr/>
            </p:nvGrpSpPr>
            <p:grpSpPr>
              <a:xfrm>
                <a:off x="6933326" y="2572486"/>
                <a:ext cx="438913" cy="690094"/>
                <a:chOff x="6831877" y="2572485"/>
                <a:chExt cx="438913" cy="704725"/>
              </a:xfrm>
            </p:grpSpPr>
            <p:cxnSp>
              <p:nvCxnSpPr>
                <p:cNvPr id="38" name="直線コネクタ 37">
                  <a:extLst>
                    <a:ext uri="{FF2B5EF4-FFF2-40B4-BE49-F238E27FC236}">
                      <a16:creationId xmlns:a16="http://schemas.microsoft.com/office/drawing/2014/main" id="{4B5835E7-6B84-4C6E-B415-B91EE6FD6A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19660" y="2674897"/>
                  <a:ext cx="0" cy="52059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>
                  <a:extLst>
                    <a:ext uri="{FF2B5EF4-FFF2-40B4-BE49-F238E27FC236}">
                      <a16:creationId xmlns:a16="http://schemas.microsoft.com/office/drawing/2014/main" id="{B02D12E5-EF61-4E90-94C1-A1E5007535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1877" y="2572485"/>
                  <a:ext cx="0" cy="52059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9">
                  <a:extLst>
                    <a:ext uri="{FF2B5EF4-FFF2-40B4-BE49-F238E27FC236}">
                      <a16:creationId xmlns:a16="http://schemas.microsoft.com/office/drawing/2014/main" id="{F1ED9532-BF32-4322-A47C-0CD00AD454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65964" y="2652951"/>
                  <a:ext cx="0" cy="52059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コネクタ 40">
                  <a:extLst>
                    <a:ext uri="{FF2B5EF4-FFF2-40B4-BE49-F238E27FC236}">
                      <a16:creationId xmlns:a16="http://schemas.microsoft.com/office/drawing/2014/main" id="{9497E43B-1EC7-4431-9BD2-74C8E4BCDA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46432" y="2674897"/>
                  <a:ext cx="0" cy="60231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41">
                  <a:extLst>
                    <a:ext uri="{FF2B5EF4-FFF2-40B4-BE49-F238E27FC236}">
                      <a16:creationId xmlns:a16="http://schemas.microsoft.com/office/drawing/2014/main" id="{CD9C8997-0AE4-4BB4-B900-D954EDB509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70790" y="2674897"/>
                  <a:ext cx="0" cy="52059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6" name="グラフィックス 35" descr="水">
                <a:extLst>
                  <a:ext uri="{FF2B5EF4-FFF2-40B4-BE49-F238E27FC236}">
                    <a16:creationId xmlns:a16="http://schemas.microsoft.com/office/drawing/2014/main" id="{E63FD450-BD2E-44A6-8BF1-6BB48F231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273869" y="3871105"/>
                <a:ext cx="308642" cy="458361"/>
              </a:xfrm>
              <a:prstGeom prst="rect">
                <a:avLst/>
              </a:prstGeom>
            </p:spPr>
          </p:pic>
          <p:pic>
            <p:nvPicPr>
              <p:cNvPr id="37" name="グラフィックス 36" descr="水">
                <a:extLst>
                  <a:ext uri="{FF2B5EF4-FFF2-40B4-BE49-F238E27FC236}">
                    <a16:creationId xmlns:a16="http://schemas.microsoft.com/office/drawing/2014/main" id="{848B510A-5E38-499B-A9F7-D9272A885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019524" y="3541153"/>
                <a:ext cx="257177" cy="38193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284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649DC4E-5FFC-476E-BAC0-4CCF67DF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747164" cy="812798"/>
          </a:xfrm>
        </p:spPr>
        <p:txBody>
          <a:bodyPr/>
          <a:lstStyle/>
          <a:p>
            <a:r>
              <a:rPr lang="en-US" altLang="ja-JP" b="1" dirty="0"/>
              <a:t>26. ID</a:t>
            </a:r>
            <a:r>
              <a:rPr lang="ja-JP" altLang="en-US" b="1" dirty="0"/>
              <a:t>・パスワードの使いまわしにご用心！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63E1B82-72DB-4FE9-A164-84465590D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57" y="1421784"/>
            <a:ext cx="5714285" cy="571428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2793D4E-98C4-435D-8FEA-7A00269EE957}"/>
              </a:ext>
            </a:extLst>
          </p:cNvPr>
          <p:cNvSpPr txBox="1"/>
          <p:nvPr/>
        </p:nvSpPr>
        <p:spPr>
          <a:xfrm>
            <a:off x="166914" y="903527"/>
            <a:ext cx="8532586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lnSpc>
                <a:spcPct val="12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000" b="1" dirty="0"/>
              <a:t>どうやら、アカウントが悪意ある第三者に乗っ取られていたようです。</a:t>
            </a:r>
            <a:endParaRPr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友だちから指摘のあったメッセージアプリだけでなく、</a:t>
            </a:r>
            <a:endParaRPr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同じ</a:t>
            </a:r>
            <a:r>
              <a:rPr lang="en-US" altLang="ja-JP" sz="2000" b="1" dirty="0"/>
              <a:t>ID</a:t>
            </a:r>
            <a:r>
              <a:rPr lang="ja-JP" altLang="en-US" sz="2000" b="1" dirty="0"/>
              <a:t>とパスワードを使いまわしていた</a:t>
            </a:r>
            <a:r>
              <a:rPr lang="en-US" altLang="ja-JP" sz="2000" b="1" dirty="0"/>
              <a:t>SNS</a:t>
            </a:r>
            <a:r>
              <a:rPr lang="ja-JP" altLang="en-US" sz="2000" b="1" dirty="0"/>
              <a:t>などにも、</a:t>
            </a:r>
            <a:endParaRPr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同様のいたずら投稿が</a:t>
            </a:r>
            <a:r>
              <a:rPr lang="en-US" altLang="ja-JP" sz="2000" b="1" dirty="0"/>
              <a:t>……</a:t>
            </a:r>
            <a:endParaRPr lang="ja-JP" altLang="en-US" sz="2000" b="1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58A956D-8687-4E85-BA5F-6D5453A24EF0}"/>
              </a:ext>
            </a:extLst>
          </p:cNvPr>
          <p:cNvGrpSpPr/>
          <p:nvPr/>
        </p:nvGrpSpPr>
        <p:grpSpPr>
          <a:xfrm>
            <a:off x="495300" y="3429000"/>
            <a:ext cx="3048000" cy="914400"/>
            <a:chOff x="495300" y="3429000"/>
            <a:chExt cx="3048000" cy="914400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A8E0A4FA-0F34-42AB-9F70-048083F88A45}"/>
                </a:ext>
              </a:extLst>
            </p:cNvPr>
            <p:cNvSpPr/>
            <p:nvPr/>
          </p:nvSpPr>
          <p:spPr>
            <a:xfrm>
              <a:off x="495300" y="3429000"/>
              <a:ext cx="3048000" cy="914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BA2A3E5-BB9B-48D4-82B0-77F2D7117B0A}"/>
                </a:ext>
              </a:extLst>
            </p:cNvPr>
            <p:cNvSpPr txBox="1"/>
            <p:nvPr/>
          </p:nvSpPr>
          <p:spPr>
            <a:xfrm>
              <a:off x="604384" y="3686145"/>
              <a:ext cx="2829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SNS</a:t>
              </a:r>
              <a:r>
                <a:rPr lang="ja-JP" altLang="en-US" sz="2400" b="1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の乗っ取り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AFB63C1-8F56-4572-B9FD-DCD9DE58AA0B}"/>
              </a:ext>
            </a:extLst>
          </p:cNvPr>
          <p:cNvGrpSpPr/>
          <p:nvPr/>
        </p:nvGrpSpPr>
        <p:grpSpPr>
          <a:xfrm>
            <a:off x="495300" y="4663553"/>
            <a:ext cx="3048000" cy="914400"/>
            <a:chOff x="495300" y="4663553"/>
            <a:chExt cx="3048000" cy="914400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A826C46A-4D31-4542-94AB-AAFFC9241525}"/>
                </a:ext>
              </a:extLst>
            </p:cNvPr>
            <p:cNvSpPr/>
            <p:nvPr/>
          </p:nvSpPr>
          <p:spPr>
            <a:xfrm>
              <a:off x="495300" y="4663553"/>
              <a:ext cx="3048000" cy="914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5B0EEB6-B6DD-49AA-A711-DC6773681BA1}"/>
                </a:ext>
              </a:extLst>
            </p:cNvPr>
            <p:cNvSpPr txBox="1"/>
            <p:nvPr/>
          </p:nvSpPr>
          <p:spPr>
            <a:xfrm>
              <a:off x="622299" y="4974551"/>
              <a:ext cx="2829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個人情報の漏洩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B285D91-4BE3-4393-AB04-9DB80EF94C06}"/>
              </a:ext>
            </a:extLst>
          </p:cNvPr>
          <p:cNvGrpSpPr/>
          <p:nvPr/>
        </p:nvGrpSpPr>
        <p:grpSpPr>
          <a:xfrm>
            <a:off x="5638444" y="5357927"/>
            <a:ext cx="3048000" cy="931312"/>
            <a:chOff x="5638444" y="5357927"/>
            <a:chExt cx="3048000" cy="931312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BD23959E-E3DF-40E6-8BE3-635B0AA7E367}"/>
                </a:ext>
              </a:extLst>
            </p:cNvPr>
            <p:cNvSpPr/>
            <p:nvPr/>
          </p:nvSpPr>
          <p:spPr>
            <a:xfrm>
              <a:off x="5638444" y="5357927"/>
              <a:ext cx="3048000" cy="914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FE83584-3B46-49EB-BBFC-48EC91D466DD}"/>
                </a:ext>
              </a:extLst>
            </p:cNvPr>
            <p:cNvSpPr txBox="1"/>
            <p:nvPr/>
          </p:nvSpPr>
          <p:spPr>
            <a:xfrm>
              <a:off x="5747528" y="5458242"/>
              <a:ext cx="2829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ゲームサイトの</a:t>
              </a:r>
              <a:endParaRPr lang="en-US" altLang="ja-JP" sz="24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b="1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アイテム不正流出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B65283B-123C-4DB7-8D21-927126197490}"/>
              </a:ext>
            </a:extLst>
          </p:cNvPr>
          <p:cNvGrpSpPr/>
          <p:nvPr/>
        </p:nvGrpSpPr>
        <p:grpSpPr>
          <a:xfrm>
            <a:off x="5600700" y="4097358"/>
            <a:ext cx="3048000" cy="914400"/>
            <a:chOff x="5600700" y="4097358"/>
            <a:chExt cx="3048000" cy="914400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F09025F4-6CFF-40E1-87D5-265B091DFD2C}"/>
                </a:ext>
              </a:extLst>
            </p:cNvPr>
            <p:cNvSpPr/>
            <p:nvPr/>
          </p:nvSpPr>
          <p:spPr>
            <a:xfrm>
              <a:off x="5600700" y="4097358"/>
              <a:ext cx="3048000" cy="914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617C36D-30F8-4F88-89EE-9BFD17F2CED5}"/>
                </a:ext>
              </a:extLst>
            </p:cNvPr>
            <p:cNvSpPr txBox="1"/>
            <p:nvPr/>
          </p:nvSpPr>
          <p:spPr>
            <a:xfrm>
              <a:off x="5690158" y="4354503"/>
              <a:ext cx="2829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675B4B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不正ログイン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B263F7A-7D22-4208-871D-69325B611267}"/>
              </a:ext>
            </a:extLst>
          </p:cNvPr>
          <p:cNvGrpSpPr/>
          <p:nvPr/>
        </p:nvGrpSpPr>
        <p:grpSpPr>
          <a:xfrm>
            <a:off x="4805447" y="2140782"/>
            <a:ext cx="4310225" cy="2311904"/>
            <a:chOff x="4805447" y="2140782"/>
            <a:chExt cx="4310225" cy="2311904"/>
          </a:xfrm>
        </p:grpSpPr>
        <p:pic>
          <p:nvPicPr>
            <p:cNvPr id="14" name="Picture 4" descr="D:\ryuno\_徳島\コンテンツ制作\集中線.png">
              <a:extLst>
                <a:ext uri="{FF2B5EF4-FFF2-40B4-BE49-F238E27FC236}">
                  <a16:creationId xmlns:a16="http://schemas.microsoft.com/office/drawing/2014/main" id="{64E36EE4-3C6A-4E9F-B9A0-3DC76E92CD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48844">
              <a:off x="4805447" y="2140782"/>
              <a:ext cx="4310225" cy="2311904"/>
            </a:xfrm>
            <a:prstGeom prst="irregularSeal2">
              <a:avLst/>
            </a:prstGeom>
            <a:noFill/>
            <a:ln>
              <a:solidFill>
                <a:srgbClr val="AE907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F358FEC-2AD3-4458-B288-136C01486C48}"/>
                </a:ext>
              </a:extLst>
            </p:cNvPr>
            <p:cNvSpPr txBox="1"/>
            <p:nvPr/>
          </p:nvSpPr>
          <p:spPr>
            <a:xfrm>
              <a:off x="5332248" y="2804047"/>
              <a:ext cx="28298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うわっ！　ぜんぶの</a:t>
              </a:r>
              <a:endParaRPr lang="en-US" altLang="ja-JP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パスワード変更</a:t>
              </a:r>
              <a:endParaRPr lang="en-US" altLang="ja-JP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しなくちゃ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274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27">
            <a:extLst>
              <a:ext uri="{FF2B5EF4-FFF2-40B4-BE49-F238E27FC236}">
                <a16:creationId xmlns:a16="http://schemas.microsoft.com/office/drawing/2014/main" id="{5C7626C8-D029-43A5-9EF5-E8D88199F588}"/>
              </a:ext>
            </a:extLst>
          </p:cNvPr>
          <p:cNvSpPr/>
          <p:nvPr/>
        </p:nvSpPr>
        <p:spPr>
          <a:xfrm>
            <a:off x="179388" y="2290548"/>
            <a:ext cx="8712200" cy="2276903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C54ACEA2-D65F-4252-BA88-BB21A99A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26. ID</a:t>
            </a:r>
            <a:r>
              <a:rPr lang="ja-JP" altLang="en-US" b="1" dirty="0"/>
              <a:t>・パスワードの使いまわしにご用心！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C719B60-645C-4FD4-975B-33FE194B3BC4}"/>
              </a:ext>
            </a:extLst>
          </p:cNvPr>
          <p:cNvSpPr txBox="1"/>
          <p:nvPr/>
        </p:nvSpPr>
        <p:spPr>
          <a:xfrm>
            <a:off x="0" y="316928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なぜ、こうなったのでしょうか？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B9E5158-9B4B-4082-B3FA-7531C6D9A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7" y="4307740"/>
            <a:ext cx="2286010" cy="227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0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A8E295F7-92D6-41AF-942F-E9539D91D0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24" y="1966686"/>
            <a:ext cx="4748039" cy="3617341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46F1B05-198C-4A31-B041-851531B17D3A}"/>
              </a:ext>
            </a:extLst>
          </p:cNvPr>
          <p:cNvGrpSpPr/>
          <p:nvPr/>
        </p:nvGrpSpPr>
        <p:grpSpPr>
          <a:xfrm>
            <a:off x="136241" y="2440231"/>
            <a:ext cx="2238741" cy="2209470"/>
            <a:chOff x="136241" y="2440231"/>
            <a:chExt cx="2238741" cy="2209470"/>
          </a:xfrm>
        </p:grpSpPr>
        <p:sp>
          <p:nvSpPr>
            <p:cNvPr id="16" name="吹き出し: 円形 15">
              <a:extLst>
                <a:ext uri="{FF2B5EF4-FFF2-40B4-BE49-F238E27FC236}">
                  <a16:creationId xmlns:a16="http://schemas.microsoft.com/office/drawing/2014/main" id="{4ADE901E-C570-4B79-8A36-5905DCF4E9D9}"/>
                </a:ext>
              </a:extLst>
            </p:cNvPr>
            <p:cNvSpPr/>
            <p:nvPr/>
          </p:nvSpPr>
          <p:spPr>
            <a:xfrm>
              <a:off x="136241" y="2440231"/>
              <a:ext cx="2238741" cy="2209470"/>
            </a:xfrm>
            <a:prstGeom prst="wedgeEllipseCallout">
              <a:avLst>
                <a:gd name="adj1" fmla="val 53048"/>
                <a:gd name="adj2" fmla="val 28899"/>
              </a:avLst>
            </a:prstGeom>
            <a:solidFill>
              <a:schemeClr val="bg1"/>
            </a:solidFill>
            <a:ln w="57150">
              <a:solidFill>
                <a:srgbClr val="0070C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C0C113E-F3B5-4C04-8132-BB7C9E004ADD}"/>
                </a:ext>
              </a:extLst>
            </p:cNvPr>
            <p:cNvSpPr txBox="1"/>
            <p:nvPr/>
          </p:nvSpPr>
          <p:spPr>
            <a:xfrm>
              <a:off x="296367" y="2792127"/>
              <a:ext cx="1467068" cy="1438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000" b="1" dirty="0">
                  <a:solidFill>
                    <a:srgbClr val="0070C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いつもの</a:t>
              </a:r>
              <a:endParaRPr kumimoji="1" lang="en-US" altLang="ja-JP" sz="2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2000" b="1" dirty="0">
                  <a:solidFill>
                    <a:srgbClr val="0070C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パスワード</a:t>
              </a:r>
              <a:endParaRPr kumimoji="1" lang="en-US" altLang="ja-JP" sz="2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2000" b="1" dirty="0">
                  <a:solidFill>
                    <a:srgbClr val="0070C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でいいや！</a:t>
              </a:r>
            </a:p>
          </p:txBody>
        </p:sp>
      </p:grpSp>
      <p:sp>
        <p:nvSpPr>
          <p:cNvPr id="4" name="タイトル 3">
            <a:extLst>
              <a:ext uri="{FF2B5EF4-FFF2-40B4-BE49-F238E27FC236}">
                <a16:creationId xmlns:a16="http://schemas.microsoft.com/office/drawing/2014/main" id="{41F99849-2789-482A-96C8-92CFB787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26. ID</a:t>
            </a:r>
            <a:r>
              <a:rPr lang="ja-JP" altLang="en-US" b="1" dirty="0"/>
              <a:t>・パスワードの使いまわしにご用心！</a:t>
            </a:r>
            <a:endParaRPr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5E0ABFD-41C2-4B81-8CE9-A9CC81806C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21" t="22865" r="25758" b="24083"/>
          <a:stretch/>
        </p:blipFill>
        <p:spPr>
          <a:xfrm flipH="1">
            <a:off x="1089725" y="2011579"/>
            <a:ext cx="2684235" cy="394201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DFA7D39-8BF6-41AD-B846-AD9125C76396}"/>
              </a:ext>
            </a:extLst>
          </p:cNvPr>
          <p:cNvSpPr txBox="1"/>
          <p:nvPr/>
        </p:nvSpPr>
        <p:spPr>
          <a:xfrm>
            <a:off x="324074" y="863598"/>
            <a:ext cx="8591326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lnSpc>
                <a:spcPct val="12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000" b="1" dirty="0"/>
              <a:t>同じ</a:t>
            </a:r>
            <a:r>
              <a:rPr lang="en-US" altLang="ja-JP" sz="2000" b="1" dirty="0"/>
              <a:t>ID</a:t>
            </a:r>
            <a:r>
              <a:rPr lang="ja-JP" altLang="en-US" sz="2000" b="1" dirty="0"/>
              <a:t>やパスワードを使いまわしていると、</a:t>
            </a:r>
            <a:r>
              <a:rPr lang="ja-JP" altLang="en-US" sz="2000" b="1" dirty="0">
                <a:solidFill>
                  <a:srgbClr val="C00000"/>
                </a:solidFill>
              </a:rPr>
              <a:t>パスワードリスト攻撃</a:t>
            </a:r>
            <a:r>
              <a:rPr lang="ja-JP" altLang="en-US" sz="2000" b="1" dirty="0"/>
              <a:t>のターゲットにされ、悪意ある第三者に不正利用される危険性があります。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5C49D78-5492-42BA-9B6E-0C3F05043D69}"/>
              </a:ext>
            </a:extLst>
          </p:cNvPr>
          <p:cNvGrpSpPr/>
          <p:nvPr/>
        </p:nvGrpSpPr>
        <p:grpSpPr>
          <a:xfrm>
            <a:off x="179388" y="5649652"/>
            <a:ext cx="8712200" cy="1166784"/>
            <a:chOff x="179388" y="5649652"/>
            <a:chExt cx="8712200" cy="1166784"/>
          </a:xfrm>
        </p:grpSpPr>
        <p:sp>
          <p:nvSpPr>
            <p:cNvPr id="13" name="角丸四角形 27">
              <a:extLst>
                <a:ext uri="{FF2B5EF4-FFF2-40B4-BE49-F238E27FC236}">
                  <a16:creationId xmlns:a16="http://schemas.microsoft.com/office/drawing/2014/main" id="{7481DCA4-9BF7-4E61-A39D-9DCEBF60E53C}"/>
                </a:ext>
              </a:extLst>
            </p:cNvPr>
            <p:cNvSpPr/>
            <p:nvPr/>
          </p:nvSpPr>
          <p:spPr>
            <a:xfrm>
              <a:off x="179388" y="5649652"/>
              <a:ext cx="8712200" cy="1166784"/>
            </a:xfrm>
            <a:prstGeom prst="roundRect">
              <a:avLst/>
            </a:prstGeom>
            <a:solidFill>
              <a:schemeClr val="bg1"/>
            </a:solidFill>
            <a:ln w="57150" cap="rnd" cmpd="thickThin">
              <a:noFill/>
              <a:prstDash val="dashDot"/>
              <a:round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2DF7C0C4-C92D-41EB-A901-1259AEC667A8}"/>
                </a:ext>
              </a:extLst>
            </p:cNvPr>
            <p:cNvSpPr txBox="1"/>
            <p:nvPr/>
          </p:nvSpPr>
          <p:spPr>
            <a:xfrm>
              <a:off x="1009874" y="5874485"/>
              <a:ext cx="721972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>
                <a:lnSpc>
                  <a:spcPct val="120000"/>
                </a:lnSpc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ja-JP" altLang="en-US" sz="1600" b="1" dirty="0">
                  <a:solidFill>
                    <a:srgbClr val="C00000"/>
                  </a:solidFill>
                </a:rPr>
                <a:t>パスワードリスト攻撃</a:t>
              </a:r>
              <a:r>
                <a:rPr lang="ja-JP" altLang="en-US" sz="1600" b="1" dirty="0"/>
                <a:t>とは、悪意ある第三者が不正に入手したアカウント</a:t>
              </a:r>
              <a:r>
                <a:rPr lang="en-US" altLang="ja-JP" sz="1600" b="1" dirty="0"/>
                <a:t>ID</a:t>
              </a:r>
              <a:r>
                <a:rPr lang="ja-JP" altLang="en-US" sz="1600" b="1" dirty="0"/>
                <a:t>やパスワードのリストを用いて不正アクセスを試みるサイバー攻撃です。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7B5587EE-0EE5-4558-BAFC-DEA4B93857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98" y="3326890"/>
            <a:ext cx="2521211" cy="252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5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65FDBD4-36C1-4752-85D7-2624DA00D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26. ID</a:t>
            </a:r>
            <a:r>
              <a:rPr lang="ja-JP" altLang="en-US" b="1" dirty="0"/>
              <a:t>・パスワードの使いまわしにご用心！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DFB1A60-0701-419F-8411-AD16E93FAC34}"/>
              </a:ext>
            </a:extLst>
          </p:cNvPr>
          <p:cNvSpPr txBox="1"/>
          <p:nvPr/>
        </p:nvSpPr>
        <p:spPr>
          <a:xfrm>
            <a:off x="112651" y="901872"/>
            <a:ext cx="7879081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「パスワードリスト攻撃」のターゲットにされないためには・・・</a:t>
            </a:r>
            <a:endParaRPr kumimoji="1" lang="ja-JP" altLang="en-US" sz="2000" b="1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01227CA-DB28-44CD-9531-CAA1FF9EEFDF}"/>
              </a:ext>
            </a:extLst>
          </p:cNvPr>
          <p:cNvGrpSpPr/>
          <p:nvPr/>
        </p:nvGrpSpPr>
        <p:grpSpPr>
          <a:xfrm>
            <a:off x="286006" y="1476017"/>
            <a:ext cx="8793980" cy="2942072"/>
            <a:chOff x="286006" y="1476017"/>
            <a:chExt cx="8793980" cy="2942072"/>
          </a:xfrm>
        </p:grpSpPr>
        <p:sp>
          <p:nvSpPr>
            <p:cNvPr id="8" name="角丸四角形 6">
              <a:extLst>
                <a:ext uri="{FF2B5EF4-FFF2-40B4-BE49-F238E27FC236}">
                  <a16:creationId xmlns:a16="http://schemas.microsoft.com/office/drawing/2014/main" id="{B230FAB8-507A-490D-A325-0D6797E8136F}"/>
                </a:ext>
              </a:extLst>
            </p:cNvPr>
            <p:cNvSpPr/>
            <p:nvPr/>
          </p:nvSpPr>
          <p:spPr>
            <a:xfrm>
              <a:off x="286006" y="1476017"/>
              <a:ext cx="8571987" cy="2942072"/>
            </a:xfrm>
            <a:prstGeom prst="roundRect">
              <a:avLst>
                <a:gd name="adj" fmla="val 10578"/>
              </a:avLst>
            </a:prstGeom>
            <a:solidFill>
              <a:srgbClr val="D7C5B1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乗算記号 14">
              <a:extLst>
                <a:ext uri="{FF2B5EF4-FFF2-40B4-BE49-F238E27FC236}">
                  <a16:creationId xmlns:a16="http://schemas.microsoft.com/office/drawing/2014/main" id="{E8BDD5DF-C19A-42EC-867C-92A2953D5213}"/>
                </a:ext>
              </a:extLst>
            </p:cNvPr>
            <p:cNvSpPr/>
            <p:nvPr/>
          </p:nvSpPr>
          <p:spPr>
            <a:xfrm>
              <a:off x="6569015" y="1476017"/>
              <a:ext cx="2510971" cy="2415670"/>
            </a:xfrm>
            <a:prstGeom prst="mathMultiply">
              <a:avLst>
                <a:gd name="adj1" fmla="val 9715"/>
              </a:avLst>
            </a:prstGeom>
            <a:solidFill>
              <a:srgbClr val="C00000">
                <a:alpha val="8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1A956DB5-AE59-4F3F-A8E8-22376AEED996}"/>
                </a:ext>
              </a:extLst>
            </p:cNvPr>
            <p:cNvSpPr txBox="1"/>
            <p:nvPr/>
          </p:nvSpPr>
          <p:spPr>
            <a:xfrm>
              <a:off x="507999" y="1668982"/>
              <a:ext cx="6313478" cy="97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000" b="1" dirty="0">
                  <a:solidFill>
                    <a:srgbClr val="C2252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同じパスワードを使いまわしは絶対にダメ！</a:t>
              </a:r>
              <a:endParaRPr kumimoji="1" lang="en-US" altLang="ja-JP" sz="2000" b="1" dirty="0">
                <a:solidFill>
                  <a:srgbClr val="C2252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C2252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似たパスワードや法則性のあるパスワードも</a:t>
              </a:r>
              <a:r>
                <a:rPr lang="en-US" altLang="ja-JP" sz="2000" b="1" dirty="0">
                  <a:solidFill>
                    <a:srgbClr val="C2252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NG</a:t>
              </a:r>
              <a:endParaRPr kumimoji="1" lang="ja-JP" altLang="en-US" sz="2000" b="1" dirty="0">
                <a:solidFill>
                  <a:srgbClr val="C2252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98BB6A1-FEFB-4B6B-9798-3BC14510227E}"/>
                </a:ext>
              </a:extLst>
            </p:cNvPr>
            <p:cNvSpPr txBox="1"/>
            <p:nvPr/>
          </p:nvSpPr>
          <p:spPr>
            <a:xfrm>
              <a:off x="507999" y="2631911"/>
              <a:ext cx="6617420" cy="171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複雑なパスワードを使っても、同じパスワードを使いまわしていては意味がありません。セキュリティが脆弱な一か所から漏れると、すべてログイン可能になり</a:t>
              </a: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ます。また、推測されやすい法則性のあるパスワードも危険です。</a:t>
              </a:r>
              <a:endPara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955F5A5-92A0-429E-8125-4CC053BFF697}"/>
              </a:ext>
            </a:extLst>
          </p:cNvPr>
          <p:cNvGrpSpPr/>
          <p:nvPr/>
        </p:nvGrpSpPr>
        <p:grpSpPr>
          <a:xfrm>
            <a:off x="301253" y="3381084"/>
            <a:ext cx="8926262" cy="3476916"/>
            <a:chOff x="301253" y="3381084"/>
            <a:chExt cx="8926262" cy="3476916"/>
          </a:xfrm>
        </p:grpSpPr>
        <p:sp>
          <p:nvSpPr>
            <p:cNvPr id="12" name="角丸四角形 8">
              <a:extLst>
                <a:ext uri="{FF2B5EF4-FFF2-40B4-BE49-F238E27FC236}">
                  <a16:creationId xmlns:a16="http://schemas.microsoft.com/office/drawing/2014/main" id="{76CDAEA5-8C9F-4F5D-A347-8229E496FCA5}"/>
                </a:ext>
              </a:extLst>
            </p:cNvPr>
            <p:cNvSpPr/>
            <p:nvPr/>
          </p:nvSpPr>
          <p:spPr>
            <a:xfrm>
              <a:off x="301253" y="4639230"/>
              <a:ext cx="8571987" cy="1879945"/>
            </a:xfrm>
            <a:prstGeom prst="roundRect">
              <a:avLst>
                <a:gd name="adj" fmla="val 1170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ドーナツ 19">
              <a:extLst>
                <a:ext uri="{FF2B5EF4-FFF2-40B4-BE49-F238E27FC236}">
                  <a16:creationId xmlns:a16="http://schemas.microsoft.com/office/drawing/2014/main" id="{C39B25CF-2485-495C-8711-283494B04DAA}"/>
                </a:ext>
              </a:extLst>
            </p:cNvPr>
            <p:cNvSpPr/>
            <p:nvPr/>
          </p:nvSpPr>
          <p:spPr>
            <a:xfrm>
              <a:off x="507999" y="4797925"/>
              <a:ext cx="1502251" cy="1500109"/>
            </a:xfrm>
            <a:prstGeom prst="donut">
              <a:avLst>
                <a:gd name="adj" fmla="val 16648"/>
              </a:avLst>
            </a:prstGeom>
            <a:solidFill>
              <a:srgbClr val="ED7D31">
                <a:alpha val="8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3ABBB1A2-ED30-4779-845F-F90F215E003B}"/>
                </a:ext>
              </a:extLst>
            </p:cNvPr>
            <p:cNvSpPr txBox="1"/>
            <p:nvPr/>
          </p:nvSpPr>
          <p:spPr>
            <a:xfrm rot="20329653">
              <a:off x="391151" y="5019167"/>
              <a:ext cx="1906274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3600" b="1" spc="300" dirty="0">
                  <a:solidFill>
                    <a:srgbClr val="C2252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推奨！</a:t>
              </a: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C8C59FBD-0A46-4D61-B1D0-D71D86FC3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21" t="22865" r="25758" b="21632"/>
            <a:stretch/>
          </p:blipFill>
          <p:spPr>
            <a:xfrm>
              <a:off x="6751790" y="3381084"/>
              <a:ext cx="2475725" cy="3476916"/>
            </a:xfrm>
            <a:prstGeom prst="rect">
              <a:avLst/>
            </a:prstGeom>
          </p:spPr>
        </p:pic>
        <p:pic>
          <p:nvPicPr>
            <p:cNvPr id="17" name="Picture 2" descr="1,523 件の最適な 冷や汗 画像、ストック写真、ベクター | Adobe Stock">
              <a:extLst>
                <a:ext uri="{FF2B5EF4-FFF2-40B4-BE49-F238E27FC236}">
                  <a16:creationId xmlns:a16="http://schemas.microsoft.com/office/drawing/2014/main" id="{7D4F411F-025F-4834-962D-51EFE0CFA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0143" y="4018224"/>
              <a:ext cx="697850" cy="523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266CCE4B-51FC-413C-AF82-4D72C51E41FC}"/>
                </a:ext>
              </a:extLst>
            </p:cNvPr>
            <p:cNvSpPr txBox="1"/>
            <p:nvPr/>
          </p:nvSpPr>
          <p:spPr>
            <a:xfrm>
              <a:off x="1951142" y="4728517"/>
              <a:ext cx="6313478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000" b="1" dirty="0">
                  <a:solidFill>
                    <a:srgbClr val="C2252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ログインパスワードは複雑な</a:t>
              </a:r>
              <a:r>
                <a:rPr kumimoji="1" lang="en-US" altLang="ja-JP" sz="2000" b="1" dirty="0">
                  <a:solidFill>
                    <a:srgbClr val="C2252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10</a:t>
              </a:r>
              <a:r>
                <a:rPr kumimoji="1" lang="ja-JP" altLang="en-US" sz="2000" b="1" dirty="0">
                  <a:solidFill>
                    <a:srgbClr val="C2252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桁以上を推奨！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B4D88A9C-A89A-4F64-93A2-75AB30B3D54E}"/>
                </a:ext>
              </a:extLst>
            </p:cNvPr>
            <p:cNvSpPr txBox="1"/>
            <p:nvPr/>
          </p:nvSpPr>
          <p:spPr>
            <a:xfrm>
              <a:off x="2093946" y="5200437"/>
              <a:ext cx="6617420" cy="1304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数字のみの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10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桁・・・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100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億通り</a:t>
              </a:r>
              <a:endPara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英大文字小文字</a:t>
              </a:r>
              <a:r>
                <a: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+</a:t>
              </a: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数字</a:t>
              </a:r>
              <a:r>
                <a: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+</a:t>
              </a: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記号（</a:t>
              </a:r>
              <a:r>
                <a: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26</a:t>
              </a: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個）の</a:t>
              </a:r>
              <a:r>
                <a: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10</a:t>
              </a: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桁</a:t>
              </a:r>
              <a:endPara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　　　　・・・約</a:t>
              </a:r>
              <a:r>
                <a: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2785</a:t>
              </a: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京</a:t>
              </a:r>
              <a:r>
                <a: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97</a:t>
              </a: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兆</a:t>
              </a:r>
              <a:r>
                <a: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6009</a:t>
              </a: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億通り</a:t>
              </a:r>
              <a:endPara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35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27">
            <a:extLst>
              <a:ext uri="{FF2B5EF4-FFF2-40B4-BE49-F238E27FC236}">
                <a16:creationId xmlns:a16="http://schemas.microsoft.com/office/drawing/2014/main" id="{16244B16-468E-40E7-B5E5-DE1FC0E48D96}"/>
              </a:ext>
            </a:extLst>
          </p:cNvPr>
          <p:cNvSpPr/>
          <p:nvPr/>
        </p:nvSpPr>
        <p:spPr>
          <a:xfrm>
            <a:off x="266700" y="965720"/>
            <a:ext cx="8712200" cy="1538891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1F99849-2789-482A-96C8-92CFB787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26. ID</a:t>
            </a:r>
            <a:r>
              <a:rPr lang="ja-JP" altLang="en-US" b="1" dirty="0"/>
              <a:t>・パスワードの使いまわしにご用心！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78F1496-8EDD-49DD-9C67-631E7CB90285}"/>
              </a:ext>
            </a:extLst>
          </p:cNvPr>
          <p:cNvSpPr txBox="1"/>
          <p:nvPr/>
        </p:nvSpPr>
        <p:spPr>
          <a:xfrm>
            <a:off x="-165100" y="1347579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4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パスワード</a:t>
            </a:r>
            <a:r>
              <a:rPr lang="ja-JP" altLang="en-US" sz="24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は正しく管理しよう！</a:t>
            </a:r>
            <a:endParaRPr kumimoji="1" lang="ja-JP" altLang="en-US" sz="2400" b="1" dirty="0">
              <a:solidFill>
                <a:srgbClr val="675B4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D7360908-7F48-4A38-9F94-FB9B9284CE73}"/>
              </a:ext>
            </a:extLst>
          </p:cNvPr>
          <p:cNvSpPr/>
          <p:nvPr/>
        </p:nvSpPr>
        <p:spPr>
          <a:xfrm>
            <a:off x="1411288" y="2555184"/>
            <a:ext cx="6248400" cy="32214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A9B79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8620681-4466-4E2B-A685-27E9AE49C29F}"/>
              </a:ext>
            </a:extLst>
          </p:cNvPr>
          <p:cNvSpPr txBox="1"/>
          <p:nvPr/>
        </p:nvSpPr>
        <p:spPr>
          <a:xfrm>
            <a:off x="1833615" y="3014958"/>
            <a:ext cx="5826073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lnSpc>
                <a:spcPct val="12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b="1" dirty="0"/>
              <a:t>自分のアカウントを守るためには、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rgbClr val="0070C0"/>
                </a:solidFill>
              </a:rPr>
              <a:t>①</a:t>
            </a:r>
            <a:r>
              <a:rPr lang="en-US" altLang="ja-JP" b="1" dirty="0">
                <a:solidFill>
                  <a:srgbClr val="0070C0"/>
                </a:solidFill>
              </a:rPr>
              <a:t>ID</a:t>
            </a:r>
            <a:r>
              <a:rPr lang="ja-JP" altLang="en-US" b="1" dirty="0">
                <a:solidFill>
                  <a:srgbClr val="0070C0"/>
                </a:solidFill>
              </a:rPr>
              <a:t>やパスワードは使いまわさない。</a:t>
            </a:r>
            <a:endParaRPr lang="en-US" altLang="ja-JP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rgbClr val="0070C0"/>
                </a:solidFill>
              </a:rPr>
              <a:t>②パスワードは複雑なものを使う。</a:t>
            </a:r>
            <a:endParaRPr lang="en-US" altLang="ja-JP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b="1" dirty="0"/>
              <a:t>ことが大切です。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2D963F3-BDB3-49A5-9538-5F84BE0632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8618" r="35479" b="34502"/>
          <a:stretch/>
        </p:blipFill>
        <p:spPr>
          <a:xfrm>
            <a:off x="6301595" y="3014958"/>
            <a:ext cx="2853426" cy="3909031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28410C3-CF65-4603-82A3-C6BDAC74A449}"/>
              </a:ext>
            </a:extLst>
          </p:cNvPr>
          <p:cNvGrpSpPr/>
          <p:nvPr/>
        </p:nvGrpSpPr>
        <p:grpSpPr>
          <a:xfrm>
            <a:off x="2392482" y="5277117"/>
            <a:ext cx="4372426" cy="1566766"/>
            <a:chOff x="2392482" y="5277117"/>
            <a:chExt cx="4372426" cy="1566766"/>
          </a:xfrm>
        </p:grpSpPr>
        <p:sp>
          <p:nvSpPr>
            <p:cNvPr id="12" name="吹き出し: 円形 11">
              <a:extLst>
                <a:ext uri="{FF2B5EF4-FFF2-40B4-BE49-F238E27FC236}">
                  <a16:creationId xmlns:a16="http://schemas.microsoft.com/office/drawing/2014/main" id="{BD57EE2F-1646-49A5-AF2A-A6BFC489DB00}"/>
                </a:ext>
              </a:extLst>
            </p:cNvPr>
            <p:cNvSpPr/>
            <p:nvPr/>
          </p:nvSpPr>
          <p:spPr>
            <a:xfrm>
              <a:off x="2392482" y="5277117"/>
              <a:ext cx="4372426" cy="1566766"/>
            </a:xfrm>
            <a:prstGeom prst="wedgeEllipseCallout">
              <a:avLst>
                <a:gd name="adj1" fmla="val 58923"/>
                <a:gd name="adj2" fmla="val -22131"/>
              </a:avLst>
            </a:prstGeom>
            <a:solidFill>
              <a:srgbClr val="FF660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FC5A4B0-4E03-49A0-BDE9-37803C4EB035}"/>
                </a:ext>
              </a:extLst>
            </p:cNvPr>
            <p:cNvSpPr txBox="1"/>
            <p:nvPr/>
          </p:nvSpPr>
          <p:spPr>
            <a:xfrm>
              <a:off x="2684972" y="5492859"/>
              <a:ext cx="3875655" cy="97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自分のアカウントは</a:t>
              </a:r>
              <a:endPara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自分でしっかり守らないとね！</a:t>
              </a: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64A9A510-71A7-44D7-8239-BF57F3304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3" y="2014095"/>
            <a:ext cx="1639634" cy="15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第 1 話 インターネットの情報は正しいの？"/>
  <p:tag name="GENSWF_ADVANCE_TIME" val="0.00"/>
  <p:tag name="ISPRING_SLIDE_INDENT_LEVEL" val="0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14665</TotalTime>
  <Words>491</Words>
  <Application>Microsoft Office PowerPoint</Application>
  <PresentationFormat>画面に合わせる (4:3)</PresentationFormat>
  <Paragraphs>65</Paragraphs>
  <Slides>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BIZ UD明朝 Medium</vt:lpstr>
      <vt:lpstr>メイリオ</vt:lpstr>
      <vt:lpstr>游ゴシック</vt:lpstr>
      <vt:lpstr>Arial</vt:lpstr>
      <vt:lpstr>Calibri</vt:lpstr>
      <vt:lpstr>Calibri Light</vt:lpstr>
      <vt:lpstr>Office テーマ</vt:lpstr>
      <vt:lpstr>第 26 話 ID・パスワードの 使いまわしにご用心！</vt:lpstr>
      <vt:lpstr>26. ID・パスワード使いまわしの危険性</vt:lpstr>
      <vt:lpstr>26. ID・パスワードの使いまわしにご用心！</vt:lpstr>
      <vt:lpstr>26. ID・パスワードの使いまわしにご用心！</vt:lpstr>
      <vt:lpstr>26. ID・パスワードの使いまわしにご用心！</vt:lpstr>
      <vt:lpstr>26. ID・パスワードの使いまわしにご用心！</vt:lpstr>
      <vt:lpstr>26. ID・パスワードの使いまわしにご用心！</vt:lpstr>
      <vt:lpstr>26. ID・パスワードの使いまわしにご用心！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情報モラル教育 中高生向け</dc:title>
  <dc:creator>learning_dev01</dc:creator>
  <cp:lastModifiedBy>yukako226@gmail.com</cp:lastModifiedBy>
  <cp:revision>1052</cp:revision>
  <cp:lastPrinted>2022-01-06T02:44:25Z</cp:lastPrinted>
  <dcterms:created xsi:type="dcterms:W3CDTF">2016-01-27T02:00:48Z</dcterms:created>
  <dcterms:modified xsi:type="dcterms:W3CDTF">2022-03-15T02:37:52Z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